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8.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9.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0.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7"/>
  </p:notesMasterIdLst>
  <p:sldIdLst>
    <p:sldId id="470" r:id="rId5"/>
    <p:sldId id="348" r:id="rId6"/>
    <p:sldId id="472" r:id="rId7"/>
    <p:sldId id="393" r:id="rId8"/>
    <p:sldId id="439" r:id="rId9"/>
    <p:sldId id="430" r:id="rId10"/>
    <p:sldId id="438" r:id="rId11"/>
    <p:sldId id="409" r:id="rId12"/>
    <p:sldId id="471" r:id="rId13"/>
    <p:sldId id="421" r:id="rId14"/>
    <p:sldId id="474" r:id="rId15"/>
    <p:sldId id="456" r:id="rId16"/>
  </p:sldIdLst>
  <p:sldSz cx="12192000" cy="6858000"/>
  <p:notesSz cx="6858000" cy="16478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smus Grelsson" initials="RG" lastIdx="12" clrIdx="0">
    <p:extLst>
      <p:ext uri="{19B8F6BF-5375-455C-9EA6-DF929625EA0E}">
        <p15:presenceInfo xmlns:p15="http://schemas.microsoft.com/office/powerpoint/2012/main" userId="S::rasmus.grelsson@ostersund.se::7470a728-7ef0-41ad-a646-3d322128504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0AD47"/>
    <a:srgbClr val="264478"/>
    <a:srgbClr val="9E480E"/>
    <a:srgbClr val="264579"/>
    <a:srgbClr val="A5A5A5"/>
    <a:srgbClr val="4472C4"/>
    <a:srgbClr val="5B9BD5"/>
    <a:srgbClr val="95C11F"/>
    <a:srgbClr val="009BAC"/>
    <a:srgbClr val="0050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599" autoAdjust="0"/>
  </p:normalViewPr>
  <p:slideViewPr>
    <p:cSldViewPr snapToGrid="0">
      <p:cViewPr varScale="1">
        <p:scale>
          <a:sx n="36" d="100"/>
          <a:sy n="36" d="100"/>
        </p:scale>
        <p:origin x="1004" y="52"/>
      </p:cViewPr>
      <p:guideLst/>
    </p:cSldViewPr>
  </p:slideViewPr>
  <p:notesTextViewPr>
    <p:cViewPr>
      <p:scale>
        <a:sx n="100" d="100"/>
        <a:sy n="100" d="100"/>
      </p:scale>
      <p:origin x="0" y="0"/>
    </p:cViewPr>
  </p:notesTextViewPr>
  <p:sorterViewPr>
    <p:cViewPr>
      <p:scale>
        <a:sx n="100" d="100"/>
        <a:sy n="100" d="100"/>
      </p:scale>
      <p:origin x="0" y="-553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1" Type="http://schemas.openxmlformats.org/officeDocument/2006/relationships/oleObject" Target="https://ostersund.sharepoint.com/sites/Miljklimatochtrafikgrupp/Delade%20dokument/&#127757;%20Klimatstrategi/Prognoser%20Utsl&#228;ppsminskningar_2020-09-29.xlsx" TargetMode="Externa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1" Type="http://schemas.openxmlformats.org/officeDocument/2006/relationships/oleObject" Target="https://ostersund-my.sharepoint.com/personal/rasmus_grelsson_ostersund_se/Documents/ELIS_20201031.xlsm" TargetMode="Externa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oleObject" Target="https://ostersund.sharepoint.com/sites/Miljklimatochtrafikgrupp/Delade%20dokument/&#128007;%20Milj&#246;ledning/Milj&#246;redovisning/Data%202019_milj&#246;redovisning%202020/Grunddata/Fordonsflotta%20&#214;stersunds%20kommun%20+%20Kommunala%20bolag.xlsx" TargetMode="External"/><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oleObject" Target="https://ostersund-my.sharepoint.com/personal/rasmus_grelsson_ostersund_se/Documents/Milj&#246;redovisning/Br&#228;nsle%20per%20bil%20i%20procent2.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957911026507243"/>
          <c:y val="0.20710362878840696"/>
          <c:w val="0.57240688254009109"/>
          <c:h val="0.59487157485359954"/>
        </c:manualLayout>
      </c:layout>
      <c:pieChart>
        <c:varyColors val="1"/>
        <c:dLbls>
          <c:dLblPos val="bestFit"/>
          <c:showLegendKey val="0"/>
          <c:showVal val="1"/>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alpha val="50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alpha val="50000"/>
            </a:schemeClr>
          </a:solidFill>
        </a:defRPr>
      </a:pPr>
      <a:endParaRPr lang="sv-SE"/>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sz="1000"/>
            </a:pPr>
            <a:r>
              <a:rPr lang="sv-SE" sz="1000"/>
              <a:t>Utsläppsminskning och målsättning för fossilbränslefr</a:t>
            </a:r>
            <a:r>
              <a:rPr lang="sv-SE" sz="1000" baseline="0"/>
              <a:t>i kommun </a:t>
            </a:r>
            <a:endParaRPr lang="sv-SE" sz="1000"/>
          </a:p>
        </c:rich>
      </c:tx>
      <c:layout>
        <c:manualLayout>
          <c:xMode val="edge"/>
          <c:yMode val="edge"/>
          <c:x val="0.14082959370286796"/>
          <c:y val="8.619157822663473E-2"/>
        </c:manualLayout>
      </c:layout>
      <c:overlay val="0"/>
    </c:title>
    <c:autoTitleDeleted val="0"/>
    <c:plotArea>
      <c:layout>
        <c:manualLayout>
          <c:layoutTarget val="inner"/>
          <c:xMode val="edge"/>
          <c:yMode val="edge"/>
          <c:x val="0.12253529073181768"/>
          <c:y val="0.24015188199936971"/>
          <c:w val="0.81149408803290479"/>
          <c:h val="0.6053417542337689"/>
        </c:manualLayout>
      </c:layout>
      <c:lineChart>
        <c:grouping val="standard"/>
        <c:varyColors val="0"/>
        <c:ser>
          <c:idx val="0"/>
          <c:order val="0"/>
          <c:tx>
            <c:strRef>
              <c:f>'Verktyg utsläpp organisation'!$B$3</c:f>
              <c:strCache>
                <c:ptCount val="1"/>
                <c:pt idx="0">
                  <c:v>Faktiska utsläpp</c:v>
                </c:pt>
              </c:strCache>
            </c:strRef>
          </c:tx>
          <c:spPr>
            <a:ln w="28575">
              <a:solidFill>
                <a:srgbClr val="46A0DE"/>
              </a:solidFill>
            </a:ln>
          </c:spPr>
          <c:marker>
            <c:symbol val="none"/>
          </c:marker>
          <c:cat>
            <c:numRef>
              <c:f>'Verktyg utsläpp organisation'!$A$4:$A$24</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'Verktyg utsläpp organisation'!$B$4:$B$24</c:f>
              <c:numCache>
                <c:formatCode>0</c:formatCode>
                <c:ptCount val="21"/>
                <c:pt idx="0">
                  <c:v>10049</c:v>
                </c:pt>
                <c:pt idx="1">
                  <c:v>5496.8281567300028</c:v>
                </c:pt>
                <c:pt idx="2">
                  <c:v>6198.8811199779302</c:v>
                </c:pt>
                <c:pt idx="3">
                  <c:v>5110.5297862341477</c:v>
                </c:pt>
                <c:pt idx="4">
                  <c:v>4981.5801926042295</c:v>
                </c:pt>
                <c:pt idx="5">
                  <c:v>4305.1002835300005</c:v>
                </c:pt>
                <c:pt idx="6">
                  <c:v>4451.2408392392035</c:v>
                </c:pt>
                <c:pt idx="7">
                  <c:v>3660.5959968839998</c:v>
                </c:pt>
                <c:pt idx="8">
                  <c:v>3386.1462791899994</c:v>
                </c:pt>
                <c:pt idx="9" formatCode="#,##0">
                  <c:v>3001.7809012467997</c:v>
                </c:pt>
              </c:numCache>
            </c:numRef>
          </c:val>
          <c:smooth val="1"/>
          <c:extLst>
            <c:ext xmlns:c16="http://schemas.microsoft.com/office/drawing/2014/chart" uri="{C3380CC4-5D6E-409C-BE32-E72D297353CC}">
              <c16:uniqueId val="{00000000-CDCC-4374-A0A1-E87A056CCA5D}"/>
            </c:ext>
          </c:extLst>
        </c:ser>
        <c:ser>
          <c:idx val="1"/>
          <c:order val="1"/>
          <c:tx>
            <c:strRef>
              <c:f>'Verktyg utsläpp organisation'!$H$3</c:f>
              <c:strCache>
                <c:ptCount val="1"/>
                <c:pt idx="0">
                  <c:v>Mål 2025</c:v>
                </c:pt>
              </c:strCache>
            </c:strRef>
          </c:tx>
          <c:spPr>
            <a:ln w="28575">
              <a:solidFill>
                <a:schemeClr val="accent4"/>
              </a:solidFill>
            </a:ln>
          </c:spPr>
          <c:marker>
            <c:symbol val="none"/>
          </c:marker>
          <c:cat>
            <c:numRef>
              <c:f>'Verktyg utsläpp organisation'!$A$4:$A$24</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'Verktyg utsläpp organisation'!$H$4:$H$24</c:f>
              <c:numCache>
                <c:formatCode>General</c:formatCode>
                <c:ptCount val="21"/>
                <c:pt idx="9" formatCode="#,##0">
                  <c:v>3001.7809012467997</c:v>
                </c:pt>
                <c:pt idx="10" formatCode="#,##0">
                  <c:v>2501.4840843723332</c:v>
                </c:pt>
                <c:pt idx="11" formatCode="#,##0">
                  <c:v>2001.1872674978665</c:v>
                </c:pt>
                <c:pt idx="12" formatCode="#,##0">
                  <c:v>1500.8904506233998</c:v>
                </c:pt>
                <c:pt idx="13" formatCode="#,##0">
                  <c:v>1000.5936337489331</c:v>
                </c:pt>
                <c:pt idx="14" formatCode="#,##0">
                  <c:v>500.29681687446651</c:v>
                </c:pt>
                <c:pt idx="15" formatCode="#,##0">
                  <c:v>0</c:v>
                </c:pt>
              </c:numCache>
            </c:numRef>
          </c:val>
          <c:smooth val="0"/>
          <c:extLst>
            <c:ext xmlns:c16="http://schemas.microsoft.com/office/drawing/2014/chart" uri="{C3380CC4-5D6E-409C-BE32-E72D297353CC}">
              <c16:uniqueId val="{00000001-CDCC-4374-A0A1-E87A056CCA5D}"/>
            </c:ext>
          </c:extLst>
        </c:ser>
        <c:ser>
          <c:idx val="3"/>
          <c:order val="3"/>
          <c:tx>
            <c:strRef>
              <c:f>'Verktyg utsläpp organisation'!$F$3</c:f>
              <c:strCache>
                <c:ptCount val="1"/>
                <c:pt idx="0">
                  <c:v>Prognos (baserat på 2011-2019)</c:v>
                </c:pt>
              </c:strCache>
            </c:strRef>
          </c:tx>
          <c:spPr>
            <a:ln w="25400">
              <a:solidFill>
                <a:schemeClr val="accent2"/>
              </a:solidFill>
              <a:prstDash val="dash"/>
            </a:ln>
          </c:spPr>
          <c:marker>
            <c:symbol val="none"/>
          </c:marker>
          <c:cat>
            <c:numRef>
              <c:f>'Verktyg utsläpp organisation'!$A$4:$A$24</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'Verktyg utsläpp organisation'!$F$4:$F$24</c:f>
              <c:numCache>
                <c:formatCode>General</c:formatCode>
                <c:ptCount val="21"/>
                <c:pt idx="9" formatCode="#,##0">
                  <c:v>3001.7809012467997</c:v>
                </c:pt>
                <c:pt idx="10" formatCode="#,##0">
                  <c:v>2648.7389542093301</c:v>
                </c:pt>
                <c:pt idx="11" formatCode="#,##0">
                  <c:v>2286.265361207662</c:v>
                </c:pt>
                <c:pt idx="12" formatCode="#,##0">
                  <c:v>1923.7917682059945</c:v>
                </c:pt>
                <c:pt idx="13" formatCode="#,##0">
                  <c:v>1561.3181752043258</c:v>
                </c:pt>
                <c:pt idx="14" formatCode="#,##0">
                  <c:v>1198.8445822026581</c:v>
                </c:pt>
                <c:pt idx="15" formatCode="#,##0">
                  <c:v>836.37098920098992</c:v>
                </c:pt>
                <c:pt idx="16" formatCode="#,##0">
                  <c:v>473.8973961993222</c:v>
                </c:pt>
                <c:pt idx="17" formatCode="#,##0">
                  <c:v>111.42380319765358</c:v>
                </c:pt>
                <c:pt idx="18" formatCode="#,##0">
                  <c:v>0</c:v>
                </c:pt>
              </c:numCache>
            </c:numRef>
          </c:val>
          <c:smooth val="0"/>
          <c:extLst>
            <c:ext xmlns:c16="http://schemas.microsoft.com/office/drawing/2014/chart" uri="{C3380CC4-5D6E-409C-BE32-E72D297353CC}">
              <c16:uniqueId val="{00000002-CDCC-4374-A0A1-E87A056CCA5D}"/>
            </c:ext>
          </c:extLst>
        </c:ser>
        <c:dLbls>
          <c:showLegendKey val="0"/>
          <c:showVal val="0"/>
          <c:showCatName val="0"/>
          <c:showSerName val="0"/>
          <c:showPercent val="0"/>
          <c:showBubbleSize val="0"/>
        </c:dLbls>
        <c:smooth val="0"/>
        <c:axId val="40028032"/>
        <c:axId val="40029568"/>
        <c:extLst>
          <c:ext xmlns:c15="http://schemas.microsoft.com/office/drawing/2012/chart" uri="{02D57815-91ED-43cb-92C2-25804820EDAC}">
            <c15:filteredLineSeries>
              <c15:ser>
                <c:idx val="2"/>
                <c:order val="2"/>
                <c:tx>
                  <c:strRef>
                    <c:extLst>
                      <c:ext uri="{02D57815-91ED-43cb-92C2-25804820EDAC}">
                        <c15:formulaRef>
                          <c15:sqref>'Verktyg utsläpp organisation'!$E$3</c15:sqref>
                        </c15:formulaRef>
                      </c:ext>
                    </c:extLst>
                    <c:strCache>
                      <c:ptCount val="1"/>
                      <c:pt idx="0">
                        <c:v>Prognos (baserat på 2011-2018)</c:v>
                      </c:pt>
                    </c:strCache>
                  </c:strRef>
                </c:tx>
                <c:spPr>
                  <a:ln w="19050">
                    <a:solidFill>
                      <a:schemeClr val="accent2"/>
                    </a:solidFill>
                    <a:prstDash val="dash"/>
                  </a:ln>
                </c:spPr>
                <c:marker>
                  <c:symbol val="none"/>
                </c:marker>
                <c:cat>
                  <c:numRef>
                    <c:extLst>
                      <c:ext uri="{02D57815-91ED-43cb-92C2-25804820EDAC}">
                        <c15:formulaRef>
                          <c15:sqref>'Verktyg utsläpp organisation'!$A$4:$A$24</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c:ext uri="{02D57815-91ED-43cb-92C2-25804820EDAC}">
                        <c15:formulaRef>
                          <c15:sqref>'Verktyg utsläpp organisation'!$E$4:$E$24</c15:sqref>
                        </c15:formulaRef>
                      </c:ext>
                    </c:extLst>
                    <c:numCache>
                      <c:formatCode>General</c:formatCode>
                      <c:ptCount val="21"/>
                      <c:pt idx="8" formatCode="0">
                        <c:v>3386.1462791899994</c:v>
                      </c:pt>
                      <c:pt idx="9" formatCode="#,##0">
                        <c:v>3034.1673940559313</c:v>
                      </c:pt>
                      <c:pt idx="10" formatCode="#,##0">
                        <c:v>2677.1742596631366</c:v>
                      </c:pt>
                      <c:pt idx="11" formatCode="#,##0">
                        <c:v>2320.1811252703419</c:v>
                      </c:pt>
                      <c:pt idx="12" formatCode="#,##0">
                        <c:v>1963.1879908775472</c:v>
                      </c:pt>
                      <c:pt idx="13" formatCode="#,##0">
                        <c:v>1606.1948564847521</c:v>
                      </c:pt>
                      <c:pt idx="14" formatCode="#,##0">
                        <c:v>1249.2017220919577</c:v>
                      </c:pt>
                      <c:pt idx="15" formatCode="#,##0">
                        <c:v>892.20858769916254</c:v>
                      </c:pt>
                      <c:pt idx="16" formatCode="#,##0">
                        <c:v>535.21545330636832</c:v>
                      </c:pt>
                      <c:pt idx="17" formatCode="#,##0">
                        <c:v>178.22231891357322</c:v>
                      </c:pt>
                      <c:pt idx="18" formatCode="#,##0">
                        <c:v>0</c:v>
                      </c:pt>
                    </c:numCache>
                  </c:numRef>
                </c:val>
                <c:smooth val="0"/>
                <c:extLst>
                  <c:ext xmlns:c16="http://schemas.microsoft.com/office/drawing/2014/chart" uri="{C3380CC4-5D6E-409C-BE32-E72D297353CC}">
                    <c16:uniqueId val="{00000003-CDCC-4374-A0A1-E87A056CCA5D}"/>
                  </c:ext>
                </c:extLst>
              </c15:ser>
            </c15:filteredLineSeries>
          </c:ext>
        </c:extLst>
      </c:lineChart>
      <c:catAx>
        <c:axId val="40028032"/>
        <c:scaling>
          <c:orientation val="minMax"/>
        </c:scaling>
        <c:delete val="0"/>
        <c:axPos val="b"/>
        <c:numFmt formatCode="General" sourceLinked="1"/>
        <c:majorTickMark val="none"/>
        <c:minorTickMark val="none"/>
        <c:tickLblPos val="nextTo"/>
        <c:txPr>
          <a:bodyPr rot="-1800000"/>
          <a:lstStyle/>
          <a:p>
            <a:pPr>
              <a:defRPr sz="900"/>
            </a:pPr>
            <a:endParaRPr lang="sv-SE"/>
          </a:p>
        </c:txPr>
        <c:crossAx val="40029568"/>
        <c:crosses val="autoZero"/>
        <c:auto val="1"/>
        <c:lblAlgn val="ctr"/>
        <c:lblOffset val="100"/>
        <c:noMultiLvlLbl val="0"/>
      </c:catAx>
      <c:valAx>
        <c:axId val="40029568"/>
        <c:scaling>
          <c:orientation val="minMax"/>
          <c:max val="12000"/>
          <c:min val="0"/>
        </c:scaling>
        <c:delete val="0"/>
        <c:axPos val="l"/>
        <c:title>
          <c:tx>
            <c:rich>
              <a:bodyPr/>
              <a:lstStyle/>
              <a:p>
                <a:pPr>
                  <a:defRPr sz="900"/>
                </a:pPr>
                <a:r>
                  <a:rPr lang="sv-SE" sz="900"/>
                  <a:t>Ton CO2</a:t>
                </a:r>
              </a:p>
            </c:rich>
          </c:tx>
          <c:overlay val="0"/>
        </c:title>
        <c:numFmt formatCode="#,##0" sourceLinked="0"/>
        <c:majorTickMark val="none"/>
        <c:minorTickMark val="none"/>
        <c:tickLblPos val="nextTo"/>
        <c:spPr>
          <a:ln w="9525">
            <a:noFill/>
          </a:ln>
        </c:spPr>
        <c:txPr>
          <a:bodyPr/>
          <a:lstStyle/>
          <a:p>
            <a:pPr>
              <a:defRPr sz="900"/>
            </a:pPr>
            <a:endParaRPr lang="sv-SE"/>
          </a:p>
        </c:txPr>
        <c:crossAx val="40028032"/>
        <c:crosses val="autoZero"/>
        <c:crossBetween val="between"/>
      </c:valAx>
      <c:spPr>
        <a:noFill/>
        <a:ln w="25400">
          <a:noFill/>
        </a:ln>
      </c:spPr>
    </c:plotArea>
    <c:legend>
      <c:legendPos val="r"/>
      <c:layout>
        <c:manualLayout>
          <c:xMode val="edge"/>
          <c:yMode val="edge"/>
          <c:x val="0.50301098455004378"/>
          <c:y val="0.28019893899479759"/>
          <c:w val="0.46739489599270168"/>
          <c:h val="0.21119245407981299"/>
        </c:manualLayout>
      </c:layout>
      <c:overlay val="0"/>
      <c:txPr>
        <a:bodyPr/>
        <a:lstStyle/>
        <a:p>
          <a:pPr>
            <a:defRPr sz="900">
              <a:latin typeface="+mn-lt"/>
            </a:defRPr>
          </a:pPr>
          <a:endParaRPr lang="sv-SE"/>
        </a:p>
      </c:txPr>
    </c:legend>
    <c:plotVisOnly val="1"/>
    <c:dispBlanksAs val="gap"/>
    <c:showDLblsOverMax val="0"/>
  </c:chart>
  <c:spPr>
    <a:solidFill>
      <a:schemeClr val="bg1"/>
    </a:solidFill>
    <a:ln>
      <a:solidFill>
        <a:schemeClr val="tx2"/>
      </a:solidFill>
    </a:ln>
    <a:effectLst>
      <a:outerShdw blurRad="50800" dist="38100" dir="18900000" algn="bl" rotWithShape="0">
        <a:prstClr val="black">
          <a:alpha val="40000"/>
        </a:prstClr>
      </a:outerShdw>
    </a:effectLst>
  </c:spPr>
  <c:txPr>
    <a:bodyPr/>
    <a:lstStyle/>
    <a:p>
      <a:pPr>
        <a:defRPr>
          <a:solidFill>
            <a:srgbClr val="595959"/>
          </a:solidFill>
          <a:latin typeface="Arial" panose="020B0604020202020204" pitchFamily="34" charset="0"/>
          <a:cs typeface="Arial" panose="020B0604020202020204" pitchFamily="34" charset="0"/>
        </a:defRPr>
      </a:pPr>
      <a:endParaRPr lang="sv-S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957911026507243"/>
          <c:y val="0.20710362878840696"/>
          <c:w val="0.57240688254009109"/>
          <c:h val="0.59487157485359954"/>
        </c:manualLayout>
      </c:layout>
      <c:pieChart>
        <c:varyColors val="1"/>
        <c:dLbls>
          <c:dLblPos val="bestFit"/>
          <c:showLegendKey val="0"/>
          <c:showVal val="1"/>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alpha val="50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alpha val="50000"/>
            </a:schemeClr>
          </a:solidFill>
        </a:defRPr>
      </a:pPr>
      <a:endParaRPr lang="sv-SE"/>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7072774334632436"/>
          <c:y val="6.6080582779282096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alpha val="50000"/>
                </a:schemeClr>
              </a:solidFill>
              <a:latin typeface="+mn-lt"/>
              <a:ea typeface="+mn-ea"/>
              <a:cs typeface="+mn-cs"/>
            </a:defRPr>
          </a:pPr>
          <a:endParaRPr lang="sv-SE"/>
        </a:p>
      </c:txPr>
    </c:title>
    <c:autoTitleDeleted val="0"/>
    <c:plotArea>
      <c:layout>
        <c:manualLayout>
          <c:layoutTarget val="inner"/>
          <c:xMode val="edge"/>
          <c:yMode val="edge"/>
          <c:x val="0.21957911026507243"/>
          <c:y val="0.20710362878840696"/>
          <c:w val="0.57240688254009109"/>
          <c:h val="0.59487157485359954"/>
        </c:manualLayout>
      </c:layout>
      <c:pieChart>
        <c:varyColors val="1"/>
        <c:ser>
          <c:idx val="0"/>
          <c:order val="0"/>
          <c:tx>
            <c:strRef>
              <c:f>Blad1!$B$1</c:f>
              <c:strCache>
                <c:ptCount val="1"/>
                <c:pt idx="0">
                  <c:v>Mål 2030</c:v>
                </c:pt>
              </c:strCache>
            </c:strRef>
          </c:tx>
          <c:spPr>
            <a:ln>
              <a:solidFill>
                <a:srgbClr val="44546A">
                  <a:alpha val="50000"/>
                </a:srgbClr>
              </a:solidFill>
            </a:ln>
          </c:spPr>
          <c:dPt>
            <c:idx val="0"/>
            <c:bubble3D val="0"/>
            <c:spPr>
              <a:solidFill>
                <a:srgbClr val="005056">
                  <a:alpha val="50000"/>
                </a:srgbClr>
              </a:solidFill>
              <a:ln w="19050">
                <a:solidFill>
                  <a:srgbClr val="44546A">
                    <a:alpha val="50000"/>
                  </a:srgbClr>
                </a:solidFill>
              </a:ln>
              <a:effectLst/>
            </c:spPr>
            <c:extLst>
              <c:ext xmlns:c16="http://schemas.microsoft.com/office/drawing/2014/chart" uri="{C3380CC4-5D6E-409C-BE32-E72D297353CC}">
                <c16:uniqueId val="{00000002-87B0-4D35-95EC-3B84FD70B518}"/>
              </c:ext>
            </c:extLst>
          </c:dPt>
          <c:dPt>
            <c:idx val="1"/>
            <c:bubble3D val="0"/>
            <c:spPr>
              <a:solidFill>
                <a:srgbClr val="95C11F">
                  <a:alpha val="50000"/>
                </a:srgbClr>
              </a:solidFill>
              <a:ln w="19050">
                <a:solidFill>
                  <a:srgbClr val="44546A">
                    <a:alpha val="50000"/>
                  </a:srgbClr>
                </a:solidFill>
              </a:ln>
              <a:effectLst/>
            </c:spPr>
            <c:extLst>
              <c:ext xmlns:c16="http://schemas.microsoft.com/office/drawing/2014/chart" uri="{C3380CC4-5D6E-409C-BE32-E72D297353CC}">
                <c16:uniqueId val="{00000004-87B0-4D35-95EC-3B84FD70B518}"/>
              </c:ext>
            </c:extLst>
          </c:dPt>
          <c:dPt>
            <c:idx val="2"/>
            <c:bubble3D val="0"/>
            <c:spPr>
              <a:solidFill>
                <a:srgbClr val="009BAC">
                  <a:alpha val="50000"/>
                </a:srgbClr>
              </a:solidFill>
              <a:ln w="19050">
                <a:solidFill>
                  <a:srgbClr val="44546A">
                    <a:alpha val="50000"/>
                  </a:srgbClr>
                </a:solidFill>
              </a:ln>
              <a:effectLst/>
            </c:spPr>
            <c:extLst>
              <c:ext xmlns:c16="http://schemas.microsoft.com/office/drawing/2014/chart" uri="{C3380CC4-5D6E-409C-BE32-E72D297353CC}">
                <c16:uniqueId val="{00000003-87B0-4D35-95EC-3B84FD70B518}"/>
              </c:ext>
            </c:extLst>
          </c:dPt>
          <c:dLbls>
            <c:spPr>
              <a:noFill/>
              <a:ln>
                <a:noFill/>
              </a:ln>
              <a:effectLst/>
            </c:spPr>
            <c:txPr>
              <a:bodyPr rot="0" spcFirstLastPara="1" vertOverflow="ellipsis" vert="horz" wrap="square" anchor="ctr" anchorCtr="1"/>
              <a:lstStyle/>
              <a:p>
                <a:pPr>
                  <a:defRPr sz="1197" b="1" i="0" u="none" strike="noStrike" kern="1200" baseline="0">
                    <a:solidFill>
                      <a:schemeClr val="tx1">
                        <a:alpha val="50000"/>
                      </a:schemeClr>
                    </a:solidFill>
                    <a:latin typeface="+mn-lt"/>
                    <a:ea typeface="+mn-ea"/>
                    <a:cs typeface="+mn-cs"/>
                  </a:defRPr>
                </a:pPr>
                <a:endParaRPr lang="sv-SE"/>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Blad1!$A$2:$A$4</c:f>
              <c:strCache>
                <c:ptCount val="3"/>
                <c:pt idx="0">
                  <c:v>Bil</c:v>
                </c:pt>
                <c:pt idx="1">
                  <c:v>Cykel och gång</c:v>
                </c:pt>
                <c:pt idx="2">
                  <c:v>Kollektivtrafik</c:v>
                </c:pt>
              </c:strCache>
            </c:strRef>
          </c:cat>
          <c:val>
            <c:numRef>
              <c:f>Blad1!$B$2:$B$4</c:f>
              <c:numCache>
                <c:formatCode>General</c:formatCode>
                <c:ptCount val="3"/>
                <c:pt idx="0">
                  <c:v>0.4</c:v>
                </c:pt>
                <c:pt idx="1">
                  <c:v>0.4</c:v>
                </c:pt>
                <c:pt idx="2">
                  <c:v>0.2</c:v>
                </c:pt>
              </c:numCache>
            </c:numRef>
          </c:val>
          <c:extLst>
            <c:ext xmlns:c16="http://schemas.microsoft.com/office/drawing/2014/chart" uri="{C3380CC4-5D6E-409C-BE32-E72D297353CC}">
              <c16:uniqueId val="{00000000-87B0-4D35-95EC-3B84FD70B518}"/>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alpha val="50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alpha val="50000"/>
            </a:schemeClr>
          </a:solidFill>
        </a:defRPr>
      </a:pPr>
      <a:endParaRPr lang="sv-S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7072774334632436"/>
          <c:y val="6.6080582779282096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alpha val="50000"/>
                </a:schemeClr>
              </a:solidFill>
              <a:latin typeface="+mn-lt"/>
              <a:ea typeface="+mn-ea"/>
              <a:cs typeface="+mn-cs"/>
            </a:defRPr>
          </a:pPr>
          <a:endParaRPr lang="sv-SE"/>
        </a:p>
      </c:txPr>
    </c:title>
    <c:autoTitleDeleted val="0"/>
    <c:plotArea>
      <c:layout>
        <c:manualLayout>
          <c:layoutTarget val="inner"/>
          <c:xMode val="edge"/>
          <c:yMode val="edge"/>
          <c:x val="0.21957911026507243"/>
          <c:y val="0.20710362878840696"/>
          <c:w val="0.57240688254009109"/>
          <c:h val="0.59487157485359954"/>
        </c:manualLayout>
      </c:layout>
      <c:pieChart>
        <c:varyColors val="1"/>
        <c:ser>
          <c:idx val="0"/>
          <c:order val="0"/>
          <c:tx>
            <c:strRef>
              <c:f>Blad1!$B$1</c:f>
              <c:strCache>
                <c:ptCount val="1"/>
                <c:pt idx="0">
                  <c:v>2019</c:v>
                </c:pt>
              </c:strCache>
            </c:strRef>
          </c:tx>
          <c:dPt>
            <c:idx val="0"/>
            <c:bubble3D val="0"/>
            <c:spPr>
              <a:solidFill>
                <a:srgbClr val="005056">
                  <a:alpha val="50000"/>
                </a:srgbClr>
              </a:solidFill>
              <a:ln w="19050">
                <a:solidFill>
                  <a:srgbClr val="44546A">
                    <a:alpha val="50000"/>
                  </a:srgbClr>
                </a:solidFill>
              </a:ln>
              <a:effectLst/>
            </c:spPr>
            <c:extLst>
              <c:ext xmlns:c16="http://schemas.microsoft.com/office/drawing/2014/chart" uri="{C3380CC4-5D6E-409C-BE32-E72D297353CC}">
                <c16:uniqueId val="{00000001-D131-4FCC-B81A-20D3CAB2830D}"/>
              </c:ext>
            </c:extLst>
          </c:dPt>
          <c:dPt>
            <c:idx val="1"/>
            <c:bubble3D val="0"/>
            <c:spPr>
              <a:solidFill>
                <a:srgbClr val="95C11F">
                  <a:alpha val="50000"/>
                </a:srgbClr>
              </a:solidFill>
              <a:ln w="19050">
                <a:solidFill>
                  <a:srgbClr val="44546A">
                    <a:alpha val="50000"/>
                  </a:srgbClr>
                </a:solidFill>
              </a:ln>
              <a:effectLst/>
            </c:spPr>
            <c:extLst>
              <c:ext xmlns:c16="http://schemas.microsoft.com/office/drawing/2014/chart" uri="{C3380CC4-5D6E-409C-BE32-E72D297353CC}">
                <c16:uniqueId val="{00000003-D131-4FCC-B81A-20D3CAB2830D}"/>
              </c:ext>
            </c:extLst>
          </c:dPt>
          <c:dPt>
            <c:idx val="2"/>
            <c:bubble3D val="0"/>
            <c:spPr>
              <a:solidFill>
                <a:srgbClr val="009BAC">
                  <a:alpha val="50000"/>
                </a:srgbClr>
              </a:solidFill>
              <a:ln w="19050">
                <a:solidFill>
                  <a:srgbClr val="44546A">
                    <a:alpha val="50000"/>
                  </a:srgbClr>
                </a:solidFill>
              </a:ln>
              <a:effectLst/>
            </c:spPr>
            <c:extLst>
              <c:ext xmlns:c16="http://schemas.microsoft.com/office/drawing/2014/chart" uri="{C3380CC4-5D6E-409C-BE32-E72D297353CC}">
                <c16:uniqueId val="{00000005-D131-4FCC-B81A-20D3CAB2830D}"/>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alpha val="50000"/>
                      </a:schemeClr>
                    </a:solidFill>
                    <a:latin typeface="+mn-lt"/>
                    <a:ea typeface="+mn-ea"/>
                    <a:cs typeface="+mn-cs"/>
                  </a:defRPr>
                </a:pPr>
                <a:endParaRPr lang="sv-SE"/>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Blad1!$A$2:$A$4</c:f>
              <c:strCache>
                <c:ptCount val="3"/>
                <c:pt idx="0">
                  <c:v>Bil</c:v>
                </c:pt>
                <c:pt idx="1">
                  <c:v>Cykel och gång</c:v>
                </c:pt>
                <c:pt idx="2">
                  <c:v>Kollektivtrafik</c:v>
                </c:pt>
              </c:strCache>
            </c:strRef>
          </c:cat>
          <c:val>
            <c:numRef>
              <c:f>Blad1!$B$2:$B$4</c:f>
              <c:numCache>
                <c:formatCode>General</c:formatCode>
                <c:ptCount val="3"/>
                <c:pt idx="0">
                  <c:v>0.67</c:v>
                </c:pt>
                <c:pt idx="1">
                  <c:v>0.17</c:v>
                </c:pt>
                <c:pt idx="2">
                  <c:v>0.16</c:v>
                </c:pt>
              </c:numCache>
            </c:numRef>
          </c:val>
          <c:extLst>
            <c:ext xmlns:c16="http://schemas.microsoft.com/office/drawing/2014/chart" uri="{C3380CC4-5D6E-409C-BE32-E72D297353CC}">
              <c16:uniqueId val="{00000006-D131-4FCC-B81A-20D3CAB2830D}"/>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alpha val="50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alpha val="50000"/>
            </a:schemeClr>
          </a:solidFill>
        </a:defRPr>
      </a:pPr>
      <a:endParaRPr lang="sv-S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7072774334632436"/>
          <c:y val="6.6080582779282096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alpha val="50000"/>
                </a:schemeClr>
              </a:solidFill>
              <a:latin typeface="+mn-lt"/>
              <a:ea typeface="+mn-ea"/>
              <a:cs typeface="+mn-cs"/>
            </a:defRPr>
          </a:pPr>
          <a:endParaRPr lang="sv-SE"/>
        </a:p>
      </c:txPr>
    </c:title>
    <c:autoTitleDeleted val="0"/>
    <c:plotArea>
      <c:layout>
        <c:manualLayout>
          <c:layoutTarget val="inner"/>
          <c:xMode val="edge"/>
          <c:yMode val="edge"/>
          <c:x val="0.21957911026507243"/>
          <c:y val="0.20710362878840696"/>
          <c:w val="0.57240688254009109"/>
          <c:h val="0.59487157485359954"/>
        </c:manualLayout>
      </c:layout>
      <c:pieChart>
        <c:varyColors val="1"/>
        <c:ser>
          <c:idx val="0"/>
          <c:order val="0"/>
          <c:tx>
            <c:strRef>
              <c:f>Blad1!$B$1</c:f>
              <c:strCache>
                <c:ptCount val="1"/>
                <c:pt idx="0">
                  <c:v>2020</c:v>
                </c:pt>
              </c:strCache>
            </c:strRef>
          </c:tx>
          <c:dPt>
            <c:idx val="0"/>
            <c:bubble3D val="0"/>
            <c:spPr>
              <a:solidFill>
                <a:srgbClr val="005056">
                  <a:alpha val="50000"/>
                </a:srgbClr>
              </a:solidFill>
              <a:ln w="19050">
                <a:solidFill>
                  <a:srgbClr val="44546A">
                    <a:alpha val="50000"/>
                  </a:srgbClr>
                </a:solidFill>
              </a:ln>
              <a:effectLst/>
            </c:spPr>
            <c:extLst>
              <c:ext xmlns:c16="http://schemas.microsoft.com/office/drawing/2014/chart" uri="{C3380CC4-5D6E-409C-BE32-E72D297353CC}">
                <c16:uniqueId val="{00000001-D529-4942-89EC-45231FB7907D}"/>
              </c:ext>
            </c:extLst>
          </c:dPt>
          <c:dPt>
            <c:idx val="1"/>
            <c:bubble3D val="0"/>
            <c:spPr>
              <a:solidFill>
                <a:srgbClr val="95C11F">
                  <a:alpha val="50000"/>
                </a:srgbClr>
              </a:solidFill>
              <a:ln w="19050">
                <a:solidFill>
                  <a:schemeClr val="lt1"/>
                </a:solidFill>
              </a:ln>
              <a:effectLst/>
            </c:spPr>
            <c:extLst>
              <c:ext xmlns:c16="http://schemas.microsoft.com/office/drawing/2014/chart" uri="{C3380CC4-5D6E-409C-BE32-E72D297353CC}">
                <c16:uniqueId val="{00000003-D529-4942-89EC-45231FB7907D}"/>
              </c:ext>
            </c:extLst>
          </c:dPt>
          <c:dPt>
            <c:idx val="2"/>
            <c:bubble3D val="0"/>
            <c:spPr>
              <a:solidFill>
                <a:srgbClr val="009BAC">
                  <a:alpha val="50000"/>
                </a:srgbClr>
              </a:solidFill>
              <a:ln w="19050">
                <a:solidFill>
                  <a:schemeClr val="lt1"/>
                </a:solidFill>
              </a:ln>
              <a:effectLst/>
            </c:spPr>
            <c:extLst>
              <c:ext xmlns:c16="http://schemas.microsoft.com/office/drawing/2014/chart" uri="{C3380CC4-5D6E-409C-BE32-E72D297353CC}">
                <c16:uniqueId val="{00000005-D529-4942-89EC-45231FB7907D}"/>
              </c:ext>
            </c:extLst>
          </c:dPt>
          <c:dLbls>
            <c:dLbl>
              <c:idx val="2"/>
              <c:layout>
                <c:manualLayout>
                  <c:x val="-0.10045665712316439"/>
                  <c:y val="2.961136827837484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D529-4942-89EC-45231FB7907D}"/>
                </c:ext>
              </c:extLst>
            </c:dLbl>
            <c:spPr>
              <a:noFill/>
              <a:ln>
                <a:noFill/>
              </a:ln>
              <a:effectLst/>
            </c:spPr>
            <c:txPr>
              <a:bodyPr rot="0" spcFirstLastPara="1" vertOverflow="ellipsis" vert="horz" wrap="square" anchor="ctr" anchorCtr="1"/>
              <a:lstStyle/>
              <a:p>
                <a:pPr>
                  <a:defRPr sz="1197" b="0" i="0" u="none" strike="noStrike" kern="1200" baseline="0">
                    <a:solidFill>
                      <a:schemeClr val="tx1">
                        <a:alpha val="50000"/>
                      </a:schemeClr>
                    </a:solidFill>
                    <a:latin typeface="+mn-lt"/>
                    <a:ea typeface="+mn-ea"/>
                    <a:cs typeface="+mn-cs"/>
                  </a:defRPr>
                </a:pPr>
                <a:endParaRPr lang="sv-SE"/>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Blad1!$A$2:$A$4</c:f>
              <c:strCache>
                <c:ptCount val="3"/>
                <c:pt idx="0">
                  <c:v>Bil</c:v>
                </c:pt>
                <c:pt idx="1">
                  <c:v>Cykel och gång</c:v>
                </c:pt>
                <c:pt idx="2">
                  <c:v>Kollektivtrafik</c:v>
                </c:pt>
              </c:strCache>
            </c:strRef>
          </c:cat>
          <c:val>
            <c:numRef>
              <c:f>Blad1!$B$2:$B$4</c:f>
              <c:numCache>
                <c:formatCode>General</c:formatCode>
                <c:ptCount val="3"/>
                <c:pt idx="0">
                  <c:v>0.7</c:v>
                </c:pt>
                <c:pt idx="1">
                  <c:v>0.22</c:v>
                </c:pt>
                <c:pt idx="2">
                  <c:v>7.0000000000000007E-2</c:v>
                </c:pt>
              </c:numCache>
            </c:numRef>
          </c:val>
          <c:extLst>
            <c:ext xmlns:c16="http://schemas.microsoft.com/office/drawing/2014/chart" uri="{C3380CC4-5D6E-409C-BE32-E72D297353CC}">
              <c16:uniqueId val="{00000006-D529-4942-89EC-45231FB7907D}"/>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alpha val="50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alpha val="50000"/>
            </a:schemeClr>
          </a:solidFill>
        </a:defRPr>
      </a:pPr>
      <a:endParaRPr lang="sv-S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400"/>
            </a:pPr>
            <a:r>
              <a:rPr lang="en-US" sz="1400" b="1" i="0" baseline="0" err="1">
                <a:effectLst/>
              </a:rPr>
              <a:t>Ackumulerat</a:t>
            </a:r>
            <a:r>
              <a:rPr lang="en-US" sz="1400" b="1" i="0" baseline="0">
                <a:effectLst/>
              </a:rPr>
              <a:t> </a:t>
            </a:r>
            <a:r>
              <a:rPr lang="en-US" sz="1400" b="1" i="0" baseline="0" err="1">
                <a:effectLst/>
              </a:rPr>
              <a:t>antal</a:t>
            </a:r>
            <a:r>
              <a:rPr lang="en-US" sz="1400" b="1" i="0" baseline="0">
                <a:effectLst/>
              </a:rPr>
              <a:t> </a:t>
            </a:r>
            <a:r>
              <a:rPr lang="en-US" sz="1400" b="1" i="0" baseline="0" err="1">
                <a:effectLst/>
              </a:rPr>
              <a:t>laddbara</a:t>
            </a:r>
            <a:r>
              <a:rPr lang="en-US" sz="1400" b="1" i="0" baseline="0">
                <a:effectLst/>
              </a:rPr>
              <a:t> </a:t>
            </a:r>
            <a:r>
              <a:rPr lang="en-US" sz="1400" b="1" i="0" baseline="0" err="1">
                <a:effectLst/>
              </a:rPr>
              <a:t>bilar</a:t>
            </a:r>
            <a:r>
              <a:rPr lang="en-US" sz="1400" b="1" i="0" baseline="0">
                <a:effectLst/>
              </a:rPr>
              <a:t> </a:t>
            </a:r>
            <a:r>
              <a:rPr lang="en-US" sz="1400" b="1" i="0" baseline="0" err="1">
                <a:effectLst/>
              </a:rPr>
              <a:t>i</a:t>
            </a:r>
            <a:r>
              <a:rPr lang="en-US" sz="1400" b="1" i="0" baseline="0">
                <a:effectLst/>
              </a:rPr>
              <a:t> </a:t>
            </a:r>
            <a:r>
              <a:rPr lang="en-US" sz="1400" b="1" i="0" baseline="0" err="1">
                <a:effectLst/>
              </a:rPr>
              <a:t>kommunen</a:t>
            </a:r>
            <a:r>
              <a:rPr lang="en-US" sz="1400" b="1" i="0" baseline="0">
                <a:effectLst/>
              </a:rPr>
              <a:t>, </a:t>
            </a:r>
            <a:r>
              <a:rPr lang="en-US" sz="1400" b="1" i="0" baseline="0" err="1">
                <a:effectLst/>
              </a:rPr>
              <a:t>utifrån</a:t>
            </a:r>
            <a:r>
              <a:rPr lang="en-US" sz="1400" b="1" i="0" baseline="0">
                <a:effectLst/>
              </a:rPr>
              <a:t> den </a:t>
            </a:r>
            <a:r>
              <a:rPr lang="en-US" sz="1400" b="1" i="0" baseline="0" err="1">
                <a:effectLst/>
              </a:rPr>
              <a:t>nationella</a:t>
            </a:r>
            <a:r>
              <a:rPr lang="en-US" sz="1400" b="1" i="0" baseline="0">
                <a:effectLst/>
              </a:rPr>
              <a:t> </a:t>
            </a:r>
            <a:r>
              <a:rPr lang="en-US" sz="1400" b="1" i="0" baseline="0" err="1">
                <a:effectLst/>
              </a:rPr>
              <a:t>prognosen</a:t>
            </a:r>
            <a:endParaRPr lang="en-US" sz="1400">
              <a:effectLst/>
            </a:endParaRPr>
          </a:p>
        </c:rich>
      </c:tx>
      <c:layout>
        <c:manualLayout>
          <c:xMode val="edge"/>
          <c:yMode val="edge"/>
          <c:x val="0.12273398960303381"/>
          <c:y val="3.3412887828162291E-2"/>
        </c:manualLayout>
      </c:layout>
      <c:overlay val="0"/>
    </c:title>
    <c:autoTitleDeleted val="0"/>
    <c:plotArea>
      <c:layout>
        <c:manualLayout>
          <c:layoutTarget val="inner"/>
          <c:xMode val="edge"/>
          <c:yMode val="edge"/>
          <c:x val="8.3828279460307895E-2"/>
          <c:y val="0.16005975983312348"/>
          <c:w val="0.90097367701853881"/>
          <c:h val="0.72036194163080447"/>
        </c:manualLayout>
      </c:layout>
      <c:lineChart>
        <c:grouping val="standard"/>
        <c:varyColors val="0"/>
        <c:ser>
          <c:idx val="0"/>
          <c:order val="0"/>
          <c:marker>
            <c:symbol val="none"/>
          </c:marker>
          <c:cat>
            <c:numRef>
              <c:f>Kommunrapport!$B$71:$B$82</c:f>
              <c:numCache>
                <c:formatCode>General</c:formatCode>
                <c:ptCount val="12"/>
                <c:pt idx="0">
                  <c:v>2019</c:v>
                </c:pt>
                <c:pt idx="1">
                  <c:v>2020</c:v>
                </c:pt>
                <c:pt idx="2">
                  <c:v>2021</c:v>
                </c:pt>
                <c:pt idx="3">
                  <c:v>2022</c:v>
                </c:pt>
                <c:pt idx="4">
                  <c:v>2023</c:v>
                </c:pt>
                <c:pt idx="5">
                  <c:v>2024</c:v>
                </c:pt>
                <c:pt idx="6">
                  <c:v>2025</c:v>
                </c:pt>
                <c:pt idx="7">
                  <c:v>2026</c:v>
                </c:pt>
                <c:pt idx="8">
                  <c:v>2027</c:v>
                </c:pt>
                <c:pt idx="9">
                  <c:v>2028</c:v>
                </c:pt>
                <c:pt idx="10">
                  <c:v>2029</c:v>
                </c:pt>
                <c:pt idx="11">
                  <c:v>2030</c:v>
                </c:pt>
              </c:numCache>
            </c:numRef>
          </c:cat>
          <c:val>
            <c:numRef>
              <c:f>Kommunrapport!$C$71:$C$82</c:f>
              <c:numCache>
                <c:formatCode>0</c:formatCode>
                <c:ptCount val="12"/>
                <c:pt idx="0">
                  <c:v>427.99293872416001</c:v>
                </c:pt>
                <c:pt idx="1">
                  <c:v>714.61097987262087</c:v>
                </c:pt>
                <c:pt idx="2">
                  <c:v>1078.6832675131884</c:v>
                </c:pt>
                <c:pt idx="3">
                  <c:v>1591.4351443514167</c:v>
                </c:pt>
                <c:pt idx="4">
                  <c:v>2274.8235700260921</c:v>
                </c:pt>
                <c:pt idx="5">
                  <c:v>3195.3879787290375</c:v>
                </c:pt>
                <c:pt idx="6">
                  <c:v>4334.3686881868298</c:v>
                </c:pt>
                <c:pt idx="7">
                  <c:v>5607.347128169069</c:v>
                </c:pt>
                <c:pt idx="8">
                  <c:v>6880.3255681513074</c:v>
                </c:pt>
                <c:pt idx="9">
                  <c:v>8153.3040081335466</c:v>
                </c:pt>
                <c:pt idx="10">
                  <c:v>9426.2824481157841</c:v>
                </c:pt>
                <c:pt idx="11">
                  <c:v>10699.260888098024</c:v>
                </c:pt>
              </c:numCache>
            </c:numRef>
          </c:val>
          <c:smooth val="0"/>
          <c:extLst>
            <c:ext xmlns:c16="http://schemas.microsoft.com/office/drawing/2014/chart" uri="{C3380CC4-5D6E-409C-BE32-E72D297353CC}">
              <c16:uniqueId val="{00000000-9217-4839-BF85-1EE190D19236}"/>
            </c:ext>
          </c:extLst>
        </c:ser>
        <c:dLbls>
          <c:showLegendKey val="0"/>
          <c:showVal val="0"/>
          <c:showCatName val="0"/>
          <c:showSerName val="0"/>
          <c:showPercent val="0"/>
          <c:showBubbleSize val="0"/>
        </c:dLbls>
        <c:smooth val="0"/>
        <c:axId val="-2137398216"/>
        <c:axId val="-2137395128"/>
      </c:lineChart>
      <c:catAx>
        <c:axId val="-2137398216"/>
        <c:scaling>
          <c:orientation val="minMax"/>
        </c:scaling>
        <c:delete val="0"/>
        <c:axPos val="b"/>
        <c:numFmt formatCode="General" sourceLinked="1"/>
        <c:majorTickMark val="out"/>
        <c:minorTickMark val="none"/>
        <c:tickLblPos val="nextTo"/>
        <c:txPr>
          <a:bodyPr/>
          <a:lstStyle/>
          <a:p>
            <a:pPr>
              <a:defRPr sz="1200"/>
            </a:pPr>
            <a:endParaRPr lang="sv-SE"/>
          </a:p>
        </c:txPr>
        <c:crossAx val="-2137395128"/>
        <c:crosses val="autoZero"/>
        <c:auto val="1"/>
        <c:lblAlgn val="ctr"/>
        <c:lblOffset val="100"/>
        <c:noMultiLvlLbl val="0"/>
      </c:catAx>
      <c:valAx>
        <c:axId val="-2137395128"/>
        <c:scaling>
          <c:orientation val="minMax"/>
        </c:scaling>
        <c:delete val="0"/>
        <c:axPos val="l"/>
        <c:numFmt formatCode="0" sourceLinked="1"/>
        <c:majorTickMark val="out"/>
        <c:minorTickMark val="none"/>
        <c:tickLblPos val="nextTo"/>
        <c:txPr>
          <a:bodyPr/>
          <a:lstStyle/>
          <a:p>
            <a:pPr>
              <a:defRPr sz="1200"/>
            </a:pPr>
            <a:endParaRPr lang="sv-SE"/>
          </a:p>
        </c:txPr>
        <c:crossAx val="-2137398216"/>
        <c:crosses val="autoZero"/>
        <c:crossBetween val="between"/>
      </c:valAx>
    </c:plotArea>
    <c:plotVisOnly val="1"/>
    <c:dispBlanksAs val="gap"/>
    <c:showDLblsOverMax val="0"/>
  </c:chart>
  <c:spPr>
    <a:ln>
      <a:solidFill>
        <a:schemeClr val="tx1"/>
      </a:solidFill>
    </a:ln>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sz="1400" b="1">
                <a:solidFill>
                  <a:schemeClr val="tx1"/>
                </a:solidFill>
              </a:rPr>
              <a:t>Utveckling av antalet laddbara bilar och laddpunkter i Östersunds kommun</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sv-SE"/>
        </a:p>
      </c:txPr>
    </c:title>
    <c:autoTitleDeleted val="0"/>
    <c:plotArea>
      <c:layout>
        <c:manualLayout>
          <c:layoutTarget val="inner"/>
          <c:xMode val="edge"/>
          <c:yMode val="edge"/>
          <c:x val="0.12114188473294663"/>
          <c:y val="0.21303806529362196"/>
          <c:w val="0.8522366244635684"/>
          <c:h val="0.58841387059068706"/>
        </c:manualLayout>
      </c:layout>
      <c:barChart>
        <c:barDir val="col"/>
        <c:grouping val="clustered"/>
        <c:varyColors val="0"/>
        <c:ser>
          <c:idx val="0"/>
          <c:order val="0"/>
          <c:tx>
            <c:strRef>
              <c:f>Kommunrapport!$E$3</c:f>
              <c:strCache>
                <c:ptCount val="1"/>
                <c:pt idx="0">
                  <c:v>LADDBARA BILAR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Kommunrapport!$Q$3:$U$3</c:f>
              <c:numCache>
                <c:formatCode>General</c:formatCode>
                <c:ptCount val="5"/>
                <c:pt idx="0">
                  <c:v>2016</c:v>
                </c:pt>
                <c:pt idx="1">
                  <c:v>2017</c:v>
                </c:pt>
                <c:pt idx="2">
                  <c:v>2018</c:v>
                </c:pt>
                <c:pt idx="3">
                  <c:v>2019</c:v>
                </c:pt>
                <c:pt idx="4">
                  <c:v>2020</c:v>
                </c:pt>
              </c:numCache>
            </c:numRef>
          </c:cat>
          <c:val>
            <c:numRef>
              <c:f>Kommunrapport!$G$16:$K$16</c:f>
              <c:numCache>
                <c:formatCode>General</c:formatCode>
                <c:ptCount val="5"/>
                <c:pt idx="0">
                  <c:v>218</c:v>
                </c:pt>
                <c:pt idx="1">
                  <c:v>262</c:v>
                </c:pt>
                <c:pt idx="2">
                  <c:v>378</c:v>
                </c:pt>
                <c:pt idx="3">
                  <c:v>477</c:v>
                </c:pt>
                <c:pt idx="4">
                  <c:v>785</c:v>
                </c:pt>
              </c:numCache>
            </c:numRef>
          </c:val>
          <c:extLst>
            <c:ext xmlns:c16="http://schemas.microsoft.com/office/drawing/2014/chart" uri="{C3380CC4-5D6E-409C-BE32-E72D297353CC}">
              <c16:uniqueId val="{00000000-82AE-492C-BE40-C73D29D607A8}"/>
            </c:ext>
          </c:extLst>
        </c:ser>
        <c:ser>
          <c:idx val="1"/>
          <c:order val="1"/>
          <c:tx>
            <c:strRef>
              <c:f>Kommunrapport!$P$3</c:f>
              <c:strCache>
                <c:ptCount val="1"/>
                <c:pt idx="0">
                  <c:v>LADDPUNKTER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Kommunrapport!$Q$3:$U$3</c:f>
              <c:numCache>
                <c:formatCode>General</c:formatCode>
                <c:ptCount val="5"/>
                <c:pt idx="0">
                  <c:v>2016</c:v>
                </c:pt>
                <c:pt idx="1">
                  <c:v>2017</c:v>
                </c:pt>
                <c:pt idx="2">
                  <c:v>2018</c:v>
                </c:pt>
                <c:pt idx="3">
                  <c:v>2019</c:v>
                </c:pt>
                <c:pt idx="4">
                  <c:v>2020</c:v>
                </c:pt>
              </c:numCache>
            </c:numRef>
          </c:cat>
          <c:val>
            <c:numRef>
              <c:f>Kommunrapport!$Q$16:$U$16</c:f>
              <c:numCache>
                <c:formatCode>General</c:formatCode>
                <c:ptCount val="5"/>
                <c:pt idx="0">
                  <c:v>102</c:v>
                </c:pt>
                <c:pt idx="1">
                  <c:v>147</c:v>
                </c:pt>
                <c:pt idx="2">
                  <c:v>186</c:v>
                </c:pt>
                <c:pt idx="3">
                  <c:v>208</c:v>
                </c:pt>
                <c:pt idx="4">
                  <c:v>220</c:v>
                </c:pt>
              </c:numCache>
            </c:numRef>
          </c:val>
          <c:extLst>
            <c:ext xmlns:c16="http://schemas.microsoft.com/office/drawing/2014/chart" uri="{C3380CC4-5D6E-409C-BE32-E72D297353CC}">
              <c16:uniqueId val="{00000001-82AE-492C-BE40-C73D29D607A8}"/>
            </c:ext>
          </c:extLst>
        </c:ser>
        <c:dLbls>
          <c:showLegendKey val="0"/>
          <c:showVal val="1"/>
          <c:showCatName val="0"/>
          <c:showSerName val="0"/>
          <c:showPercent val="0"/>
          <c:showBubbleSize val="0"/>
        </c:dLbls>
        <c:gapWidth val="219"/>
        <c:overlap val="-27"/>
        <c:axId val="-2137566280"/>
        <c:axId val="-2137558056"/>
      </c:barChart>
      <c:catAx>
        <c:axId val="-2137566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sv-SE"/>
          </a:p>
        </c:txPr>
        <c:crossAx val="-2137558056"/>
        <c:crosses val="autoZero"/>
        <c:auto val="1"/>
        <c:lblAlgn val="ctr"/>
        <c:lblOffset val="100"/>
        <c:noMultiLvlLbl val="0"/>
      </c:catAx>
      <c:valAx>
        <c:axId val="-2137558056"/>
        <c:scaling>
          <c:orientation val="minMax"/>
          <c:max val="800"/>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sv-SE" sz="1200"/>
                  <a:t>Antal</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sv-S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sv-SE"/>
          </a:p>
        </c:txPr>
        <c:crossAx val="-2137566280"/>
        <c:crosses val="autoZero"/>
        <c:crossBetween val="between"/>
        <c:majorUnit val="200"/>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solidFill>
        <a:srgbClr val="44546A"/>
      </a:solidFill>
    </a:ln>
    <a:effectLst/>
  </c:spPr>
  <c:txPr>
    <a:bodyPr/>
    <a:lstStyle/>
    <a:p>
      <a:pPr>
        <a:defRPr/>
      </a:pPr>
      <a:endParaRPr lang="sv-S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2000" b="0" i="0" u="none" strike="noStrike" kern="1200" spc="0" baseline="0">
                <a:solidFill>
                  <a:schemeClr val="tx1">
                    <a:lumMod val="65000"/>
                    <a:lumOff val="35000"/>
                  </a:schemeClr>
                </a:solidFill>
                <a:latin typeface="+mn-lt"/>
                <a:ea typeface="+mn-ea"/>
                <a:cs typeface="Arial" panose="020B0604020202020204" pitchFamily="34" charset="0"/>
              </a:defRPr>
            </a:pPr>
            <a:r>
              <a:rPr lang="sv-SE" sz="2000" b="0">
                <a:latin typeface="+mn-lt"/>
              </a:rPr>
              <a:t>Antal</a:t>
            </a:r>
            <a:r>
              <a:rPr lang="sv-SE" sz="2000" b="0" baseline="0">
                <a:latin typeface="+mn-lt"/>
              </a:rPr>
              <a:t> f</a:t>
            </a:r>
            <a:r>
              <a:rPr lang="sv-SE" sz="2000" b="0">
                <a:latin typeface="+mn-lt"/>
              </a:rPr>
              <a:t>ordon i Östersunds kommunorganisation per</a:t>
            </a:r>
            <a:r>
              <a:rPr lang="sv-SE" sz="2000" b="0" baseline="0">
                <a:latin typeface="+mn-lt"/>
              </a:rPr>
              <a:t> år och drivmedel</a:t>
            </a:r>
            <a:endParaRPr lang="sv-SE" sz="2000" b="0">
              <a:latin typeface="+mn-lt"/>
            </a:endParaRPr>
          </a:p>
        </c:rich>
      </c:tx>
      <c:layout>
        <c:manualLayout>
          <c:xMode val="edge"/>
          <c:yMode val="edge"/>
          <c:x val="0.10227603009687958"/>
          <c:y val="4.0184337143165175E-2"/>
        </c:manualLayout>
      </c:layout>
      <c:overlay val="0"/>
      <c:spPr>
        <a:noFill/>
        <a:ln>
          <a:noFill/>
        </a:ln>
        <a:effectLst/>
      </c:spPr>
      <c:txPr>
        <a:bodyPr rot="0" spcFirstLastPara="1" vertOverflow="ellipsis" vert="horz" wrap="square" anchor="ctr" anchorCtr="1"/>
        <a:lstStyle/>
        <a:p>
          <a:pPr algn="ctr">
            <a:defRPr sz="2000" b="0" i="0" u="none" strike="noStrike" kern="1200" spc="0" baseline="0">
              <a:solidFill>
                <a:schemeClr val="tx1">
                  <a:lumMod val="65000"/>
                  <a:lumOff val="35000"/>
                </a:schemeClr>
              </a:solidFill>
              <a:latin typeface="+mn-lt"/>
              <a:ea typeface="+mn-ea"/>
              <a:cs typeface="Arial" panose="020B0604020202020204" pitchFamily="34" charset="0"/>
            </a:defRPr>
          </a:pPr>
          <a:endParaRPr lang="sv-SE"/>
        </a:p>
      </c:txPr>
    </c:title>
    <c:autoTitleDeleted val="0"/>
    <c:plotArea>
      <c:layout>
        <c:manualLayout>
          <c:layoutTarget val="inner"/>
          <c:xMode val="edge"/>
          <c:yMode val="edge"/>
          <c:x val="0.10239876838607256"/>
          <c:y val="0.22610284423149266"/>
          <c:w val="0.72409932290112311"/>
          <c:h val="0.63537974533261854"/>
        </c:manualLayout>
      </c:layout>
      <c:lineChart>
        <c:grouping val="standard"/>
        <c:varyColors val="0"/>
        <c:ser>
          <c:idx val="0"/>
          <c:order val="0"/>
          <c:tx>
            <c:strRef>
              <c:f>Blad1!$A$38</c:f>
              <c:strCache>
                <c:ptCount val="1"/>
                <c:pt idx="0">
                  <c:v>Gas</c:v>
                </c:pt>
              </c:strCache>
            </c:strRef>
          </c:tx>
          <c:spPr>
            <a:ln w="38100" cap="rnd" cmpd="sng" algn="ctr">
              <a:solidFill>
                <a:schemeClr val="accent6">
                  <a:lumMod val="75000"/>
                </a:schemeClr>
              </a:solidFill>
              <a:prstDash val="solid"/>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0-7D8F-491B-94A1-F3F0CCAB8C01}"/>
                </c:ext>
              </c:extLst>
            </c:dLbl>
            <c:dLbl>
              <c:idx val="1"/>
              <c:delete val="1"/>
              <c:extLst>
                <c:ext xmlns:c15="http://schemas.microsoft.com/office/drawing/2012/chart" uri="{CE6537A1-D6FC-4f65-9D91-7224C49458BB}"/>
                <c:ext xmlns:c16="http://schemas.microsoft.com/office/drawing/2014/chart" uri="{C3380CC4-5D6E-409C-BE32-E72D297353CC}">
                  <c16:uniqueId val="{00000001-7D8F-491B-94A1-F3F0CCAB8C01}"/>
                </c:ext>
              </c:extLst>
            </c:dLbl>
            <c:dLbl>
              <c:idx val="2"/>
              <c:delete val="1"/>
              <c:extLst>
                <c:ext xmlns:c15="http://schemas.microsoft.com/office/drawing/2012/chart" uri="{CE6537A1-D6FC-4f65-9D91-7224C49458BB}"/>
                <c:ext xmlns:c16="http://schemas.microsoft.com/office/drawing/2014/chart" uri="{C3380CC4-5D6E-409C-BE32-E72D297353CC}">
                  <c16:uniqueId val="{00000002-7D8F-491B-94A1-F3F0CCAB8C01}"/>
                </c:ext>
              </c:extLst>
            </c:dLbl>
            <c:dLbl>
              <c:idx val="3"/>
              <c:delete val="1"/>
              <c:extLst>
                <c:ext xmlns:c15="http://schemas.microsoft.com/office/drawing/2012/chart" uri="{CE6537A1-D6FC-4f65-9D91-7224C49458BB}"/>
                <c:ext xmlns:c16="http://schemas.microsoft.com/office/drawing/2014/chart" uri="{C3380CC4-5D6E-409C-BE32-E72D297353CC}">
                  <c16:uniqueId val="{00000003-7D8F-491B-94A1-F3F0CCAB8C01}"/>
                </c:ext>
              </c:extLst>
            </c:dLbl>
            <c:dLbl>
              <c:idx val="4"/>
              <c:delete val="1"/>
              <c:extLst>
                <c:ext xmlns:c15="http://schemas.microsoft.com/office/drawing/2012/chart" uri="{CE6537A1-D6FC-4f65-9D91-7224C49458BB}"/>
                <c:ext xmlns:c16="http://schemas.microsoft.com/office/drawing/2014/chart" uri="{C3380CC4-5D6E-409C-BE32-E72D297353CC}">
                  <c16:uniqueId val="{00000004-7D8F-491B-94A1-F3F0CCAB8C01}"/>
                </c:ext>
              </c:extLst>
            </c:dLbl>
            <c:dLbl>
              <c:idx val="5"/>
              <c:delete val="1"/>
              <c:extLst>
                <c:ext xmlns:c15="http://schemas.microsoft.com/office/drawing/2012/chart" uri="{CE6537A1-D6FC-4f65-9D91-7224C49458BB}"/>
                <c:ext xmlns:c16="http://schemas.microsoft.com/office/drawing/2014/chart" uri="{C3380CC4-5D6E-409C-BE32-E72D297353CC}">
                  <c16:uniqueId val="{00000005-7D8F-491B-94A1-F3F0CCAB8C01}"/>
                </c:ext>
              </c:extLst>
            </c:dLbl>
            <c:dLbl>
              <c:idx val="6"/>
              <c:layout>
                <c:manualLayout>
                  <c:x val="0"/>
                  <c:y val="-4.2256496936404356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D8F-491B-94A1-F3F0CCAB8C01}"/>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Arial" panose="020B0604020202020204" pitchFamily="34" charset="0"/>
                  </a:defRPr>
                </a:pPr>
                <a:endParaRPr lang="sv-SE"/>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Blad1!$G$36:$M$36</c:f>
              <c:strCache>
                <c:ptCount val="7"/>
                <c:pt idx="0">
                  <c:v>2014</c:v>
                </c:pt>
                <c:pt idx="1">
                  <c:v>2015</c:v>
                </c:pt>
                <c:pt idx="2">
                  <c:v>2016</c:v>
                </c:pt>
                <c:pt idx="3">
                  <c:v>2017</c:v>
                </c:pt>
                <c:pt idx="4">
                  <c:v>2018</c:v>
                </c:pt>
                <c:pt idx="5">
                  <c:v>2019</c:v>
                </c:pt>
                <c:pt idx="6">
                  <c:v>2020</c:v>
                </c:pt>
              </c:strCache>
              <c:extLst/>
            </c:strRef>
          </c:cat>
          <c:val>
            <c:numRef>
              <c:f>Blad1!$G$38:$M$38</c:f>
              <c:numCache>
                <c:formatCode>General</c:formatCode>
                <c:ptCount val="7"/>
                <c:pt idx="0">
                  <c:v>116</c:v>
                </c:pt>
                <c:pt idx="1">
                  <c:v>130</c:v>
                </c:pt>
                <c:pt idx="2">
                  <c:v>132</c:v>
                </c:pt>
                <c:pt idx="3">
                  <c:v>145</c:v>
                </c:pt>
                <c:pt idx="4">
                  <c:v>146</c:v>
                </c:pt>
                <c:pt idx="5">
                  <c:v>153</c:v>
                </c:pt>
                <c:pt idx="6">
                  <c:v>175</c:v>
                </c:pt>
              </c:numCache>
              <c:extLst/>
            </c:numRef>
          </c:val>
          <c:smooth val="0"/>
          <c:extLst>
            <c:ext xmlns:c16="http://schemas.microsoft.com/office/drawing/2014/chart" uri="{C3380CC4-5D6E-409C-BE32-E72D297353CC}">
              <c16:uniqueId val="{00000007-7D8F-491B-94A1-F3F0CCAB8C01}"/>
            </c:ext>
          </c:extLst>
        </c:ser>
        <c:ser>
          <c:idx val="4"/>
          <c:order val="1"/>
          <c:tx>
            <c:strRef>
              <c:f>Blad1!$A$42</c:f>
              <c:strCache>
                <c:ptCount val="1"/>
                <c:pt idx="0">
                  <c:v>Elhybrid</c:v>
                </c:pt>
              </c:strCache>
            </c:strRef>
          </c:tx>
          <c:spPr>
            <a:ln w="38100" cap="rnd" cmpd="sng" algn="ctr">
              <a:solidFill>
                <a:srgbClr val="7030A0"/>
              </a:solidFill>
              <a:prstDash val="solid"/>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8-7D8F-491B-94A1-F3F0CCAB8C01}"/>
                </c:ext>
              </c:extLst>
            </c:dLbl>
            <c:dLbl>
              <c:idx val="1"/>
              <c:delete val="1"/>
              <c:extLst>
                <c:ext xmlns:c15="http://schemas.microsoft.com/office/drawing/2012/chart" uri="{CE6537A1-D6FC-4f65-9D91-7224C49458BB}"/>
                <c:ext xmlns:c16="http://schemas.microsoft.com/office/drawing/2014/chart" uri="{C3380CC4-5D6E-409C-BE32-E72D297353CC}">
                  <c16:uniqueId val="{00000009-7D8F-491B-94A1-F3F0CCAB8C01}"/>
                </c:ext>
              </c:extLst>
            </c:dLbl>
            <c:dLbl>
              <c:idx val="2"/>
              <c:delete val="1"/>
              <c:extLst>
                <c:ext xmlns:c15="http://schemas.microsoft.com/office/drawing/2012/chart" uri="{CE6537A1-D6FC-4f65-9D91-7224C49458BB}"/>
                <c:ext xmlns:c16="http://schemas.microsoft.com/office/drawing/2014/chart" uri="{C3380CC4-5D6E-409C-BE32-E72D297353CC}">
                  <c16:uniqueId val="{0000000A-7D8F-491B-94A1-F3F0CCAB8C01}"/>
                </c:ext>
              </c:extLst>
            </c:dLbl>
            <c:dLbl>
              <c:idx val="3"/>
              <c:delete val="1"/>
              <c:extLst>
                <c:ext xmlns:c15="http://schemas.microsoft.com/office/drawing/2012/chart" uri="{CE6537A1-D6FC-4f65-9D91-7224C49458BB}"/>
                <c:ext xmlns:c16="http://schemas.microsoft.com/office/drawing/2014/chart" uri="{C3380CC4-5D6E-409C-BE32-E72D297353CC}">
                  <c16:uniqueId val="{0000000B-7D8F-491B-94A1-F3F0CCAB8C01}"/>
                </c:ext>
              </c:extLst>
            </c:dLbl>
            <c:dLbl>
              <c:idx val="4"/>
              <c:delete val="1"/>
              <c:extLst>
                <c:ext xmlns:c15="http://schemas.microsoft.com/office/drawing/2012/chart" uri="{CE6537A1-D6FC-4f65-9D91-7224C49458BB}"/>
                <c:ext xmlns:c16="http://schemas.microsoft.com/office/drawing/2014/chart" uri="{C3380CC4-5D6E-409C-BE32-E72D297353CC}">
                  <c16:uniqueId val="{0000000C-7D8F-491B-94A1-F3F0CCAB8C01}"/>
                </c:ext>
              </c:extLst>
            </c:dLbl>
            <c:dLbl>
              <c:idx val="5"/>
              <c:delete val="1"/>
              <c:extLst>
                <c:ext xmlns:c15="http://schemas.microsoft.com/office/drawing/2012/chart" uri="{CE6537A1-D6FC-4f65-9D91-7224C49458BB}"/>
                <c:ext xmlns:c16="http://schemas.microsoft.com/office/drawing/2014/chart" uri="{C3380CC4-5D6E-409C-BE32-E72D297353CC}">
                  <c16:uniqueId val="{0000000D-7D8F-491B-94A1-F3F0CCAB8C01}"/>
                </c:ext>
              </c:extLst>
            </c:dLbl>
            <c:dLbl>
              <c:idx val="6"/>
              <c:layout>
                <c:manualLayout>
                  <c:x val="0"/>
                  <c:y val="1.267694908092111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7D8F-491B-94A1-F3F0CCAB8C01}"/>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Arial" panose="020B0604020202020204" pitchFamily="34" charset="0"/>
                  </a:defRPr>
                </a:pPr>
                <a:endParaRPr lang="sv-SE"/>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Blad1!$G$36:$M$36</c:f>
              <c:strCache>
                <c:ptCount val="7"/>
                <c:pt idx="0">
                  <c:v>2014</c:v>
                </c:pt>
                <c:pt idx="1">
                  <c:v>2015</c:v>
                </c:pt>
                <c:pt idx="2">
                  <c:v>2016</c:v>
                </c:pt>
                <c:pt idx="3">
                  <c:v>2017</c:v>
                </c:pt>
                <c:pt idx="4">
                  <c:v>2018</c:v>
                </c:pt>
                <c:pt idx="5">
                  <c:v>2019</c:v>
                </c:pt>
                <c:pt idx="6">
                  <c:v>2020</c:v>
                </c:pt>
              </c:strCache>
              <c:extLst/>
            </c:strRef>
          </c:cat>
          <c:val>
            <c:numRef>
              <c:f>Blad1!$G$42:$M$42</c:f>
              <c:numCache>
                <c:formatCode>General</c:formatCode>
                <c:ptCount val="7"/>
                <c:pt idx="0">
                  <c:v>7</c:v>
                </c:pt>
                <c:pt idx="1">
                  <c:v>9</c:v>
                </c:pt>
                <c:pt idx="2">
                  <c:v>23</c:v>
                </c:pt>
                <c:pt idx="3">
                  <c:v>38</c:v>
                </c:pt>
                <c:pt idx="4">
                  <c:v>61</c:v>
                </c:pt>
                <c:pt idx="5">
                  <c:v>73</c:v>
                </c:pt>
                <c:pt idx="6">
                  <c:v>77</c:v>
                </c:pt>
              </c:numCache>
              <c:extLst/>
            </c:numRef>
          </c:val>
          <c:smooth val="0"/>
          <c:extLst>
            <c:ext xmlns:c16="http://schemas.microsoft.com/office/drawing/2014/chart" uri="{C3380CC4-5D6E-409C-BE32-E72D297353CC}">
              <c16:uniqueId val="{0000000F-7D8F-491B-94A1-F3F0CCAB8C01}"/>
            </c:ext>
          </c:extLst>
        </c:ser>
        <c:ser>
          <c:idx val="3"/>
          <c:order val="2"/>
          <c:tx>
            <c:strRef>
              <c:f>Blad1!$A$41</c:f>
              <c:strCache>
                <c:ptCount val="1"/>
                <c:pt idx="0">
                  <c:v>El</c:v>
                </c:pt>
              </c:strCache>
            </c:strRef>
          </c:tx>
          <c:spPr>
            <a:ln w="38100" cap="rnd" cmpd="sng" algn="ctr">
              <a:solidFill>
                <a:schemeClr val="accent4"/>
              </a:solidFill>
              <a:prstDash val="solid"/>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10-7D8F-491B-94A1-F3F0CCAB8C01}"/>
                </c:ext>
              </c:extLst>
            </c:dLbl>
            <c:dLbl>
              <c:idx val="1"/>
              <c:delete val="1"/>
              <c:extLst>
                <c:ext xmlns:c15="http://schemas.microsoft.com/office/drawing/2012/chart" uri="{CE6537A1-D6FC-4f65-9D91-7224C49458BB}"/>
                <c:ext xmlns:c16="http://schemas.microsoft.com/office/drawing/2014/chart" uri="{C3380CC4-5D6E-409C-BE32-E72D297353CC}">
                  <c16:uniqueId val="{00000011-7D8F-491B-94A1-F3F0CCAB8C01}"/>
                </c:ext>
              </c:extLst>
            </c:dLbl>
            <c:dLbl>
              <c:idx val="2"/>
              <c:delete val="1"/>
              <c:extLst>
                <c:ext xmlns:c15="http://schemas.microsoft.com/office/drawing/2012/chart" uri="{CE6537A1-D6FC-4f65-9D91-7224C49458BB}"/>
                <c:ext xmlns:c16="http://schemas.microsoft.com/office/drawing/2014/chart" uri="{C3380CC4-5D6E-409C-BE32-E72D297353CC}">
                  <c16:uniqueId val="{00000012-7D8F-491B-94A1-F3F0CCAB8C01}"/>
                </c:ext>
              </c:extLst>
            </c:dLbl>
            <c:dLbl>
              <c:idx val="3"/>
              <c:delete val="1"/>
              <c:extLst>
                <c:ext xmlns:c15="http://schemas.microsoft.com/office/drawing/2012/chart" uri="{CE6537A1-D6FC-4f65-9D91-7224C49458BB}"/>
                <c:ext xmlns:c16="http://schemas.microsoft.com/office/drawing/2014/chart" uri="{C3380CC4-5D6E-409C-BE32-E72D297353CC}">
                  <c16:uniqueId val="{00000013-7D8F-491B-94A1-F3F0CCAB8C01}"/>
                </c:ext>
              </c:extLst>
            </c:dLbl>
            <c:dLbl>
              <c:idx val="4"/>
              <c:delete val="1"/>
              <c:extLst>
                <c:ext xmlns:c15="http://schemas.microsoft.com/office/drawing/2012/chart" uri="{CE6537A1-D6FC-4f65-9D91-7224C49458BB}"/>
                <c:ext xmlns:c16="http://schemas.microsoft.com/office/drawing/2014/chart" uri="{C3380CC4-5D6E-409C-BE32-E72D297353CC}">
                  <c16:uniqueId val="{00000014-7D8F-491B-94A1-F3F0CCAB8C01}"/>
                </c:ext>
              </c:extLst>
            </c:dLbl>
            <c:dLbl>
              <c:idx val="5"/>
              <c:delete val="1"/>
              <c:extLst>
                <c:ext xmlns:c15="http://schemas.microsoft.com/office/drawing/2012/chart" uri="{CE6537A1-D6FC-4f65-9D91-7224C49458BB}"/>
                <c:ext xmlns:c16="http://schemas.microsoft.com/office/drawing/2014/chart" uri="{C3380CC4-5D6E-409C-BE32-E72D297353CC}">
                  <c16:uniqueId val="{00000015-7D8F-491B-94A1-F3F0CCAB8C01}"/>
                </c:ext>
              </c:extLst>
            </c:dLbl>
            <c:dLbl>
              <c:idx val="6"/>
              <c:layout>
                <c:manualLayout>
                  <c:x val="0"/>
                  <c:y val="-5.493344601732516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7D8F-491B-94A1-F3F0CCAB8C01}"/>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Arial" panose="020B0604020202020204" pitchFamily="34" charset="0"/>
                  </a:defRPr>
                </a:pPr>
                <a:endParaRPr lang="sv-SE"/>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Blad1!$G$36:$M$36</c:f>
              <c:strCache>
                <c:ptCount val="7"/>
                <c:pt idx="0">
                  <c:v>2014</c:v>
                </c:pt>
                <c:pt idx="1">
                  <c:v>2015</c:v>
                </c:pt>
                <c:pt idx="2">
                  <c:v>2016</c:v>
                </c:pt>
                <c:pt idx="3">
                  <c:v>2017</c:v>
                </c:pt>
                <c:pt idx="4">
                  <c:v>2018</c:v>
                </c:pt>
                <c:pt idx="5">
                  <c:v>2019</c:v>
                </c:pt>
                <c:pt idx="6">
                  <c:v>2020</c:v>
                </c:pt>
              </c:strCache>
              <c:extLst/>
            </c:strRef>
          </c:cat>
          <c:val>
            <c:numRef>
              <c:f>Blad1!$G$41:$M$41</c:f>
              <c:numCache>
                <c:formatCode>General</c:formatCode>
                <c:ptCount val="7"/>
                <c:pt idx="0">
                  <c:v>24</c:v>
                </c:pt>
                <c:pt idx="1">
                  <c:v>30</c:v>
                </c:pt>
                <c:pt idx="2">
                  <c:v>37</c:v>
                </c:pt>
                <c:pt idx="3">
                  <c:v>45</c:v>
                </c:pt>
                <c:pt idx="4">
                  <c:v>58</c:v>
                </c:pt>
                <c:pt idx="5">
                  <c:v>66</c:v>
                </c:pt>
                <c:pt idx="6">
                  <c:v>78</c:v>
                </c:pt>
              </c:numCache>
              <c:extLst/>
            </c:numRef>
          </c:val>
          <c:smooth val="0"/>
          <c:extLst>
            <c:ext xmlns:c16="http://schemas.microsoft.com/office/drawing/2014/chart" uri="{C3380CC4-5D6E-409C-BE32-E72D297353CC}">
              <c16:uniqueId val="{00000017-7D8F-491B-94A1-F3F0CCAB8C01}"/>
            </c:ext>
          </c:extLst>
        </c:ser>
        <c:ser>
          <c:idx val="1"/>
          <c:order val="3"/>
          <c:tx>
            <c:strRef>
              <c:f>Blad1!$A$39</c:f>
              <c:strCache>
                <c:ptCount val="1"/>
                <c:pt idx="0">
                  <c:v>Diesel</c:v>
                </c:pt>
              </c:strCache>
            </c:strRef>
          </c:tx>
          <c:spPr>
            <a:ln w="38100" cap="rnd" cmpd="sng" algn="ctr">
              <a:solidFill>
                <a:schemeClr val="accent4">
                  <a:lumMod val="50000"/>
                </a:schemeClr>
              </a:solidFill>
              <a:prstDash val="solid"/>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18-7D8F-491B-94A1-F3F0CCAB8C01}"/>
                </c:ext>
              </c:extLst>
            </c:dLbl>
            <c:dLbl>
              <c:idx val="1"/>
              <c:delete val="1"/>
              <c:extLst>
                <c:ext xmlns:c15="http://schemas.microsoft.com/office/drawing/2012/chart" uri="{CE6537A1-D6FC-4f65-9D91-7224C49458BB}"/>
                <c:ext xmlns:c16="http://schemas.microsoft.com/office/drawing/2014/chart" uri="{C3380CC4-5D6E-409C-BE32-E72D297353CC}">
                  <c16:uniqueId val="{00000019-7D8F-491B-94A1-F3F0CCAB8C01}"/>
                </c:ext>
              </c:extLst>
            </c:dLbl>
            <c:dLbl>
              <c:idx val="2"/>
              <c:delete val="1"/>
              <c:extLst>
                <c:ext xmlns:c15="http://schemas.microsoft.com/office/drawing/2012/chart" uri="{CE6537A1-D6FC-4f65-9D91-7224C49458BB}"/>
                <c:ext xmlns:c16="http://schemas.microsoft.com/office/drawing/2014/chart" uri="{C3380CC4-5D6E-409C-BE32-E72D297353CC}">
                  <c16:uniqueId val="{0000001A-7D8F-491B-94A1-F3F0CCAB8C01}"/>
                </c:ext>
              </c:extLst>
            </c:dLbl>
            <c:dLbl>
              <c:idx val="3"/>
              <c:delete val="1"/>
              <c:extLst>
                <c:ext xmlns:c15="http://schemas.microsoft.com/office/drawing/2012/chart" uri="{CE6537A1-D6FC-4f65-9D91-7224C49458BB}"/>
                <c:ext xmlns:c16="http://schemas.microsoft.com/office/drawing/2014/chart" uri="{C3380CC4-5D6E-409C-BE32-E72D297353CC}">
                  <c16:uniqueId val="{0000001B-7D8F-491B-94A1-F3F0CCAB8C01}"/>
                </c:ext>
              </c:extLst>
            </c:dLbl>
            <c:dLbl>
              <c:idx val="4"/>
              <c:delete val="1"/>
              <c:extLst>
                <c:ext xmlns:c15="http://schemas.microsoft.com/office/drawing/2012/chart" uri="{CE6537A1-D6FC-4f65-9D91-7224C49458BB}"/>
                <c:ext xmlns:c16="http://schemas.microsoft.com/office/drawing/2014/chart" uri="{C3380CC4-5D6E-409C-BE32-E72D297353CC}">
                  <c16:uniqueId val="{0000001C-7D8F-491B-94A1-F3F0CCAB8C01}"/>
                </c:ext>
              </c:extLst>
            </c:dLbl>
            <c:dLbl>
              <c:idx val="5"/>
              <c:delete val="1"/>
              <c:extLst>
                <c:ext xmlns:c15="http://schemas.microsoft.com/office/drawing/2012/chart" uri="{CE6537A1-D6FC-4f65-9D91-7224C49458BB}"/>
                <c:ext xmlns:c16="http://schemas.microsoft.com/office/drawing/2014/chart" uri="{C3380CC4-5D6E-409C-BE32-E72D297353CC}">
                  <c16:uniqueId val="{0000001D-7D8F-491B-94A1-F3F0CCAB8C01}"/>
                </c:ext>
              </c:extLst>
            </c:dLbl>
            <c:dLbl>
              <c:idx val="6"/>
              <c:layout>
                <c:manualLayout>
                  <c:x val="0"/>
                  <c:y val="-1.267694908092134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7D8F-491B-94A1-F3F0CCAB8C01}"/>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Arial" panose="020B0604020202020204" pitchFamily="34" charset="0"/>
                  </a:defRPr>
                </a:pPr>
                <a:endParaRPr lang="sv-SE"/>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Blad1!$G$36:$M$36</c:f>
              <c:strCache>
                <c:ptCount val="7"/>
                <c:pt idx="0">
                  <c:v>2014</c:v>
                </c:pt>
                <c:pt idx="1">
                  <c:v>2015</c:v>
                </c:pt>
                <c:pt idx="2">
                  <c:v>2016</c:v>
                </c:pt>
                <c:pt idx="3">
                  <c:v>2017</c:v>
                </c:pt>
                <c:pt idx="4">
                  <c:v>2018</c:v>
                </c:pt>
                <c:pt idx="5">
                  <c:v>2019</c:v>
                </c:pt>
                <c:pt idx="6">
                  <c:v>2020</c:v>
                </c:pt>
              </c:strCache>
              <c:extLst/>
            </c:strRef>
          </c:cat>
          <c:val>
            <c:numRef>
              <c:f>Blad1!$G$39:$M$39</c:f>
              <c:numCache>
                <c:formatCode>General</c:formatCode>
                <c:ptCount val="7"/>
                <c:pt idx="0">
                  <c:v>106</c:v>
                </c:pt>
                <c:pt idx="1">
                  <c:v>97</c:v>
                </c:pt>
                <c:pt idx="2">
                  <c:v>100</c:v>
                </c:pt>
                <c:pt idx="3">
                  <c:v>76</c:v>
                </c:pt>
                <c:pt idx="4">
                  <c:v>57</c:v>
                </c:pt>
                <c:pt idx="5">
                  <c:v>52</c:v>
                </c:pt>
                <c:pt idx="6">
                  <c:v>22</c:v>
                </c:pt>
              </c:numCache>
              <c:extLst/>
            </c:numRef>
          </c:val>
          <c:smooth val="0"/>
          <c:extLst>
            <c:ext xmlns:c16="http://schemas.microsoft.com/office/drawing/2014/chart" uri="{C3380CC4-5D6E-409C-BE32-E72D297353CC}">
              <c16:uniqueId val="{0000001F-7D8F-491B-94A1-F3F0CCAB8C01}"/>
            </c:ext>
          </c:extLst>
        </c:ser>
        <c:ser>
          <c:idx val="2"/>
          <c:order val="4"/>
          <c:tx>
            <c:strRef>
              <c:f>Blad1!$A$40</c:f>
              <c:strCache>
                <c:ptCount val="1"/>
                <c:pt idx="0">
                  <c:v>Etanol</c:v>
                </c:pt>
              </c:strCache>
            </c:strRef>
          </c:tx>
          <c:spPr>
            <a:ln w="38100" cap="rnd" cmpd="sng" algn="ctr">
              <a:solidFill>
                <a:srgbClr val="0070C0"/>
              </a:solidFill>
              <a:prstDash val="solid"/>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20-7D8F-491B-94A1-F3F0CCAB8C01}"/>
                </c:ext>
              </c:extLst>
            </c:dLbl>
            <c:dLbl>
              <c:idx val="1"/>
              <c:delete val="1"/>
              <c:extLst>
                <c:ext xmlns:c15="http://schemas.microsoft.com/office/drawing/2012/chart" uri="{CE6537A1-D6FC-4f65-9D91-7224C49458BB}"/>
                <c:ext xmlns:c16="http://schemas.microsoft.com/office/drawing/2014/chart" uri="{C3380CC4-5D6E-409C-BE32-E72D297353CC}">
                  <c16:uniqueId val="{00000021-7D8F-491B-94A1-F3F0CCAB8C01}"/>
                </c:ext>
              </c:extLst>
            </c:dLbl>
            <c:dLbl>
              <c:idx val="2"/>
              <c:delete val="1"/>
              <c:extLst>
                <c:ext xmlns:c15="http://schemas.microsoft.com/office/drawing/2012/chart" uri="{CE6537A1-D6FC-4f65-9D91-7224C49458BB}"/>
                <c:ext xmlns:c16="http://schemas.microsoft.com/office/drawing/2014/chart" uri="{C3380CC4-5D6E-409C-BE32-E72D297353CC}">
                  <c16:uniqueId val="{00000022-7D8F-491B-94A1-F3F0CCAB8C01}"/>
                </c:ext>
              </c:extLst>
            </c:dLbl>
            <c:dLbl>
              <c:idx val="3"/>
              <c:delete val="1"/>
              <c:extLst>
                <c:ext xmlns:c15="http://schemas.microsoft.com/office/drawing/2012/chart" uri="{CE6537A1-D6FC-4f65-9D91-7224C49458BB}"/>
                <c:ext xmlns:c16="http://schemas.microsoft.com/office/drawing/2014/chart" uri="{C3380CC4-5D6E-409C-BE32-E72D297353CC}">
                  <c16:uniqueId val="{00000023-7D8F-491B-94A1-F3F0CCAB8C01}"/>
                </c:ext>
              </c:extLst>
            </c:dLbl>
            <c:dLbl>
              <c:idx val="4"/>
              <c:delete val="1"/>
              <c:extLst>
                <c:ext xmlns:c15="http://schemas.microsoft.com/office/drawing/2012/chart" uri="{CE6537A1-D6FC-4f65-9D91-7224C49458BB}"/>
                <c:ext xmlns:c16="http://schemas.microsoft.com/office/drawing/2014/chart" uri="{C3380CC4-5D6E-409C-BE32-E72D297353CC}">
                  <c16:uniqueId val="{00000024-7D8F-491B-94A1-F3F0CCAB8C01}"/>
                </c:ext>
              </c:extLst>
            </c:dLbl>
            <c:dLbl>
              <c:idx val="5"/>
              <c:delete val="1"/>
              <c:extLst>
                <c:ext xmlns:c15="http://schemas.microsoft.com/office/drawing/2012/chart" uri="{CE6537A1-D6FC-4f65-9D91-7224C49458BB}"/>
                <c:ext xmlns:c16="http://schemas.microsoft.com/office/drawing/2014/chart" uri="{C3380CC4-5D6E-409C-BE32-E72D297353CC}">
                  <c16:uniqueId val="{00000025-7D8F-491B-94A1-F3F0CCAB8C01}"/>
                </c:ext>
              </c:extLst>
            </c:dLbl>
            <c:dLbl>
              <c:idx val="6"/>
              <c:layout>
                <c:manualLayout>
                  <c:x val="0"/>
                  <c:y val="-1.267694908092119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7D8F-491B-94A1-F3F0CCAB8C01}"/>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Arial" panose="020B0604020202020204" pitchFamily="34" charset="0"/>
                  </a:defRPr>
                </a:pPr>
                <a:endParaRPr lang="sv-SE"/>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rgbClr val="595959"/>
                      </a:solidFill>
                      <a:prstDash val="solid"/>
                      <a:round/>
                    </a:ln>
                    <a:effectLst/>
                  </c:spPr>
                </c15:leaderLines>
              </c:ext>
            </c:extLst>
          </c:dLbls>
          <c:cat>
            <c:strRef>
              <c:f>Blad1!$G$36:$M$36</c:f>
              <c:strCache>
                <c:ptCount val="7"/>
                <c:pt idx="0">
                  <c:v>2014</c:v>
                </c:pt>
                <c:pt idx="1">
                  <c:v>2015</c:v>
                </c:pt>
                <c:pt idx="2">
                  <c:v>2016</c:v>
                </c:pt>
                <c:pt idx="3">
                  <c:v>2017</c:v>
                </c:pt>
                <c:pt idx="4">
                  <c:v>2018</c:v>
                </c:pt>
                <c:pt idx="5">
                  <c:v>2019</c:v>
                </c:pt>
                <c:pt idx="6">
                  <c:v>2020</c:v>
                </c:pt>
              </c:strCache>
              <c:extLst/>
            </c:strRef>
          </c:cat>
          <c:val>
            <c:numRef>
              <c:f>Blad1!$G$40:$M$40</c:f>
              <c:numCache>
                <c:formatCode>General</c:formatCode>
                <c:ptCount val="7"/>
                <c:pt idx="0">
                  <c:v>60</c:v>
                </c:pt>
                <c:pt idx="1">
                  <c:v>49</c:v>
                </c:pt>
                <c:pt idx="2">
                  <c:v>48</c:v>
                </c:pt>
                <c:pt idx="3">
                  <c:v>50</c:v>
                </c:pt>
                <c:pt idx="4">
                  <c:v>47</c:v>
                </c:pt>
                <c:pt idx="5">
                  <c:v>44</c:v>
                </c:pt>
                <c:pt idx="6">
                  <c:v>33</c:v>
                </c:pt>
              </c:numCache>
              <c:extLst/>
            </c:numRef>
          </c:val>
          <c:smooth val="0"/>
          <c:extLst>
            <c:ext xmlns:c16="http://schemas.microsoft.com/office/drawing/2014/chart" uri="{C3380CC4-5D6E-409C-BE32-E72D297353CC}">
              <c16:uniqueId val="{00000027-7D8F-491B-94A1-F3F0CCAB8C01}"/>
            </c:ext>
          </c:extLst>
        </c:ser>
        <c:ser>
          <c:idx val="5"/>
          <c:order val="5"/>
          <c:tx>
            <c:strRef>
              <c:f>Blad1!$A$44</c:f>
              <c:strCache>
                <c:ptCount val="1"/>
                <c:pt idx="0">
                  <c:v>HVO diesel</c:v>
                </c:pt>
              </c:strCache>
            </c:strRef>
          </c:tx>
          <c:spPr>
            <a:ln w="38100" cap="rnd" cmpd="sng" algn="ctr">
              <a:solidFill>
                <a:schemeClr val="accent6">
                  <a:lumMod val="60000"/>
                  <a:lumOff val="40000"/>
                </a:schemeClr>
              </a:solidFill>
              <a:prstDash val="solid"/>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28-7D8F-491B-94A1-F3F0CCAB8C01}"/>
                </c:ext>
              </c:extLst>
            </c:dLbl>
            <c:dLbl>
              <c:idx val="1"/>
              <c:delete val="1"/>
              <c:extLst>
                <c:ext xmlns:c15="http://schemas.microsoft.com/office/drawing/2012/chart" uri="{CE6537A1-D6FC-4f65-9D91-7224C49458BB}"/>
                <c:ext xmlns:c16="http://schemas.microsoft.com/office/drawing/2014/chart" uri="{C3380CC4-5D6E-409C-BE32-E72D297353CC}">
                  <c16:uniqueId val="{00000029-7D8F-491B-94A1-F3F0CCAB8C01}"/>
                </c:ext>
              </c:extLst>
            </c:dLbl>
            <c:dLbl>
              <c:idx val="2"/>
              <c:delete val="1"/>
              <c:extLst>
                <c:ext xmlns:c15="http://schemas.microsoft.com/office/drawing/2012/chart" uri="{CE6537A1-D6FC-4f65-9D91-7224C49458BB}"/>
                <c:ext xmlns:c16="http://schemas.microsoft.com/office/drawing/2014/chart" uri="{C3380CC4-5D6E-409C-BE32-E72D297353CC}">
                  <c16:uniqueId val="{0000002A-7D8F-491B-94A1-F3F0CCAB8C01}"/>
                </c:ext>
              </c:extLst>
            </c:dLbl>
            <c:dLbl>
              <c:idx val="3"/>
              <c:delete val="1"/>
              <c:extLst>
                <c:ext xmlns:c15="http://schemas.microsoft.com/office/drawing/2012/chart" uri="{CE6537A1-D6FC-4f65-9D91-7224C49458BB}"/>
                <c:ext xmlns:c16="http://schemas.microsoft.com/office/drawing/2014/chart" uri="{C3380CC4-5D6E-409C-BE32-E72D297353CC}">
                  <c16:uniqueId val="{0000002B-7D8F-491B-94A1-F3F0CCAB8C01}"/>
                </c:ext>
              </c:extLst>
            </c:dLbl>
            <c:dLbl>
              <c:idx val="4"/>
              <c:delete val="1"/>
              <c:extLst>
                <c:ext xmlns:c15="http://schemas.microsoft.com/office/drawing/2012/chart" uri="{CE6537A1-D6FC-4f65-9D91-7224C49458BB}"/>
                <c:ext xmlns:c16="http://schemas.microsoft.com/office/drawing/2014/chart" uri="{C3380CC4-5D6E-409C-BE32-E72D297353CC}">
                  <c16:uniqueId val="{0000002C-7D8F-491B-94A1-F3F0CCAB8C01}"/>
                </c:ext>
              </c:extLst>
            </c:dLbl>
            <c:dLbl>
              <c:idx val="5"/>
              <c:delete val="1"/>
              <c:extLst>
                <c:ext xmlns:c15="http://schemas.microsoft.com/office/drawing/2012/chart" uri="{CE6537A1-D6FC-4f65-9D91-7224C49458BB}"/>
                <c:ext xmlns:c16="http://schemas.microsoft.com/office/drawing/2014/chart" uri="{C3380CC4-5D6E-409C-BE32-E72D297353CC}">
                  <c16:uniqueId val="{0000002D-7D8F-491B-94A1-F3F0CCAB8C01}"/>
                </c:ext>
              </c:extLst>
            </c:dLbl>
            <c:dLbl>
              <c:idx val="6"/>
              <c:layout>
                <c:manualLayout>
                  <c:x val="0"/>
                  <c:y val="-2.11282484682020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E-7D8F-491B-94A1-F3F0CCAB8C01}"/>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Arial" panose="020B0604020202020204" pitchFamily="34" charset="0"/>
                  </a:defRPr>
                </a:pPr>
                <a:endParaRPr lang="sv-SE"/>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rgbClr val="595959"/>
                      </a:solidFill>
                      <a:prstDash val="solid"/>
                      <a:round/>
                    </a:ln>
                    <a:effectLst/>
                  </c:spPr>
                </c15:leaderLines>
              </c:ext>
            </c:extLst>
          </c:dLbls>
          <c:cat>
            <c:strRef>
              <c:f>Blad1!$G$36:$M$36</c:f>
              <c:strCache>
                <c:ptCount val="7"/>
                <c:pt idx="0">
                  <c:v>2014</c:v>
                </c:pt>
                <c:pt idx="1">
                  <c:v>2015</c:v>
                </c:pt>
                <c:pt idx="2">
                  <c:v>2016</c:v>
                </c:pt>
                <c:pt idx="3">
                  <c:v>2017</c:v>
                </c:pt>
                <c:pt idx="4">
                  <c:v>2018</c:v>
                </c:pt>
                <c:pt idx="5">
                  <c:v>2019</c:v>
                </c:pt>
                <c:pt idx="6">
                  <c:v>2020</c:v>
                </c:pt>
              </c:strCache>
              <c:extLst/>
            </c:strRef>
          </c:cat>
          <c:val>
            <c:numRef>
              <c:f>Blad1!$G$44:$M$44</c:f>
              <c:numCache>
                <c:formatCode>General</c:formatCode>
                <c:ptCount val="7"/>
                <c:pt idx="0">
                  <c:v>0</c:v>
                </c:pt>
                <c:pt idx="1">
                  <c:v>0</c:v>
                </c:pt>
                <c:pt idx="2">
                  <c:v>0</c:v>
                </c:pt>
                <c:pt idx="3">
                  <c:v>17</c:v>
                </c:pt>
                <c:pt idx="4">
                  <c:v>29</c:v>
                </c:pt>
                <c:pt idx="5">
                  <c:v>29</c:v>
                </c:pt>
                <c:pt idx="6">
                  <c:v>48</c:v>
                </c:pt>
              </c:numCache>
              <c:extLst/>
            </c:numRef>
          </c:val>
          <c:smooth val="0"/>
          <c:extLst>
            <c:ext xmlns:c16="http://schemas.microsoft.com/office/drawing/2014/chart" uri="{C3380CC4-5D6E-409C-BE32-E72D297353CC}">
              <c16:uniqueId val="{0000002F-7D8F-491B-94A1-F3F0CCAB8C01}"/>
            </c:ext>
          </c:extLst>
        </c:ser>
        <c:ser>
          <c:idx val="6"/>
          <c:order val="6"/>
          <c:tx>
            <c:strRef>
              <c:f>Blad1!$A$45</c:f>
              <c:strCache>
                <c:ptCount val="1"/>
                <c:pt idx="0">
                  <c:v>Laddhybrid</c:v>
                </c:pt>
              </c:strCache>
            </c:strRef>
          </c:tx>
          <c:spPr>
            <a:ln w="38100" cap="rnd" cmpd="sng" algn="ctr">
              <a:solidFill>
                <a:schemeClr val="accent5"/>
              </a:solidFill>
              <a:prstDash val="solid"/>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30-7D8F-491B-94A1-F3F0CCAB8C01}"/>
                </c:ext>
              </c:extLst>
            </c:dLbl>
            <c:dLbl>
              <c:idx val="1"/>
              <c:delete val="1"/>
              <c:extLst>
                <c:ext xmlns:c15="http://schemas.microsoft.com/office/drawing/2012/chart" uri="{CE6537A1-D6FC-4f65-9D91-7224C49458BB}"/>
                <c:ext xmlns:c16="http://schemas.microsoft.com/office/drawing/2014/chart" uri="{C3380CC4-5D6E-409C-BE32-E72D297353CC}">
                  <c16:uniqueId val="{00000031-7D8F-491B-94A1-F3F0CCAB8C01}"/>
                </c:ext>
              </c:extLst>
            </c:dLbl>
            <c:dLbl>
              <c:idx val="2"/>
              <c:delete val="1"/>
              <c:extLst>
                <c:ext xmlns:c15="http://schemas.microsoft.com/office/drawing/2012/chart" uri="{CE6537A1-D6FC-4f65-9D91-7224C49458BB}"/>
                <c:ext xmlns:c16="http://schemas.microsoft.com/office/drawing/2014/chart" uri="{C3380CC4-5D6E-409C-BE32-E72D297353CC}">
                  <c16:uniqueId val="{00000032-7D8F-491B-94A1-F3F0CCAB8C01}"/>
                </c:ext>
              </c:extLst>
            </c:dLbl>
            <c:dLbl>
              <c:idx val="3"/>
              <c:delete val="1"/>
              <c:extLst>
                <c:ext xmlns:c15="http://schemas.microsoft.com/office/drawing/2012/chart" uri="{CE6537A1-D6FC-4f65-9D91-7224C49458BB}"/>
                <c:ext xmlns:c16="http://schemas.microsoft.com/office/drawing/2014/chart" uri="{C3380CC4-5D6E-409C-BE32-E72D297353CC}">
                  <c16:uniqueId val="{00000033-7D8F-491B-94A1-F3F0CCAB8C01}"/>
                </c:ext>
              </c:extLst>
            </c:dLbl>
            <c:dLbl>
              <c:idx val="4"/>
              <c:delete val="1"/>
              <c:extLst>
                <c:ext xmlns:c15="http://schemas.microsoft.com/office/drawing/2012/chart" uri="{CE6537A1-D6FC-4f65-9D91-7224C49458BB}"/>
                <c:ext xmlns:c16="http://schemas.microsoft.com/office/drawing/2014/chart" uri="{C3380CC4-5D6E-409C-BE32-E72D297353CC}">
                  <c16:uniqueId val="{00000034-7D8F-491B-94A1-F3F0CCAB8C01}"/>
                </c:ext>
              </c:extLst>
            </c:dLbl>
            <c:dLbl>
              <c:idx val="5"/>
              <c:delete val="1"/>
              <c:extLst>
                <c:ext xmlns:c15="http://schemas.microsoft.com/office/drawing/2012/chart" uri="{CE6537A1-D6FC-4f65-9D91-7224C49458BB}"/>
                <c:ext xmlns:c16="http://schemas.microsoft.com/office/drawing/2014/chart" uri="{C3380CC4-5D6E-409C-BE32-E72D297353CC}">
                  <c16:uniqueId val="{00000035-7D8F-491B-94A1-F3F0CCAB8C01}"/>
                </c:ext>
              </c:extLst>
            </c:dLbl>
            <c:dLbl>
              <c:idx val="6"/>
              <c:layout>
                <c:manualLayout>
                  <c:x val="0"/>
                  <c:y val="4.2256496936403974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6-7D8F-491B-94A1-F3F0CCAB8C01}"/>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Arial" panose="020B0604020202020204" pitchFamily="34" charset="0"/>
                  </a:defRPr>
                </a:pPr>
                <a:endParaRPr lang="sv-SE"/>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rgbClr val="595959"/>
                      </a:solidFill>
                      <a:prstDash val="solid"/>
                      <a:round/>
                    </a:ln>
                    <a:effectLst/>
                  </c:spPr>
                </c15:leaderLines>
              </c:ext>
            </c:extLst>
          </c:dLbls>
          <c:cat>
            <c:strRef>
              <c:f>Blad1!$G$36:$M$36</c:f>
              <c:strCache>
                <c:ptCount val="7"/>
                <c:pt idx="0">
                  <c:v>2014</c:v>
                </c:pt>
                <c:pt idx="1">
                  <c:v>2015</c:v>
                </c:pt>
                <c:pt idx="2">
                  <c:v>2016</c:v>
                </c:pt>
                <c:pt idx="3">
                  <c:v>2017</c:v>
                </c:pt>
                <c:pt idx="4">
                  <c:v>2018</c:v>
                </c:pt>
                <c:pt idx="5">
                  <c:v>2019</c:v>
                </c:pt>
                <c:pt idx="6">
                  <c:v>2020</c:v>
                </c:pt>
              </c:strCache>
              <c:extLst/>
            </c:strRef>
          </c:cat>
          <c:val>
            <c:numRef>
              <c:f>Blad1!$G$45:$M$45</c:f>
              <c:numCache>
                <c:formatCode>General</c:formatCode>
                <c:ptCount val="7"/>
                <c:pt idx="0">
                  <c:v>8</c:v>
                </c:pt>
                <c:pt idx="1">
                  <c:v>9</c:v>
                </c:pt>
                <c:pt idx="2">
                  <c:v>9</c:v>
                </c:pt>
                <c:pt idx="3">
                  <c:v>10</c:v>
                </c:pt>
                <c:pt idx="4">
                  <c:v>13</c:v>
                </c:pt>
                <c:pt idx="5">
                  <c:v>11</c:v>
                </c:pt>
                <c:pt idx="6">
                  <c:v>11</c:v>
                </c:pt>
              </c:numCache>
              <c:extLst/>
            </c:numRef>
          </c:val>
          <c:smooth val="0"/>
          <c:extLst>
            <c:ext xmlns:c16="http://schemas.microsoft.com/office/drawing/2014/chart" uri="{C3380CC4-5D6E-409C-BE32-E72D297353CC}">
              <c16:uniqueId val="{00000037-7D8F-491B-94A1-F3F0CCAB8C01}"/>
            </c:ext>
          </c:extLst>
        </c:ser>
        <c:ser>
          <c:idx val="7"/>
          <c:order val="7"/>
          <c:tx>
            <c:strRef>
              <c:f>Blad1!$A$43</c:f>
              <c:strCache>
                <c:ptCount val="1"/>
                <c:pt idx="0">
                  <c:v>Bensin</c:v>
                </c:pt>
              </c:strCache>
            </c:strRef>
          </c:tx>
          <c:spPr>
            <a:ln w="38100" cap="rnd" cmpd="sng" algn="ctr">
              <a:solidFill>
                <a:schemeClr val="tx1">
                  <a:lumMod val="65000"/>
                  <a:lumOff val="35000"/>
                </a:schemeClr>
              </a:solidFill>
              <a:prstDash val="solid"/>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38-7D8F-491B-94A1-F3F0CCAB8C01}"/>
                </c:ext>
              </c:extLst>
            </c:dLbl>
            <c:dLbl>
              <c:idx val="1"/>
              <c:delete val="1"/>
              <c:extLst>
                <c:ext xmlns:c15="http://schemas.microsoft.com/office/drawing/2012/chart" uri="{CE6537A1-D6FC-4f65-9D91-7224C49458BB}"/>
                <c:ext xmlns:c16="http://schemas.microsoft.com/office/drawing/2014/chart" uri="{C3380CC4-5D6E-409C-BE32-E72D297353CC}">
                  <c16:uniqueId val="{00000039-7D8F-491B-94A1-F3F0CCAB8C01}"/>
                </c:ext>
              </c:extLst>
            </c:dLbl>
            <c:dLbl>
              <c:idx val="2"/>
              <c:delete val="1"/>
              <c:extLst>
                <c:ext xmlns:c15="http://schemas.microsoft.com/office/drawing/2012/chart" uri="{CE6537A1-D6FC-4f65-9D91-7224C49458BB}"/>
                <c:ext xmlns:c16="http://schemas.microsoft.com/office/drawing/2014/chart" uri="{C3380CC4-5D6E-409C-BE32-E72D297353CC}">
                  <c16:uniqueId val="{0000003A-7D8F-491B-94A1-F3F0CCAB8C01}"/>
                </c:ext>
              </c:extLst>
            </c:dLbl>
            <c:dLbl>
              <c:idx val="3"/>
              <c:delete val="1"/>
              <c:extLst>
                <c:ext xmlns:c15="http://schemas.microsoft.com/office/drawing/2012/chart" uri="{CE6537A1-D6FC-4f65-9D91-7224C49458BB}"/>
                <c:ext xmlns:c16="http://schemas.microsoft.com/office/drawing/2014/chart" uri="{C3380CC4-5D6E-409C-BE32-E72D297353CC}">
                  <c16:uniqueId val="{0000003B-7D8F-491B-94A1-F3F0CCAB8C01}"/>
                </c:ext>
              </c:extLst>
            </c:dLbl>
            <c:dLbl>
              <c:idx val="4"/>
              <c:delete val="1"/>
              <c:extLst>
                <c:ext xmlns:c15="http://schemas.microsoft.com/office/drawing/2012/chart" uri="{CE6537A1-D6FC-4f65-9D91-7224C49458BB}"/>
                <c:ext xmlns:c16="http://schemas.microsoft.com/office/drawing/2014/chart" uri="{C3380CC4-5D6E-409C-BE32-E72D297353CC}">
                  <c16:uniqueId val="{0000003C-7D8F-491B-94A1-F3F0CCAB8C01}"/>
                </c:ext>
              </c:extLst>
            </c:dLbl>
            <c:dLbl>
              <c:idx val="5"/>
              <c:delete val="1"/>
              <c:extLst>
                <c:ext xmlns:c15="http://schemas.microsoft.com/office/drawing/2012/chart" uri="{CE6537A1-D6FC-4f65-9D91-7224C49458BB}"/>
                <c:ext xmlns:c16="http://schemas.microsoft.com/office/drawing/2014/chart" uri="{C3380CC4-5D6E-409C-BE32-E72D297353CC}">
                  <c16:uniqueId val="{0000003D-7D8F-491B-94A1-F3F0CCAB8C01}"/>
                </c:ext>
              </c:extLst>
            </c:dLbl>
            <c:dLbl>
              <c:idx val="6"/>
              <c:layout>
                <c:manualLayout>
                  <c:x val="0"/>
                  <c:y val="4.2256496936402422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E-7D8F-491B-94A1-F3F0CCAB8C01}"/>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Arial" panose="020B0604020202020204" pitchFamily="34" charset="0"/>
                  </a:defRPr>
                </a:pPr>
                <a:endParaRPr lang="sv-SE"/>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rgbClr val="595959"/>
                      </a:solidFill>
                      <a:prstDash val="solid"/>
                      <a:round/>
                    </a:ln>
                    <a:effectLst/>
                  </c:spPr>
                </c15:leaderLines>
              </c:ext>
            </c:extLst>
          </c:dLbls>
          <c:cat>
            <c:strRef>
              <c:f>Blad1!$G$36:$M$36</c:f>
              <c:strCache>
                <c:ptCount val="7"/>
                <c:pt idx="0">
                  <c:v>2014</c:v>
                </c:pt>
                <c:pt idx="1">
                  <c:v>2015</c:v>
                </c:pt>
                <c:pt idx="2">
                  <c:v>2016</c:v>
                </c:pt>
                <c:pt idx="3">
                  <c:v>2017</c:v>
                </c:pt>
                <c:pt idx="4">
                  <c:v>2018</c:v>
                </c:pt>
                <c:pt idx="5">
                  <c:v>2019</c:v>
                </c:pt>
                <c:pt idx="6">
                  <c:v>2020</c:v>
                </c:pt>
              </c:strCache>
              <c:extLst/>
            </c:strRef>
          </c:cat>
          <c:val>
            <c:numRef>
              <c:f>Blad1!$G$43:$M$43</c:f>
              <c:numCache>
                <c:formatCode>General</c:formatCode>
                <c:ptCount val="7"/>
                <c:pt idx="0">
                  <c:v>31</c:v>
                </c:pt>
                <c:pt idx="1">
                  <c:v>38</c:v>
                </c:pt>
                <c:pt idx="2">
                  <c:v>18</c:v>
                </c:pt>
                <c:pt idx="3">
                  <c:v>9</c:v>
                </c:pt>
                <c:pt idx="4">
                  <c:v>3</c:v>
                </c:pt>
                <c:pt idx="5">
                  <c:v>0</c:v>
                </c:pt>
                <c:pt idx="6">
                  <c:v>0</c:v>
                </c:pt>
              </c:numCache>
              <c:extLst/>
            </c:numRef>
          </c:val>
          <c:smooth val="0"/>
          <c:extLst>
            <c:ext xmlns:c16="http://schemas.microsoft.com/office/drawing/2014/chart" uri="{C3380CC4-5D6E-409C-BE32-E72D297353CC}">
              <c16:uniqueId val="{0000003F-7D8F-491B-94A1-F3F0CCAB8C01}"/>
            </c:ext>
          </c:extLst>
        </c:ser>
        <c:dLbls>
          <c:dLblPos val="t"/>
          <c:showLegendKey val="0"/>
          <c:showVal val="1"/>
          <c:showCatName val="0"/>
          <c:showSerName val="0"/>
          <c:showPercent val="0"/>
          <c:showBubbleSize val="0"/>
        </c:dLbls>
        <c:smooth val="0"/>
        <c:axId val="511832792"/>
        <c:axId val="511858376"/>
      </c:lineChart>
      <c:catAx>
        <c:axId val="511832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Arial" panose="020B0604020202020204" pitchFamily="34" charset="0"/>
              </a:defRPr>
            </a:pPr>
            <a:endParaRPr lang="sv-SE"/>
          </a:p>
        </c:txPr>
        <c:crossAx val="511858376"/>
        <c:crosses val="autoZero"/>
        <c:auto val="1"/>
        <c:lblAlgn val="ctr"/>
        <c:lblOffset val="100"/>
        <c:noMultiLvlLbl val="0"/>
      </c:catAx>
      <c:valAx>
        <c:axId val="511858376"/>
        <c:scaling>
          <c:orientation val="minMax"/>
          <c:max val="180"/>
        </c:scaling>
        <c:delete val="0"/>
        <c:axPos val="l"/>
        <c:majorGridlines>
          <c:spPr>
            <a:ln w="9525" cap="flat" cmpd="sng" algn="ctr">
              <a:solidFill>
                <a:schemeClr val="tx1">
                  <a:lumMod val="15000"/>
                  <a:lumOff val="85000"/>
                </a:schemeClr>
              </a:solidFill>
              <a:prstDash val="solid"/>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Arial" panose="020B0604020202020204" pitchFamily="34" charset="0"/>
                  </a:defRPr>
                </a:pPr>
                <a:r>
                  <a:rPr lang="sv-SE" sz="1600">
                    <a:latin typeface="+mn-lt"/>
                  </a:rPr>
                  <a:t>Antal fordon</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Arial" panose="020B0604020202020204" pitchFamily="34" charset="0"/>
                </a:defRPr>
              </a:pPr>
              <a:endParaRPr lang="sv-SE"/>
            </a:p>
          </c:txPr>
        </c:title>
        <c:numFmt formatCode="General" sourceLinked="1"/>
        <c:majorTickMark val="none"/>
        <c:minorTickMark val="none"/>
        <c:tickLblPos val="nextTo"/>
        <c:spPr>
          <a:noFill/>
          <a:ln w="9525" cap="flat" cmpd="sng" algn="ctr">
            <a:noFill/>
            <a:prstDash val="solid"/>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Arial" panose="020B0604020202020204" pitchFamily="34" charset="0"/>
              </a:defRPr>
            </a:pPr>
            <a:endParaRPr lang="sv-SE"/>
          </a:p>
        </c:txPr>
        <c:crossAx val="511832792"/>
        <c:crosses val="autoZero"/>
        <c:crossBetween val="between"/>
      </c:valAx>
      <c:spPr>
        <a:noFill/>
        <a:ln>
          <a:noFill/>
        </a:ln>
        <a:effectLst/>
      </c:spPr>
    </c:plotArea>
    <c:legend>
      <c:legendPos val="r"/>
      <c:layout>
        <c:manualLayout>
          <c:xMode val="edge"/>
          <c:yMode val="edge"/>
          <c:x val="0.81581851507946901"/>
          <c:y val="0.21722552294548686"/>
          <c:w val="0.17756348092763941"/>
          <c:h val="0.48189165294518055"/>
        </c:manualLayout>
      </c:layout>
      <c:overlay val="0"/>
      <c:spPr>
        <a:noFill/>
        <a:ln>
          <a:noFill/>
        </a:ln>
        <a:effectLst/>
      </c:spPr>
      <c:txPr>
        <a:bodyPr rot="0" spcFirstLastPara="1" vertOverflow="ellipsis" vert="horz" wrap="square" anchor="ctr" anchorCtr="1"/>
        <a:lstStyle/>
        <a:p>
          <a:pPr>
            <a:defRPr sz="1600" b="0" i="0" u="none" strike="noStrike" kern="1200" baseline="0">
              <a:solidFill>
                <a:srgbClr val="595959"/>
              </a:solidFill>
              <a:latin typeface="+mn-lt"/>
              <a:ea typeface="+mn-ea"/>
              <a:cs typeface="Arial" panose="020B0604020202020204" pitchFamily="34" charset="0"/>
            </a:defRPr>
          </a:pPr>
          <a:endParaRPr lang="sv-SE"/>
        </a:p>
      </c:txPr>
    </c:legend>
    <c:plotVisOnly val="1"/>
    <c:dispBlanksAs val="gap"/>
    <c:showDLblsOverMax val="0"/>
    <c:extLst/>
  </c:chart>
  <c:spPr>
    <a:solidFill>
      <a:sysClr val="window" lastClr="FFFFFF"/>
    </a:solidFill>
    <a:ln w="9525" cap="flat" cmpd="sng" algn="ctr">
      <a:solidFill>
        <a:sysClr val="windowText" lastClr="000000">
          <a:lumMod val="65000"/>
          <a:lumOff val="35000"/>
        </a:sysClr>
      </a:solidFill>
      <a:prstDash val="solid"/>
      <a:round/>
    </a:ln>
    <a:effectLst/>
  </c:spPr>
  <c:txPr>
    <a:bodyPr/>
    <a:lstStyle/>
    <a:p>
      <a:pPr>
        <a:defRPr>
          <a:latin typeface="Arial" panose="020B0604020202020204" pitchFamily="34" charset="0"/>
          <a:cs typeface="Arial" panose="020B0604020202020204" pitchFamily="34" charset="0"/>
        </a:defRPr>
      </a:pPr>
      <a:endParaRPr lang="sv-SE"/>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sv-SE" sz="2000" dirty="0"/>
              <a:t>Andel</a:t>
            </a:r>
            <a:r>
              <a:rPr lang="sv-SE" sz="2000" baseline="0" dirty="0"/>
              <a:t> förnybart i kommunorganisationens personbilar</a:t>
            </a:r>
            <a:endParaRPr lang="sv-SE" sz="2000" dirty="0"/>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0.10181903937707534"/>
          <c:y val="0.21500779555505306"/>
          <c:w val="0.87857068158002416"/>
          <c:h val="0.58264719968147261"/>
        </c:manualLayout>
      </c:layout>
      <c:barChart>
        <c:barDir val="col"/>
        <c:grouping val="percentStacked"/>
        <c:varyColors val="0"/>
        <c:ser>
          <c:idx val="0"/>
          <c:order val="0"/>
          <c:tx>
            <c:v>Biogas-E85-HVO100</c:v>
          </c:tx>
          <c:spPr>
            <a:solidFill>
              <a:srgbClr val="70AD4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Sheet1!$D$374:$D$376</c:f>
              <c:strCache>
                <c:ptCount val="3"/>
                <c:pt idx="0">
                  <c:v>Biogasfordon</c:v>
                </c:pt>
                <c:pt idx="1">
                  <c:v>Etanolfordon</c:v>
                </c:pt>
                <c:pt idx="2">
                  <c:v>Dieselfordon</c:v>
                </c:pt>
              </c:strCache>
            </c:strRef>
          </c:cat>
          <c:val>
            <c:numRef>
              <c:f>Sheet1!$E$374:$E$376</c:f>
              <c:numCache>
                <c:formatCode>0%</c:formatCode>
                <c:ptCount val="3"/>
                <c:pt idx="0">
                  <c:v>0.85</c:v>
                </c:pt>
                <c:pt idx="1">
                  <c:v>0.47</c:v>
                </c:pt>
                <c:pt idx="2">
                  <c:v>0.42</c:v>
                </c:pt>
              </c:numCache>
            </c:numRef>
          </c:val>
          <c:extLst>
            <c:ext xmlns:c16="http://schemas.microsoft.com/office/drawing/2014/chart" uri="{C3380CC4-5D6E-409C-BE32-E72D297353CC}">
              <c16:uniqueId val="{00000000-2112-4635-93A4-B3C1DFFE2954}"/>
            </c:ext>
          </c:extLst>
        </c:ser>
        <c:ser>
          <c:idx val="1"/>
          <c:order val="1"/>
          <c:tx>
            <c:v>Bensin-Diesel</c:v>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Sheet1!$D$374:$D$376</c:f>
              <c:strCache>
                <c:ptCount val="3"/>
                <c:pt idx="0">
                  <c:v>Biogasfordon</c:v>
                </c:pt>
                <c:pt idx="1">
                  <c:v>Etanolfordon</c:v>
                </c:pt>
                <c:pt idx="2">
                  <c:v>Dieselfordon</c:v>
                </c:pt>
              </c:strCache>
            </c:strRef>
          </c:cat>
          <c:val>
            <c:numRef>
              <c:f>Sheet1!$F$374:$F$376</c:f>
              <c:numCache>
                <c:formatCode>0%</c:formatCode>
                <c:ptCount val="3"/>
                <c:pt idx="0">
                  <c:v>0.15</c:v>
                </c:pt>
                <c:pt idx="1">
                  <c:v>0.53</c:v>
                </c:pt>
                <c:pt idx="2">
                  <c:v>0.57999999999999996</c:v>
                </c:pt>
              </c:numCache>
            </c:numRef>
          </c:val>
          <c:extLst>
            <c:ext xmlns:c16="http://schemas.microsoft.com/office/drawing/2014/chart" uri="{C3380CC4-5D6E-409C-BE32-E72D297353CC}">
              <c16:uniqueId val="{00000001-2112-4635-93A4-B3C1DFFE2954}"/>
            </c:ext>
          </c:extLst>
        </c:ser>
        <c:dLbls>
          <c:dLblPos val="ctr"/>
          <c:showLegendKey val="0"/>
          <c:showVal val="1"/>
          <c:showCatName val="0"/>
          <c:showSerName val="0"/>
          <c:showPercent val="0"/>
          <c:showBubbleSize val="0"/>
        </c:dLbls>
        <c:gapWidth val="219"/>
        <c:overlap val="100"/>
        <c:axId val="519891096"/>
        <c:axId val="519888144"/>
      </c:barChart>
      <c:catAx>
        <c:axId val="519891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crossAx val="519888144"/>
        <c:crosses val="autoZero"/>
        <c:auto val="1"/>
        <c:lblAlgn val="ctr"/>
        <c:lblOffset val="100"/>
        <c:noMultiLvlLbl val="0"/>
      </c:catAx>
      <c:valAx>
        <c:axId val="51988814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crossAx val="5198910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solidFill>
        <a:sysClr val="windowText" lastClr="000000">
          <a:lumMod val="65000"/>
          <a:lumOff val="35000"/>
        </a:sysClr>
      </a:solid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2.png"/></Relationships>
</file>

<file path=ppt/drawings/_rels/drawing2.xml.rels><?xml version="1.0" encoding="UTF-8" standalone="yes"?>
<Relationships xmlns="http://schemas.openxmlformats.org/package/2006/relationships"><Relationship Id="rId1" Type="http://schemas.openxmlformats.org/officeDocument/2006/relationships/image" Target="../media/image3.png"/></Relationships>
</file>

<file path=ppt/drawings/drawing1.xml><?xml version="1.0" encoding="utf-8"?>
<c:userShapes xmlns:c="http://schemas.openxmlformats.org/drawingml/2006/chart">
  <cdr:relSizeAnchor xmlns:cdr="http://schemas.openxmlformats.org/drawingml/2006/chartDrawing">
    <cdr:from>
      <cdr:x>0</cdr:x>
      <cdr:y>0</cdr:y>
    </cdr:from>
    <cdr:to>
      <cdr:x>1</cdr:x>
      <cdr:y>1</cdr:y>
    </cdr:to>
    <cdr:pic>
      <cdr:nvPicPr>
        <cdr:cNvPr id="2" name="chart">
          <a:extLst xmlns:a="http://schemas.openxmlformats.org/drawingml/2006/main">
            <a:ext uri="{FF2B5EF4-FFF2-40B4-BE49-F238E27FC236}">
              <a16:creationId xmlns:a16="http://schemas.microsoft.com/office/drawing/2014/main" id="{9AA87EBE-2684-442C-9667-C32085C8A67E}"/>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3380984" cy="3113344"/>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cdr:x>
      <cdr:y>0</cdr:y>
    </cdr:from>
    <cdr:to>
      <cdr:x>1</cdr:x>
      <cdr:y>1</cdr:y>
    </cdr:to>
    <cdr:pic>
      <cdr:nvPicPr>
        <cdr:cNvPr id="2" name="chart">
          <a:extLst xmlns:a="http://schemas.openxmlformats.org/drawingml/2006/main">
            <a:ext uri="{FF2B5EF4-FFF2-40B4-BE49-F238E27FC236}">
              <a16:creationId xmlns:a16="http://schemas.microsoft.com/office/drawing/2014/main" id="{CAEF48A7-C97F-4715-B41A-3C3CD3BB5ABE}"/>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7347098" y="-1566717"/>
          <a:ext cx="3638200" cy="3398688"/>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1198AF-FB92-4EE8-890C-6142743CFB96}" type="datetimeFigureOut">
              <a:rPr lang="sv-SE" smtClean="0"/>
              <a:t>2022-05-04</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4FA5A6-64BA-4EA0-B718-12E0E3F98DE8}" type="slidenum">
              <a:rPr lang="sv-SE" smtClean="0"/>
              <a:t>‹#›</a:t>
            </a:fld>
            <a:endParaRPr lang="sv-SE"/>
          </a:p>
        </p:txBody>
      </p:sp>
    </p:spTree>
    <p:extLst>
      <p:ext uri="{BB962C8B-B14F-4D97-AF65-F5344CB8AC3E}">
        <p14:creationId xmlns:p14="http://schemas.microsoft.com/office/powerpoint/2010/main" val="2754867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ostersund.se/vintertramparna"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u="none" strike="noStrike" kern="1200" baseline="0" dirty="0">
                <a:solidFill>
                  <a:schemeClr val="tx1"/>
                </a:solidFill>
                <a:latin typeface="+mn-lt"/>
                <a:ea typeface="+mn-ea"/>
                <a:cs typeface="+mn-cs"/>
              </a:rPr>
              <a:t>Trivector har, på uppdrag av Östersunds kommun, genomfört en beräkning av vilka effekter på folkhälsa och koldioxidutsläpp som uppstår om färdmedelsandelarna i Östersunds tätort ändras enligt Östersunds kommuns uppsatta mål. Beräknade effekter uppstår av ändrade resvanor jämfört med ett nuläge, som baseras på resvaneundersökningar (kollektivtrafikbarometern) 2016 och 2017.</a:t>
            </a:r>
          </a:p>
          <a:p>
            <a:endParaRPr lang="sv-SE" sz="1200" b="0" i="0" u="none" strike="noStrike" kern="1200" baseline="0" dirty="0">
              <a:solidFill>
                <a:schemeClr val="tx1"/>
              </a:solidFill>
              <a:latin typeface="+mn-lt"/>
              <a:ea typeface="+mn-ea"/>
              <a:cs typeface="+mn-cs"/>
            </a:endParaRPr>
          </a:p>
          <a:p>
            <a:r>
              <a:rPr lang="sv-SE" sz="1200" b="0" i="0" u="none" strike="noStrike" kern="1200" baseline="0" dirty="0">
                <a:solidFill>
                  <a:schemeClr val="tx1"/>
                </a:solidFill>
                <a:latin typeface="+mn-lt"/>
                <a:ea typeface="+mn-ea"/>
                <a:cs typeface="+mn-cs"/>
              </a:rPr>
              <a:t>Det verktyg som använts för att beräkna hälsoeffekter är Världshälsoorganisationen WHO:s HEAT (Health </a:t>
            </a:r>
            <a:r>
              <a:rPr lang="sv-SE" sz="1200" b="0" i="0" u="none" strike="noStrike" kern="1200" baseline="0" dirty="0" err="1">
                <a:solidFill>
                  <a:schemeClr val="tx1"/>
                </a:solidFill>
                <a:latin typeface="+mn-lt"/>
                <a:ea typeface="+mn-ea"/>
                <a:cs typeface="+mn-cs"/>
              </a:rPr>
              <a:t>Economic</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Assessment</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tool</a:t>
            </a:r>
            <a:r>
              <a:rPr lang="sv-SE" sz="1200" b="0" i="0" u="none" strike="noStrike" kern="1200" baseline="0" dirty="0">
                <a:solidFill>
                  <a:schemeClr val="tx1"/>
                </a:solidFill>
                <a:latin typeface="+mn-lt"/>
                <a:ea typeface="+mn-ea"/>
                <a:cs typeface="+mn-cs"/>
              </a:rPr>
              <a:t>)4. HEAT beräknar hur resandefördelningen mellan bil, kollektivtrafik, gång och cykel påverkar</a:t>
            </a:r>
            <a:r>
              <a:rPr lang="sv-SE" sz="1200" b="1" i="0" u="none" strike="noStrike" kern="1200" baseline="0" dirty="0">
                <a:solidFill>
                  <a:schemeClr val="tx1"/>
                </a:solidFill>
                <a:latin typeface="+mn-lt"/>
                <a:ea typeface="+mn-ea"/>
                <a:cs typeface="+mn-cs"/>
              </a:rPr>
              <a:t> folkhälsoeffekter (fysisk aktivitet, luftföroreningar och trafiksäkerhet/olycksrisk) samt koldioxidutsläpp</a:t>
            </a:r>
            <a:r>
              <a:rPr lang="sv-SE" sz="1200" b="0" i="0" u="none" strike="noStrike" kern="1200" baseline="0" dirty="0">
                <a:solidFill>
                  <a:schemeClr val="tx1"/>
                </a:solidFill>
                <a:latin typeface="+mn-lt"/>
                <a:ea typeface="+mn-ea"/>
                <a:cs typeface="+mn-cs"/>
              </a:rPr>
              <a:t>. I den här analysen är det förändrat resande mellan nuläge och mål som effekter beräknas för. Effekterna anges i form av minskad dödlighet (</a:t>
            </a:r>
            <a:r>
              <a:rPr lang="sv-SE" sz="1200" b="0" i="0" u="none" strike="noStrike" kern="1200" baseline="0" dirty="0" err="1">
                <a:solidFill>
                  <a:schemeClr val="tx1"/>
                </a:solidFill>
                <a:latin typeface="+mn-lt"/>
                <a:ea typeface="+mn-ea"/>
                <a:cs typeface="+mn-cs"/>
              </a:rPr>
              <a:t>förtida</a:t>
            </a:r>
            <a:r>
              <a:rPr lang="sv-SE" sz="1200" b="0" i="0" u="none" strike="noStrike" kern="1200" baseline="0" dirty="0">
                <a:solidFill>
                  <a:schemeClr val="tx1"/>
                </a:solidFill>
                <a:latin typeface="+mn-lt"/>
                <a:ea typeface="+mn-ea"/>
                <a:cs typeface="+mn-cs"/>
              </a:rPr>
              <a:t> död) och reducering av koldioxidutsläpp i ton. Dessa effekter värderas monetärt för att få fram en samhällsekonomisk effekt. </a:t>
            </a:r>
            <a:endParaRPr lang="sv-SE" dirty="0"/>
          </a:p>
        </p:txBody>
      </p:sp>
      <p:sp>
        <p:nvSpPr>
          <p:cNvPr id="4" name="Platshållare för bildnummer 3"/>
          <p:cNvSpPr>
            <a:spLocks noGrp="1"/>
          </p:cNvSpPr>
          <p:nvPr>
            <p:ph type="sldNum" sz="quarter" idx="5"/>
          </p:nvPr>
        </p:nvSpPr>
        <p:spPr/>
        <p:txBody>
          <a:bodyPr/>
          <a:lstStyle/>
          <a:p>
            <a:fld id="{354FA5A6-64BA-4EA0-B718-12E0E3F98DE8}" type="slidenum">
              <a:rPr lang="sv-SE" smtClean="0"/>
              <a:t>1</a:t>
            </a:fld>
            <a:endParaRPr lang="sv-SE"/>
          </a:p>
        </p:txBody>
      </p:sp>
    </p:spTree>
    <p:extLst>
      <p:ext uri="{BB962C8B-B14F-4D97-AF65-F5344CB8AC3E}">
        <p14:creationId xmlns:p14="http://schemas.microsoft.com/office/powerpoint/2010/main" val="2790236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a:t>Det finns en rutin som ska följas vid beställning av ny tjänstebil. </a:t>
            </a:r>
          </a:p>
          <a:p>
            <a:pPr marL="171450" indent="-171450">
              <a:buFont typeface="Arial" panose="020B0604020202020204" pitchFamily="34" charset="0"/>
              <a:buChar char="•"/>
            </a:pPr>
            <a:r>
              <a:rPr lang="sv-SE"/>
              <a:t>Som jag nämnde ska verksamheterna i första hand köpa in gas- eller elbil, avvikelser ska rapporteras.</a:t>
            </a:r>
          </a:p>
          <a:p>
            <a:endParaRPr lang="en-US">
              <a:cs typeface="Calibri"/>
            </a:endParaRPr>
          </a:p>
        </p:txBody>
      </p:sp>
      <p:sp>
        <p:nvSpPr>
          <p:cNvPr id="4" name="Platshållare för bildnummer 3"/>
          <p:cNvSpPr>
            <a:spLocks noGrp="1"/>
          </p:cNvSpPr>
          <p:nvPr>
            <p:ph type="sldNum" sz="quarter" idx="5"/>
          </p:nvPr>
        </p:nvSpPr>
        <p:spPr/>
        <p:txBody>
          <a:bodyPr/>
          <a:lstStyle/>
          <a:p>
            <a:fld id="{354FA5A6-64BA-4EA0-B718-12E0E3F98DE8}" type="slidenum">
              <a:rPr lang="sv-SE" smtClean="0"/>
              <a:t>10</a:t>
            </a:fld>
            <a:endParaRPr lang="sv-SE"/>
          </a:p>
        </p:txBody>
      </p:sp>
    </p:spTree>
    <p:extLst>
      <p:ext uri="{BB962C8B-B14F-4D97-AF65-F5344CB8AC3E}">
        <p14:creationId xmlns:p14="http://schemas.microsoft.com/office/powerpoint/2010/main" val="1170167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a:t>Det finns en rutin som ska följas vid beställning av ny tjänstebil. </a:t>
            </a:r>
          </a:p>
          <a:p>
            <a:pPr marL="171450" indent="-171450">
              <a:buFont typeface="Arial" panose="020B0604020202020204" pitchFamily="34" charset="0"/>
              <a:buChar char="•"/>
            </a:pPr>
            <a:r>
              <a:rPr lang="sv-SE"/>
              <a:t>Som jag nämnde ska verksamheterna i första hand köpa in gas- eller elbil, avvikelser ska rapporteras.</a:t>
            </a:r>
          </a:p>
          <a:p>
            <a:endParaRPr lang="en-US">
              <a:cs typeface="Calibri"/>
            </a:endParaRPr>
          </a:p>
        </p:txBody>
      </p:sp>
      <p:sp>
        <p:nvSpPr>
          <p:cNvPr id="4" name="Platshållare för bildnummer 3"/>
          <p:cNvSpPr>
            <a:spLocks noGrp="1"/>
          </p:cNvSpPr>
          <p:nvPr>
            <p:ph type="sldNum" sz="quarter" idx="5"/>
          </p:nvPr>
        </p:nvSpPr>
        <p:spPr/>
        <p:txBody>
          <a:bodyPr/>
          <a:lstStyle/>
          <a:p>
            <a:fld id="{354FA5A6-64BA-4EA0-B718-12E0E3F98DE8}" type="slidenum">
              <a:rPr lang="sv-SE" smtClean="0"/>
              <a:t>11</a:t>
            </a:fld>
            <a:endParaRPr lang="sv-SE"/>
          </a:p>
        </p:txBody>
      </p:sp>
    </p:spTree>
    <p:extLst>
      <p:ext uri="{BB962C8B-B14F-4D97-AF65-F5344CB8AC3E}">
        <p14:creationId xmlns:p14="http://schemas.microsoft.com/office/powerpoint/2010/main" val="1575214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Tx/>
              <a:buChar char="-"/>
            </a:pPr>
            <a:endParaRPr lang="sv-SE"/>
          </a:p>
        </p:txBody>
      </p:sp>
      <p:sp>
        <p:nvSpPr>
          <p:cNvPr id="4" name="Platshållare för bildnummer 3"/>
          <p:cNvSpPr>
            <a:spLocks noGrp="1"/>
          </p:cNvSpPr>
          <p:nvPr>
            <p:ph type="sldNum" sz="quarter" idx="5"/>
          </p:nvPr>
        </p:nvSpPr>
        <p:spPr/>
        <p:txBody>
          <a:bodyPr/>
          <a:lstStyle/>
          <a:p>
            <a:fld id="{354FA5A6-64BA-4EA0-B718-12E0E3F98DE8}" type="slidenum">
              <a:rPr lang="sv-SE" smtClean="0"/>
              <a:t>12</a:t>
            </a:fld>
            <a:endParaRPr lang="sv-SE"/>
          </a:p>
        </p:txBody>
      </p:sp>
    </p:spTree>
    <p:extLst>
      <p:ext uri="{BB962C8B-B14F-4D97-AF65-F5344CB8AC3E}">
        <p14:creationId xmlns:p14="http://schemas.microsoft.com/office/powerpoint/2010/main" val="2217099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a:buNone/>
            </a:pPr>
            <a:r>
              <a:rPr lang="sv-SE" dirty="0">
                <a:ea typeface="Calibri" panose="020F0502020204030204" pitchFamily="34" charset="0"/>
              </a:rPr>
              <a:t>I</a:t>
            </a:r>
            <a:r>
              <a:rPr lang="sv-SE" sz="1200" baseline="0" dirty="0">
                <a:effectLst/>
                <a:latin typeface="+mn-lt"/>
                <a:ea typeface="Calibri" panose="020F0502020204030204" pitchFamily="34" charset="0"/>
              </a:rPr>
              <a:t> Östersund arbetar vi för att få fler medborgare att välja mer miljövänliga alternativ vid resor. Det handlar om att få östersundsborna att välja att gå, cykla, åka kollektivt och samåka i större utsträckning.</a:t>
            </a:r>
            <a:r>
              <a:rPr lang="sv-SE" dirty="0">
                <a:ea typeface="Calibri" panose="020F0502020204030204" pitchFamily="34" charset="0"/>
              </a:rPr>
              <a:t> </a:t>
            </a:r>
          </a:p>
          <a:p>
            <a:pPr marL="0" indent="0">
              <a:buFont typeface="Arial"/>
              <a:buNone/>
            </a:pPr>
            <a:endParaRPr lang="sv-SE" dirty="0">
              <a:ea typeface="Calibri" panose="020F0502020204030204" pitchFamily="34" charset="0"/>
            </a:endParaRPr>
          </a:p>
          <a:p>
            <a:pPr marL="0" indent="0">
              <a:buFont typeface="Arial"/>
              <a:buNone/>
            </a:pPr>
            <a:r>
              <a:rPr lang="sv-SE" dirty="0">
                <a:ea typeface="Calibri" panose="020F0502020204030204" pitchFamily="34" charset="0"/>
              </a:rPr>
              <a:t>Kommunen har som mål att färdmedelsfördelningen i Östersunds tätort år 2030 ska vara 40 procent aktiva transporter, 20 procent kollektivtrafik och 40 procent bil.</a:t>
            </a:r>
            <a:endParaRPr lang="sv-SE" dirty="0">
              <a:ea typeface="Calibri" panose="020F0502020204030204" pitchFamily="34" charset="0"/>
              <a:cs typeface="Calibri"/>
            </a:endParaRPr>
          </a:p>
          <a:p>
            <a:pPr marL="0" indent="0">
              <a:buFont typeface="Arial"/>
              <a:buNone/>
            </a:pPr>
            <a:endParaRPr lang="sv-SE" sz="1200" baseline="0" dirty="0">
              <a:effectLst/>
              <a:latin typeface="+mn-lt"/>
              <a:ea typeface="Calibri" panose="020F0502020204030204" pitchFamily="34" charset="0"/>
            </a:endParaRPr>
          </a:p>
          <a:p>
            <a:pPr marL="0" indent="0">
              <a:buFont typeface="Arial"/>
              <a:buNone/>
            </a:pPr>
            <a:r>
              <a:rPr lang="sv-SE" sz="1200" baseline="0" dirty="0">
                <a:effectLst/>
                <a:latin typeface="+mn-lt"/>
                <a:ea typeface="Calibri" panose="020F0502020204030204" pitchFamily="34" charset="0"/>
              </a:rPr>
              <a:t>Östersunds kommun arbetar för en omställning till hållbara resor och transporter på många olika sätt. Satsningar på cykeltrafik</a:t>
            </a:r>
            <a:r>
              <a:rPr lang="sv-SE" dirty="0">
                <a:ea typeface="Calibri" panose="020F0502020204030204" pitchFamily="34" charset="0"/>
              </a:rPr>
              <a:t>,</a:t>
            </a:r>
            <a:r>
              <a:rPr lang="sv-SE" sz="1200" baseline="0" dirty="0">
                <a:effectLst/>
                <a:latin typeface="+mn-lt"/>
                <a:ea typeface="Calibri" panose="020F0502020204030204" pitchFamily="34" charset="0"/>
              </a:rPr>
              <a:t> </a:t>
            </a:r>
            <a:r>
              <a:rPr lang="sv-SE" dirty="0">
                <a:ea typeface="Calibri" panose="020F0502020204030204" pitchFamily="34" charset="0"/>
              </a:rPr>
              <a:t>kollektivtrafik,</a:t>
            </a:r>
            <a:r>
              <a:rPr lang="sv-SE" dirty="0"/>
              <a:t> elfordon och </a:t>
            </a:r>
            <a:r>
              <a:rPr lang="sv-SE" dirty="0" err="1"/>
              <a:t>laddinfrastruktur</a:t>
            </a:r>
            <a:r>
              <a:rPr lang="sv-SE" dirty="0"/>
              <a:t>, biogas samt kommunorganisationens</a:t>
            </a:r>
            <a:r>
              <a:rPr lang="sv-SE" dirty="0">
                <a:ea typeface="Calibri" panose="020F0502020204030204" pitchFamily="34" charset="0"/>
              </a:rPr>
              <a:t> fordon och tjänsteresor </a:t>
            </a:r>
            <a:r>
              <a:rPr lang="sv-SE" sz="1200" baseline="0" dirty="0">
                <a:effectLst/>
                <a:latin typeface="+mn-lt"/>
                <a:ea typeface="Calibri" panose="020F0502020204030204" pitchFamily="34" charset="0"/>
              </a:rPr>
              <a:t>är några exempel.</a:t>
            </a:r>
            <a:r>
              <a:rPr lang="sv-SE" dirty="0">
                <a:ea typeface="Calibri" panose="020F0502020204030204" pitchFamily="34" charset="0"/>
              </a:rPr>
              <a:t> </a:t>
            </a:r>
            <a:endParaRPr lang="sv-SE" dirty="0">
              <a:ea typeface="Calibri" panose="020F0502020204030204" pitchFamily="34" charset="0"/>
              <a:cs typeface="Calibri"/>
            </a:endParaRPr>
          </a:p>
          <a:p>
            <a:endParaRPr lang="sv-SE" b="1" dirty="0">
              <a:ea typeface="Calibri" panose="020F0502020204030204" pitchFamily="34" charset="0"/>
              <a:cs typeface="Calibri"/>
            </a:endParaRPr>
          </a:p>
          <a:p>
            <a:r>
              <a:rPr lang="sv-SE" b="1" dirty="0"/>
              <a:t>Cykeltrafik och Vintertramparna</a:t>
            </a:r>
            <a:endParaRPr lang="sv-SE" dirty="0"/>
          </a:p>
          <a:p>
            <a:r>
              <a:rPr lang="sv-SE" dirty="0"/>
              <a:t>Vi arbetar för att det ska bli attraktivt att cykla i Östersund. Kommunen bygger löpande ut cykelvägnätet, skapar trygga trafiklösningar samt sköter drift och underhåll för att infrastrukturen ska vara i bra skick. Totalt finns cirka 165 kilometer cykelväg. För att det ska vara säkert att parkera cykeln installerar kommunen väderskyddade cykelparkeringar med ramlåsning, särskilt viktiga punkter är i anslutning till kollektivtrafik och skolor. I Östersund registreras också antal cykelpassager vid sex mätpunkter i syfte att följa cyklingens utveckling. Dessutom arbetar kommunen med informations- och påverkansinsatser, till exempel kampanjerna Cykelvänlig arbetsplats och Vintertramparna.</a:t>
            </a:r>
            <a:endParaRPr lang="sv-SE" dirty="0">
              <a:cs typeface="Calibri" panose="020F0502020204030204"/>
            </a:endParaRPr>
          </a:p>
          <a:p>
            <a:br>
              <a:rPr lang="sv-SE" b="1" dirty="0">
                <a:cs typeface="+mn-lt"/>
              </a:rPr>
            </a:br>
            <a:r>
              <a:rPr lang="sv-SE" dirty="0"/>
              <a:t>Vintertramparna syftar till att öka cykeltrafiken vintertid och riktar sig till medborgare som vill förändra dina resvanor i en mer hälsosam och hållbar riktning. Vintertramparna har arrangerats av Östersunds kommun sedan 2008 och totalt har cirka 1300 personer deltagit. Vintertramparna åtar sig att cykla i genomsnitt 3 dagar i veckan, och de brukar med råge uppnå den målsättningen. För att klara vintercykling utrustas deltagarna med dubbdäck, cykelhjälm, reflexväst och cykelbelysning. Resultaten visar på en långtidseffekt på resvanorna, deltagarna cyklar mer under både vinter- och sommartid efter projektet. Dessutom använder de cykelhjälm i större utsträckning och upplever en förbättrad hälsa. </a:t>
            </a:r>
            <a:endParaRPr lang="sv-SE" dirty="0">
              <a:cs typeface="Calibri"/>
            </a:endParaRPr>
          </a:p>
          <a:p>
            <a:r>
              <a:rPr lang="sv-SE" dirty="0"/>
              <a:t>Läs mer om projektet på: </a:t>
            </a:r>
            <a:r>
              <a:rPr lang="sv-SE" u="sng" dirty="0">
                <a:hlinkClick r:id="rId3"/>
              </a:rPr>
              <a:t>www.ostersund.se/vintertramparna</a:t>
            </a:r>
            <a:endParaRPr lang="sv-SE" dirty="0"/>
          </a:p>
          <a:p>
            <a:endParaRPr lang="sv-SE" b="1" dirty="0"/>
          </a:p>
          <a:p>
            <a:r>
              <a:rPr lang="sv-SE" b="1" dirty="0"/>
              <a:t>Kollektivtrafik med </a:t>
            </a:r>
            <a:r>
              <a:rPr lang="sv-SE" b="1" dirty="0" err="1"/>
              <a:t>elbussar</a:t>
            </a:r>
            <a:endParaRPr lang="sv-SE" dirty="0">
              <a:cs typeface="Calibri"/>
            </a:endParaRPr>
          </a:p>
          <a:p>
            <a:r>
              <a:rPr lang="sv-SE" dirty="0"/>
              <a:t>Kollektivtrafiken använder miljöbränslen och minskar därmed sina koldioxidutsläpp med tre fjärdedelar. Den första </a:t>
            </a:r>
            <a:r>
              <a:rPr lang="sv-SE" dirty="0" err="1"/>
              <a:t>elbusslinjen</a:t>
            </a:r>
            <a:r>
              <a:rPr lang="sv-SE" dirty="0"/>
              <a:t> invigdes i mars 2018 och trafikeras av sex rena </a:t>
            </a:r>
            <a:r>
              <a:rPr lang="sv-SE" dirty="0" err="1"/>
              <a:t>elbussar</a:t>
            </a:r>
            <a:r>
              <a:rPr lang="sv-SE" dirty="0"/>
              <a:t>. Linje 6 går mellan Torvalla och </a:t>
            </a:r>
            <a:r>
              <a:rPr lang="sv-SE" dirty="0" err="1"/>
              <a:t>Brittsbo</a:t>
            </a:r>
            <a:r>
              <a:rPr lang="sv-SE" dirty="0"/>
              <a:t> och tar 25% av bussresorna i Östersund. Under 2021 började även linje 1 och delvis linje 9 trafikeras av fyra </a:t>
            </a:r>
            <a:r>
              <a:rPr lang="sv-SE" dirty="0" err="1"/>
              <a:t>elbussar</a:t>
            </a:r>
            <a:r>
              <a:rPr lang="sv-SE" dirty="0"/>
              <a:t> mellan Valla Centrum och </a:t>
            </a:r>
            <a:r>
              <a:rPr lang="sv-SE" dirty="0" err="1"/>
              <a:t>Odenskog</a:t>
            </a:r>
            <a:r>
              <a:rPr lang="sv-SE" dirty="0"/>
              <a:t>. </a:t>
            </a:r>
            <a:r>
              <a:rPr lang="sv-SE" dirty="0" err="1"/>
              <a:t>Elbussarna</a:t>
            </a:r>
            <a:r>
              <a:rPr lang="sv-SE" dirty="0"/>
              <a:t> laddas med lokalt producerad förnybar el vid ändstationerna där en pantograf dockar på bussens tak. Laddstationerna har också möjliggjort att Scania testar sina </a:t>
            </a:r>
            <a:r>
              <a:rPr lang="sv-SE" dirty="0" err="1"/>
              <a:t>elbussar</a:t>
            </a:r>
            <a:r>
              <a:rPr lang="sv-SE" dirty="0"/>
              <a:t> i Östersund. </a:t>
            </a:r>
            <a:r>
              <a:rPr lang="sv-SE" dirty="0" err="1"/>
              <a:t>Elbussarna</a:t>
            </a:r>
            <a:r>
              <a:rPr lang="sv-SE" dirty="0"/>
              <a:t> har en låg klimatpåverkan och bidrar till en attraktivare stadsmiljö genom mindre buller och luftföroreningar.</a:t>
            </a:r>
            <a:endParaRPr lang="sv-SE" dirty="0">
              <a:cs typeface="Calibri"/>
            </a:endParaRPr>
          </a:p>
          <a:p>
            <a:r>
              <a:rPr lang="sv-SE" dirty="0"/>
              <a:t> </a:t>
            </a:r>
            <a:endParaRPr lang="sv-SE" dirty="0">
              <a:cs typeface="Calibri"/>
            </a:endParaRPr>
          </a:p>
          <a:p>
            <a:r>
              <a:rPr lang="sv-SE" b="1" dirty="0">
                <a:ea typeface="Calibri" panose="020F0502020204030204" pitchFamily="34" charset="0"/>
              </a:rPr>
              <a:t>Elfordon och </a:t>
            </a:r>
            <a:r>
              <a:rPr lang="sv-SE" b="1" dirty="0" err="1">
                <a:ea typeface="Calibri" panose="020F0502020204030204" pitchFamily="34" charset="0"/>
              </a:rPr>
              <a:t>laddinfrastruktur</a:t>
            </a:r>
            <a:r>
              <a:rPr lang="sv-SE" b="1" dirty="0">
                <a:ea typeface="Calibri" panose="020F0502020204030204" pitchFamily="34" charset="0"/>
              </a:rPr>
              <a:t> </a:t>
            </a:r>
            <a:endParaRPr lang="sv-SE" sz="1200" baseline="0" dirty="0">
              <a:effectLst/>
              <a:latin typeface="+mn-lt"/>
              <a:ea typeface="Calibri" panose="020F0502020204030204" pitchFamily="34" charset="0"/>
              <a:cs typeface="Calibri"/>
            </a:endParaRPr>
          </a:p>
          <a:p>
            <a:r>
              <a:rPr lang="sv-SE" dirty="0"/>
              <a:t>Östersund var tidigt ute med att satsa på </a:t>
            </a:r>
            <a:r>
              <a:rPr lang="sv-SE" dirty="0" err="1"/>
              <a:t>eltrafik</a:t>
            </a:r>
            <a:r>
              <a:rPr lang="sv-SE" dirty="0"/>
              <a:t> och</a:t>
            </a:r>
            <a:r>
              <a:rPr lang="sv-SE" sz="1200" baseline="0" dirty="0">
                <a:effectLst/>
                <a:latin typeface="+mn-lt"/>
                <a:ea typeface="Calibri" panose="020F0502020204030204" pitchFamily="34" charset="0"/>
              </a:rPr>
              <a:t> det finns en väl utbyggd </a:t>
            </a:r>
            <a:r>
              <a:rPr lang="sv-SE" sz="1200" baseline="0" dirty="0" err="1">
                <a:effectLst/>
                <a:latin typeface="+mn-lt"/>
                <a:ea typeface="Calibri" panose="020F0502020204030204" pitchFamily="34" charset="0"/>
              </a:rPr>
              <a:t>laddinfrastruktur</a:t>
            </a:r>
            <a:r>
              <a:rPr lang="sv-SE" sz="1200" baseline="0" dirty="0">
                <a:effectLst/>
                <a:latin typeface="+mn-lt"/>
                <a:ea typeface="Calibri" panose="020F0502020204030204" pitchFamily="34" charset="0"/>
              </a:rPr>
              <a:t>. Redan 2011 invigdes norra Europas första snabbladdningsstation. Östersunds kommun och Jämtlands län</a:t>
            </a:r>
            <a:r>
              <a:rPr lang="sv-SE" dirty="0">
                <a:ea typeface="Calibri" panose="020F0502020204030204" pitchFamily="34" charset="0"/>
              </a:rPr>
              <a:t> </a:t>
            </a:r>
            <a:r>
              <a:rPr lang="sv-SE" sz="1200" baseline="0" dirty="0">
                <a:effectLst/>
                <a:latin typeface="+mn-lt"/>
                <a:ea typeface="Calibri" panose="020F0502020204030204" pitchFamily="34" charset="0"/>
              </a:rPr>
              <a:t> </a:t>
            </a:r>
            <a:r>
              <a:rPr lang="sv-SE" dirty="0">
                <a:ea typeface="Calibri" panose="020F0502020204030204" pitchFamily="34" charset="0"/>
              </a:rPr>
              <a:t>har en hög andel </a:t>
            </a:r>
            <a:r>
              <a:rPr lang="sv-SE" dirty="0" err="1">
                <a:ea typeface="Calibri" panose="020F0502020204030204" pitchFamily="34" charset="0"/>
              </a:rPr>
              <a:t>laddpunkter</a:t>
            </a:r>
            <a:r>
              <a:rPr lang="sv-SE" dirty="0">
                <a:ea typeface="Calibri" panose="020F0502020204030204" pitchFamily="34" charset="0"/>
              </a:rPr>
              <a:t> per invånare och i förhållande till ytan.</a:t>
            </a:r>
            <a:r>
              <a:rPr lang="sv-SE" sz="1200" baseline="0" dirty="0">
                <a:effectLst/>
                <a:latin typeface="+mn-lt"/>
                <a:ea typeface="Calibri" panose="020F0502020204030204" pitchFamily="34" charset="0"/>
              </a:rPr>
              <a:t> I Östersund finns det </a:t>
            </a:r>
            <a:r>
              <a:rPr lang="sv-SE" dirty="0">
                <a:ea typeface="Calibri" panose="020F0502020204030204" pitchFamily="34" charset="0"/>
              </a:rPr>
              <a:t>224</a:t>
            </a:r>
            <a:r>
              <a:rPr lang="sv-SE" sz="1200" baseline="0" dirty="0">
                <a:effectLst/>
                <a:latin typeface="+mn-lt"/>
                <a:ea typeface="Calibri" panose="020F0502020204030204" pitchFamily="34" charset="0"/>
              </a:rPr>
              <a:t> </a:t>
            </a:r>
            <a:r>
              <a:rPr lang="sv-SE" sz="1200" baseline="0" dirty="0" err="1">
                <a:effectLst/>
                <a:latin typeface="+mn-lt"/>
                <a:ea typeface="Calibri" panose="020F0502020204030204" pitchFamily="34" charset="0"/>
              </a:rPr>
              <a:t>laddpunkter</a:t>
            </a:r>
            <a:r>
              <a:rPr lang="sv-SE" sz="1200" baseline="0" dirty="0">
                <a:effectLst/>
                <a:latin typeface="+mn-lt"/>
                <a:ea typeface="Calibri" panose="020F0502020204030204" pitchFamily="34" charset="0"/>
              </a:rPr>
              <a:t> fördelat på </a:t>
            </a:r>
            <a:r>
              <a:rPr lang="sv-SE" dirty="0">
                <a:ea typeface="Calibri" panose="020F0502020204030204" pitchFamily="34" charset="0"/>
              </a:rPr>
              <a:t>65</a:t>
            </a:r>
            <a:r>
              <a:rPr lang="sv-SE" sz="1200" baseline="0" dirty="0">
                <a:effectLst/>
                <a:latin typeface="+mn-lt"/>
                <a:ea typeface="Calibri" panose="020F0502020204030204" pitchFamily="34" charset="0"/>
              </a:rPr>
              <a:t> </a:t>
            </a:r>
            <a:r>
              <a:rPr lang="sv-SE" sz="1200" baseline="0" dirty="0" err="1">
                <a:effectLst/>
                <a:latin typeface="+mn-lt"/>
                <a:ea typeface="Calibri" panose="020F0502020204030204" pitchFamily="34" charset="0"/>
              </a:rPr>
              <a:t>laddstationer</a:t>
            </a:r>
            <a:r>
              <a:rPr lang="sv-SE" sz="1200" baseline="0" dirty="0">
                <a:effectLst/>
                <a:latin typeface="+mn-lt"/>
                <a:ea typeface="Calibri" panose="020F0502020204030204" pitchFamily="34" charset="0"/>
              </a:rPr>
              <a:t>, </a:t>
            </a:r>
            <a:r>
              <a:rPr lang="sv-SE" dirty="0">
                <a:ea typeface="Calibri" panose="020F0502020204030204" pitchFamily="34" charset="0"/>
              </a:rPr>
              <a:t>fem av</a:t>
            </a:r>
            <a:r>
              <a:rPr lang="sv-SE" sz="1200" baseline="0" dirty="0">
                <a:effectLst/>
                <a:latin typeface="+mn-lt"/>
                <a:ea typeface="Calibri" panose="020F0502020204030204" pitchFamily="34" charset="0"/>
              </a:rPr>
              <a:t> dessa är </a:t>
            </a:r>
            <a:r>
              <a:rPr lang="sv-SE" sz="1200" baseline="0" dirty="0" err="1">
                <a:effectLst/>
                <a:latin typeface="+mn-lt"/>
                <a:ea typeface="Calibri" panose="020F0502020204030204" pitchFamily="34" charset="0"/>
              </a:rPr>
              <a:t>snabbladdstationer</a:t>
            </a:r>
            <a:r>
              <a:rPr lang="sv-SE" sz="1200" baseline="0" dirty="0">
                <a:effectLst/>
                <a:latin typeface="+mn-lt"/>
                <a:ea typeface="Calibri" panose="020F0502020204030204" pitchFamily="34" charset="0"/>
              </a:rPr>
              <a:t>. I kommunen rullar det </a:t>
            </a:r>
            <a:r>
              <a:rPr lang="sv-SE" dirty="0">
                <a:ea typeface="Calibri" panose="020F0502020204030204" pitchFamily="34" charset="0"/>
              </a:rPr>
              <a:t>cirka</a:t>
            </a:r>
            <a:r>
              <a:rPr lang="sv-SE" sz="1200" baseline="0" dirty="0">
                <a:effectLst/>
                <a:latin typeface="+mn-lt"/>
                <a:ea typeface="Calibri" panose="020F0502020204030204" pitchFamily="34" charset="0"/>
              </a:rPr>
              <a:t> </a:t>
            </a:r>
            <a:r>
              <a:rPr lang="sv-SE" dirty="0">
                <a:ea typeface="Calibri" panose="020F0502020204030204" pitchFamily="34" charset="0"/>
              </a:rPr>
              <a:t>1260</a:t>
            </a:r>
            <a:r>
              <a:rPr lang="sv-SE" sz="1200" baseline="0" dirty="0">
                <a:effectLst/>
                <a:latin typeface="+mn-lt"/>
                <a:ea typeface="Calibri" panose="020F0502020204030204" pitchFamily="34" charset="0"/>
              </a:rPr>
              <a:t> laddbara bilar varav </a:t>
            </a:r>
            <a:r>
              <a:rPr lang="sv-SE" dirty="0">
                <a:ea typeface="Calibri" panose="020F0502020204030204" pitchFamily="34" charset="0"/>
              </a:rPr>
              <a:t>ungefär hälften är</a:t>
            </a:r>
            <a:r>
              <a:rPr lang="sv-SE" sz="1200" baseline="0" dirty="0">
                <a:effectLst/>
                <a:latin typeface="+mn-lt"/>
                <a:ea typeface="Calibri" panose="020F0502020204030204" pitchFamily="34" charset="0"/>
              </a:rPr>
              <a:t> rena elbilar (</a:t>
            </a:r>
            <a:r>
              <a:rPr lang="sv-SE" dirty="0">
                <a:ea typeface="Calibri" panose="020F0502020204030204" pitchFamily="34" charset="0"/>
              </a:rPr>
              <a:t>dec</a:t>
            </a:r>
            <a:r>
              <a:rPr lang="sv-SE" sz="1200" baseline="0" dirty="0">
                <a:effectLst/>
                <a:latin typeface="+mn-lt"/>
                <a:ea typeface="Calibri" panose="020F0502020204030204" pitchFamily="34" charset="0"/>
              </a:rPr>
              <a:t> </a:t>
            </a:r>
            <a:r>
              <a:rPr lang="sv-SE" dirty="0">
                <a:ea typeface="Calibri" panose="020F0502020204030204" pitchFamily="34" charset="0"/>
              </a:rPr>
              <a:t>2021</a:t>
            </a:r>
            <a:r>
              <a:rPr lang="sv-SE" sz="1200" baseline="0" dirty="0">
                <a:effectLst/>
                <a:latin typeface="+mn-lt"/>
                <a:ea typeface="Calibri" panose="020F0502020204030204" pitchFamily="34" charset="0"/>
              </a:rPr>
              <a:t>).</a:t>
            </a:r>
            <a:r>
              <a:rPr lang="sv-SE" dirty="0">
                <a:ea typeface="Calibri" panose="020F0502020204030204" pitchFamily="34" charset="0"/>
              </a:rPr>
              <a:t> </a:t>
            </a:r>
            <a:endParaRPr lang="sv-SE" sz="1200" baseline="0" dirty="0">
              <a:effectLst/>
              <a:latin typeface="+mn-lt"/>
              <a:ea typeface="Calibri" panose="020F0502020204030204" pitchFamily="34" charset="0"/>
              <a:cs typeface="Calibri"/>
            </a:endParaRPr>
          </a:p>
          <a:p>
            <a:r>
              <a:rPr lang="sv-SE" sz="1200" baseline="0" dirty="0">
                <a:effectLst/>
                <a:latin typeface="+mn-lt"/>
                <a:ea typeface="Calibri" panose="020F0502020204030204" pitchFamily="34" charset="0"/>
              </a:rPr>
              <a:t> </a:t>
            </a:r>
            <a:endParaRPr lang="sv-SE" sz="1200" baseline="0" dirty="0">
              <a:effectLst/>
              <a:latin typeface="+mn-lt"/>
              <a:ea typeface="Calibri" panose="020F0502020204030204" pitchFamily="34" charset="0"/>
              <a:cs typeface="Calibri"/>
            </a:endParaRPr>
          </a:p>
          <a:p>
            <a:r>
              <a:rPr lang="sv-SE" b="1" dirty="0"/>
              <a:t>Biogas</a:t>
            </a:r>
            <a:endParaRPr lang="en-US" dirty="0"/>
          </a:p>
          <a:p>
            <a:r>
              <a:rPr lang="sv-SE" dirty="0"/>
              <a:t>Vid </a:t>
            </a:r>
            <a:r>
              <a:rPr lang="sv-SE" dirty="0" err="1"/>
              <a:t>Gövikens</a:t>
            </a:r>
            <a:r>
              <a:rPr lang="sv-SE" dirty="0"/>
              <a:t> avloppsreningsverk producerar vi eget fordonsbränsle ur avloppsslammet och här finns en anläggning där man kan tanka biogas. Östersunds kommun är en av biogaspionjärerna i Norrland, vi var först med en tankstation för komprimerad biogas (2007) och i november 2019 öppnade en tankstation för flytande </a:t>
            </a:r>
            <a:r>
              <a:rPr lang="sv-SE" dirty="0" err="1"/>
              <a:t>fordonsgas</a:t>
            </a:r>
            <a:r>
              <a:rPr lang="sv-SE" dirty="0"/>
              <a:t>. Det rullar cirka 300 gasfordon i kommunen (dec 2020). Östersunds kommun har även beviljats klimatinvesteringsstöd för att bygga en ny rötgasanläggning vid </a:t>
            </a:r>
            <a:r>
              <a:rPr lang="sv-SE" dirty="0" err="1"/>
              <a:t>Gräfsåsen</a:t>
            </a:r>
            <a:r>
              <a:rPr lang="sv-SE" dirty="0"/>
              <a:t>. Anläggningen ska ta tillvara på matavfall och förädla det till biogas för fordonsdrift samt biogödsel, planen är att den ska stå klar 2025.  </a:t>
            </a:r>
            <a:endParaRPr lang="sv-SE" dirty="0">
              <a:cs typeface="Calibri"/>
            </a:endParaRPr>
          </a:p>
          <a:p>
            <a:br>
              <a:rPr lang="sv-SE" sz="1200" b="1" baseline="0" dirty="0">
                <a:effectLst/>
                <a:ea typeface="Calibri" panose="020F0502020204030204" pitchFamily="34" charset="0"/>
                <a:cs typeface="+mn-lt"/>
              </a:rPr>
            </a:br>
            <a:r>
              <a:rPr lang="sv-SE" sz="1200" b="1" baseline="0" dirty="0">
                <a:effectLst/>
                <a:latin typeface="+mn-lt"/>
                <a:ea typeface="Calibri" panose="020F0502020204030204" pitchFamily="34" charset="0"/>
              </a:rPr>
              <a:t>Klimatanpassade tjänsteresor</a:t>
            </a:r>
            <a:endParaRPr lang="sv-SE" sz="1200" baseline="0" dirty="0">
              <a:effectLst/>
              <a:latin typeface="+mn-lt"/>
              <a:ea typeface="Calibri" panose="020F0502020204030204" pitchFamily="34" charset="0"/>
              <a:cs typeface="Calibri"/>
            </a:endParaRPr>
          </a:p>
          <a:p>
            <a:r>
              <a:rPr lang="sv-SE" sz="1200" baseline="0" dirty="0">
                <a:effectLst/>
                <a:latin typeface="+mn-lt"/>
                <a:ea typeface="Calibri" panose="020F0502020204030204" pitchFamily="34" charset="0"/>
              </a:rPr>
              <a:t>Kommunen arbetar för att ställa om till en fossilfri </a:t>
            </a:r>
            <a:r>
              <a:rPr lang="sv-SE" dirty="0">
                <a:ea typeface="Calibri" panose="020F0502020204030204" pitchFamily="34" charset="0"/>
              </a:rPr>
              <a:t>fordonsflotta</a:t>
            </a:r>
            <a:r>
              <a:rPr lang="sv-SE" sz="1200" baseline="0" dirty="0">
                <a:effectLst/>
                <a:latin typeface="+mn-lt"/>
                <a:ea typeface="Calibri" panose="020F0502020204030204" pitchFamily="34" charset="0"/>
              </a:rPr>
              <a:t>. Kommunens verksamheter ska i första hand köpa gasbil eller elbil. Det finns </a:t>
            </a:r>
            <a:r>
              <a:rPr lang="sv-SE" dirty="0">
                <a:ea typeface="Calibri" panose="020F0502020204030204" pitchFamily="34" charset="0"/>
              </a:rPr>
              <a:t>cirka</a:t>
            </a:r>
            <a:r>
              <a:rPr lang="sv-SE" sz="1200" baseline="0" dirty="0">
                <a:effectLst/>
                <a:latin typeface="+mn-lt"/>
                <a:ea typeface="Calibri" panose="020F0502020204030204" pitchFamily="34" charset="0"/>
              </a:rPr>
              <a:t> </a:t>
            </a:r>
            <a:r>
              <a:rPr lang="sv-SE" dirty="0">
                <a:ea typeface="Calibri" panose="020F0502020204030204" pitchFamily="34" charset="0"/>
              </a:rPr>
              <a:t>435</a:t>
            </a:r>
            <a:r>
              <a:rPr lang="sv-SE" sz="1200" baseline="0" dirty="0">
                <a:effectLst/>
                <a:latin typeface="+mn-lt"/>
                <a:ea typeface="Calibri" panose="020F0502020204030204" pitchFamily="34" charset="0"/>
              </a:rPr>
              <a:t> tjänstefordon i den interna flottan (personbilar och lätta lastbilar under 3,5 ton, dec </a:t>
            </a:r>
            <a:r>
              <a:rPr lang="sv-SE" dirty="0">
                <a:ea typeface="Calibri" panose="020F0502020204030204" pitchFamily="34" charset="0"/>
              </a:rPr>
              <a:t>2021</a:t>
            </a:r>
            <a:r>
              <a:rPr lang="sv-SE" sz="1200" baseline="0" dirty="0">
                <a:effectLst/>
                <a:latin typeface="+mn-lt"/>
                <a:ea typeface="Calibri" panose="020F0502020204030204" pitchFamily="34" charset="0"/>
              </a:rPr>
              <a:t>). Totalt drivs </a:t>
            </a:r>
            <a:r>
              <a:rPr lang="sv-SE" dirty="0">
                <a:ea typeface="Calibri" panose="020F0502020204030204" pitchFamily="34" charset="0"/>
              </a:rPr>
              <a:t>80</a:t>
            </a:r>
            <a:r>
              <a:rPr lang="sv-SE" sz="1200" baseline="0" dirty="0">
                <a:effectLst/>
                <a:latin typeface="+mn-lt"/>
                <a:ea typeface="Calibri" panose="020F0502020204030204" pitchFamily="34" charset="0"/>
              </a:rPr>
              <a:t> procent av fordonen av förnybara drivmedel. </a:t>
            </a:r>
            <a:r>
              <a:rPr lang="en-GB" sz="1200" baseline="0" dirty="0">
                <a:effectLst/>
                <a:latin typeface="+mn-lt"/>
                <a:ea typeface="Calibri" panose="020F0502020204030204" pitchFamily="34" charset="0"/>
              </a:rPr>
              <a:t>I den </a:t>
            </a:r>
            <a:r>
              <a:rPr lang="sv-SE" sz="1200" baseline="0" dirty="0">
                <a:effectLst/>
                <a:latin typeface="+mn-lt"/>
                <a:ea typeface="Calibri" panose="020F0502020204030204" pitchFamily="34" charset="0"/>
              </a:rPr>
              <a:t>kommunala tjänstebilsflottan finns </a:t>
            </a:r>
            <a:r>
              <a:rPr lang="sv-SE" dirty="0">
                <a:ea typeface="Calibri" panose="020F0502020204030204" pitchFamily="34" charset="0"/>
              </a:rPr>
              <a:t>195 gasbilar (45%) och </a:t>
            </a:r>
            <a:r>
              <a:rPr lang="en-GB" dirty="0">
                <a:ea typeface="Calibri" panose="020F0502020204030204" pitchFamily="34" charset="0"/>
              </a:rPr>
              <a:t>96</a:t>
            </a:r>
            <a:r>
              <a:rPr lang="en-GB" sz="1200" baseline="0" dirty="0">
                <a:effectLst/>
                <a:latin typeface="+mn-lt"/>
                <a:ea typeface="Calibri" panose="020F0502020204030204" pitchFamily="34" charset="0"/>
              </a:rPr>
              <a:t> </a:t>
            </a:r>
            <a:r>
              <a:rPr lang="sv-SE" sz="1200" baseline="0" dirty="0">
                <a:effectLst/>
                <a:latin typeface="+mn-lt"/>
                <a:ea typeface="Calibri" panose="020F0502020204030204" pitchFamily="34" charset="0"/>
              </a:rPr>
              <a:t>laddbara bilar</a:t>
            </a:r>
            <a:r>
              <a:rPr lang="sv-SE" dirty="0">
                <a:ea typeface="Calibri" panose="020F0502020204030204" pitchFamily="34" charset="0"/>
              </a:rPr>
              <a:t> (</a:t>
            </a:r>
            <a:r>
              <a:rPr lang="en-GB" dirty="0">
                <a:ea typeface="Calibri" panose="020F0502020204030204" pitchFamily="34" charset="0"/>
              </a:rPr>
              <a:t>22%).</a:t>
            </a:r>
            <a:endParaRPr lang="sv-SE" sz="1200" baseline="0" dirty="0">
              <a:effectLst/>
              <a:latin typeface="+mn-lt"/>
              <a:ea typeface="Calibri" panose="020F0502020204030204" pitchFamily="34" charset="0"/>
              <a:cs typeface="Calibri"/>
            </a:endParaRPr>
          </a:p>
          <a:p>
            <a:r>
              <a:rPr lang="sv-SE" sz="1200" baseline="0" dirty="0">
                <a:effectLst/>
                <a:latin typeface="+mn-lt"/>
                <a:ea typeface="Calibri" panose="020F0502020204030204" pitchFamily="34" charset="0"/>
              </a:rPr>
              <a:t> </a:t>
            </a:r>
            <a:endParaRPr lang="sv-SE" sz="1200" baseline="0" dirty="0">
              <a:effectLst/>
              <a:latin typeface="+mn-lt"/>
              <a:ea typeface="Calibri" panose="020F0502020204030204" pitchFamily="34" charset="0"/>
              <a:cs typeface="Calibri"/>
            </a:endParaRPr>
          </a:p>
          <a:p>
            <a:r>
              <a:rPr lang="sv-SE" sz="1200" baseline="0" dirty="0">
                <a:effectLst/>
                <a:latin typeface="+mn-lt"/>
                <a:ea typeface="Calibri" panose="020F0502020204030204" pitchFamily="34" charset="0"/>
              </a:rPr>
              <a:t>Östersunds kommun har även infört klimatväxling (</a:t>
            </a:r>
            <a:r>
              <a:rPr lang="sv-SE" sz="1200" baseline="0" dirty="0" err="1">
                <a:effectLst/>
                <a:latin typeface="+mn-lt"/>
                <a:ea typeface="Calibri" panose="020F0502020204030204" pitchFamily="34" charset="0"/>
              </a:rPr>
              <a:t>sept</a:t>
            </a:r>
            <a:r>
              <a:rPr lang="sv-SE" sz="1200" baseline="0" dirty="0">
                <a:effectLst/>
                <a:latin typeface="+mn-lt"/>
                <a:ea typeface="Calibri" panose="020F0502020204030204" pitchFamily="34" charset="0"/>
              </a:rPr>
              <a:t> 2017), det innebär att alla kommunens tjänsteresor med flyg beläggs med en klimatavgift. Klimatväxlingsavgiften sätts in på ett konto för gröna investeringar och används sedan till att finansiera interna åtgärder som ska minska kommunorganisationens utsläpp av fossil koldioxid. Resultaten visar att utsläppen från kommunens flygresor har minskat </a:t>
            </a:r>
            <a:r>
              <a:rPr lang="sv-SE" dirty="0">
                <a:ea typeface="Calibri" panose="020F0502020204030204" pitchFamily="34" charset="0"/>
              </a:rPr>
              <a:t>och att andelen</a:t>
            </a:r>
            <a:r>
              <a:rPr lang="sv-SE" sz="1200" baseline="0" dirty="0">
                <a:effectLst/>
                <a:latin typeface="+mn-lt"/>
                <a:ea typeface="Calibri" panose="020F0502020204030204" pitchFamily="34" charset="0"/>
              </a:rPr>
              <a:t> </a:t>
            </a:r>
            <a:r>
              <a:rPr lang="sv-SE" dirty="0">
                <a:ea typeface="Calibri" panose="020F0502020204030204" pitchFamily="34" charset="0"/>
              </a:rPr>
              <a:t>tjänsteresor med tåg har</a:t>
            </a:r>
            <a:r>
              <a:rPr lang="sv-SE" sz="1200" baseline="0" dirty="0">
                <a:effectLst/>
                <a:latin typeface="+mn-lt"/>
                <a:ea typeface="Calibri" panose="020F0502020204030204" pitchFamily="34" charset="0"/>
              </a:rPr>
              <a:t> </a:t>
            </a:r>
            <a:r>
              <a:rPr lang="sv-SE" dirty="0">
                <a:ea typeface="Calibri" panose="020F0502020204030204" pitchFamily="34" charset="0"/>
              </a:rPr>
              <a:t>ökat</a:t>
            </a:r>
            <a:r>
              <a:rPr lang="sv-SE" sz="1200" baseline="0" dirty="0">
                <a:effectLst/>
                <a:latin typeface="+mn-lt"/>
                <a:ea typeface="Calibri" panose="020F0502020204030204" pitchFamily="34" charset="0"/>
              </a:rPr>
              <a:t> från </a:t>
            </a:r>
            <a:r>
              <a:rPr lang="sv-SE" dirty="0">
                <a:ea typeface="Calibri" panose="020F0502020204030204" pitchFamily="34" charset="0"/>
              </a:rPr>
              <a:t>60</a:t>
            </a:r>
            <a:r>
              <a:rPr lang="sv-SE" sz="1200" baseline="0" dirty="0">
                <a:effectLst/>
                <a:latin typeface="+mn-lt"/>
                <a:ea typeface="Calibri" panose="020F0502020204030204" pitchFamily="34" charset="0"/>
              </a:rPr>
              <a:t> procent till </a:t>
            </a:r>
            <a:r>
              <a:rPr lang="sv-SE" dirty="0">
                <a:ea typeface="Calibri" panose="020F0502020204030204" pitchFamily="34" charset="0"/>
              </a:rPr>
              <a:t>80</a:t>
            </a:r>
            <a:r>
              <a:rPr lang="sv-SE" sz="1200" baseline="0" dirty="0">
                <a:effectLst/>
                <a:latin typeface="+mn-lt"/>
                <a:ea typeface="Calibri" panose="020F0502020204030204" pitchFamily="34" charset="0"/>
              </a:rPr>
              <a:t> procent (</a:t>
            </a:r>
            <a:r>
              <a:rPr lang="sv-SE" dirty="0">
                <a:ea typeface="Calibri" panose="020F0502020204030204" pitchFamily="34" charset="0"/>
              </a:rPr>
              <a:t>mellan </a:t>
            </a:r>
            <a:r>
              <a:rPr lang="sv-SE" sz="1200" baseline="0" dirty="0">
                <a:effectLst/>
                <a:latin typeface="+mn-lt"/>
                <a:ea typeface="Calibri" panose="020F0502020204030204" pitchFamily="34" charset="0"/>
              </a:rPr>
              <a:t>2017</a:t>
            </a:r>
            <a:r>
              <a:rPr lang="sv-SE" dirty="0">
                <a:ea typeface="Calibri" panose="020F0502020204030204" pitchFamily="34" charset="0"/>
              </a:rPr>
              <a:t> och 2021</a:t>
            </a:r>
            <a:r>
              <a:rPr lang="sv-SE" sz="1200" baseline="0" dirty="0">
                <a:effectLst/>
                <a:latin typeface="+mn-lt"/>
                <a:ea typeface="Calibri" panose="020F0502020204030204" pitchFamily="34" charset="0"/>
              </a:rPr>
              <a:t>).</a:t>
            </a:r>
            <a:endParaRPr lang="sv-SE" sz="1200" baseline="0" dirty="0">
              <a:effectLst/>
              <a:latin typeface="+mn-lt"/>
              <a:ea typeface="Calibri" panose="020F0502020204030204" pitchFamily="34" charset="0"/>
              <a:cs typeface="Calibri"/>
            </a:endParaRPr>
          </a:p>
          <a:p>
            <a:r>
              <a:rPr lang="sv-SE" sz="1200" baseline="0" dirty="0">
                <a:effectLst/>
                <a:latin typeface="+mn-lt"/>
                <a:ea typeface="Calibri" panose="020F0502020204030204" pitchFamily="34" charset="0"/>
              </a:rPr>
              <a:t> </a:t>
            </a:r>
            <a:endParaRPr lang="sv-SE" sz="1200" baseline="0" dirty="0">
              <a:effectLst/>
              <a:latin typeface="+mn-lt"/>
              <a:ea typeface="Calibri" panose="020F0502020204030204" pitchFamily="34" charset="0"/>
              <a:cs typeface="Calibri"/>
            </a:endParaRPr>
          </a:p>
          <a:p>
            <a:r>
              <a:rPr lang="sv-SE" sz="1200" baseline="0" dirty="0">
                <a:effectLst/>
                <a:latin typeface="+mn-lt"/>
                <a:ea typeface="Calibri" panose="020F0502020204030204" pitchFamily="34" charset="0"/>
              </a:rPr>
              <a:t>Uppdaterad: </a:t>
            </a:r>
            <a:r>
              <a:rPr lang="sv-SE" dirty="0">
                <a:ea typeface="Calibri" panose="020F0502020204030204" pitchFamily="34" charset="0"/>
              </a:rPr>
              <a:t>2022-02-09 </a:t>
            </a:r>
            <a:r>
              <a:rPr lang="sv-SE" sz="1200" baseline="0" dirty="0">
                <a:effectLst/>
                <a:latin typeface="+mn-lt"/>
                <a:ea typeface="Calibri" panose="020F0502020204030204" pitchFamily="34" charset="0"/>
              </a:rPr>
              <a:t>Faktaansvarig: </a:t>
            </a:r>
            <a:r>
              <a:rPr lang="sv-SE" altLang="sv-SE" sz="1200" baseline="0" dirty="0">
                <a:solidFill>
                  <a:schemeClr val="tx1"/>
                </a:solidFill>
                <a:latin typeface="+mn-lt"/>
              </a:rPr>
              <a:t>Anne Sörensson, Miljö och Hälsa, SB + </a:t>
            </a:r>
            <a:r>
              <a:rPr lang="sv-SE" sz="1200" baseline="0" dirty="0">
                <a:effectLst/>
                <a:latin typeface="+mn-lt"/>
                <a:ea typeface="Calibri" panose="020F0502020204030204" pitchFamily="34" charset="0"/>
              </a:rPr>
              <a:t>Maria Olsson, </a:t>
            </a:r>
            <a:r>
              <a:rPr lang="sv-SE" altLang="sv-SE" sz="1200" baseline="0" dirty="0">
                <a:solidFill>
                  <a:schemeClr val="tx1"/>
                </a:solidFill>
                <a:latin typeface="+mn-lt"/>
              </a:rPr>
              <a:t>Miljö och Hälsa, SB</a:t>
            </a:r>
            <a:endParaRPr lang="sv-SE" sz="1200" baseline="0" dirty="0">
              <a:effectLst/>
              <a:latin typeface="+mn-lt"/>
              <a:ea typeface="Calibri" panose="020F0502020204030204" pitchFamily="34" charset="0"/>
              <a:cs typeface="Calibri"/>
            </a:endParaRPr>
          </a:p>
        </p:txBody>
      </p:sp>
      <p:sp>
        <p:nvSpPr>
          <p:cNvPr id="4" name="Platshållare för bildnummer 3"/>
          <p:cNvSpPr>
            <a:spLocks noGrp="1"/>
          </p:cNvSpPr>
          <p:nvPr>
            <p:ph type="sldNum" sz="quarter" idx="5"/>
          </p:nvPr>
        </p:nvSpPr>
        <p:spPr/>
        <p:txBody>
          <a:bodyPr/>
          <a:lstStyle/>
          <a:p>
            <a:fld id="{BED496FF-A237-4D93-844E-A36901266303}" type="slidenum">
              <a:rPr lang="sv-SE" smtClean="0"/>
              <a:t>2</a:t>
            </a:fld>
            <a:endParaRPr lang="sv-SE"/>
          </a:p>
        </p:txBody>
      </p:sp>
    </p:spTree>
    <p:extLst>
      <p:ext uri="{BB962C8B-B14F-4D97-AF65-F5344CB8AC3E}">
        <p14:creationId xmlns:p14="http://schemas.microsoft.com/office/powerpoint/2010/main" val="2775519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u="none" strike="noStrike" kern="1200" baseline="0" dirty="0">
                <a:solidFill>
                  <a:schemeClr val="tx1"/>
                </a:solidFill>
                <a:latin typeface="+mn-lt"/>
                <a:ea typeface="+mn-ea"/>
                <a:cs typeface="+mn-cs"/>
              </a:rPr>
              <a:t>Trivector har, på uppdrag av Östersunds kommun, genomfört en beräkning av vilka effekter på folkhälsa och koldioxidutsläpp som uppstår om färdmedelsandelarna i Östersunds tätort ändras enligt Östersunds kommuns uppsatta mål. Beräknade effekter uppstår av ändrade resvanor jämfört med ett nuläge, som baseras på resvaneundersökningar (kollektivtrafikbarometern) 2016 och 2017.</a:t>
            </a:r>
          </a:p>
          <a:p>
            <a:endParaRPr lang="sv-SE" sz="1200" b="0" i="0" u="none" strike="noStrike" kern="1200" baseline="0" dirty="0">
              <a:solidFill>
                <a:schemeClr val="tx1"/>
              </a:solidFill>
              <a:latin typeface="+mn-lt"/>
              <a:ea typeface="+mn-ea"/>
              <a:cs typeface="+mn-cs"/>
            </a:endParaRPr>
          </a:p>
          <a:p>
            <a:r>
              <a:rPr lang="sv-SE" sz="1200" b="0" i="0" u="none" strike="noStrike" kern="1200" baseline="0" dirty="0">
                <a:solidFill>
                  <a:schemeClr val="tx1"/>
                </a:solidFill>
                <a:latin typeface="+mn-lt"/>
                <a:ea typeface="+mn-ea"/>
                <a:cs typeface="+mn-cs"/>
              </a:rPr>
              <a:t>Det verktyg som använts för att beräkna hälsoeffekter är Världshälsoorganisationen WHO:s HEAT (Health </a:t>
            </a:r>
            <a:r>
              <a:rPr lang="sv-SE" sz="1200" b="0" i="0" u="none" strike="noStrike" kern="1200" baseline="0" dirty="0" err="1">
                <a:solidFill>
                  <a:schemeClr val="tx1"/>
                </a:solidFill>
                <a:latin typeface="+mn-lt"/>
                <a:ea typeface="+mn-ea"/>
                <a:cs typeface="+mn-cs"/>
              </a:rPr>
              <a:t>Economic</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Assessment</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tool</a:t>
            </a:r>
            <a:r>
              <a:rPr lang="sv-SE" sz="1200" b="0" i="0" u="none" strike="noStrike" kern="1200" baseline="0" dirty="0">
                <a:solidFill>
                  <a:schemeClr val="tx1"/>
                </a:solidFill>
                <a:latin typeface="+mn-lt"/>
                <a:ea typeface="+mn-ea"/>
                <a:cs typeface="+mn-cs"/>
              </a:rPr>
              <a:t>)4. HEAT beräknar hur resandefördelningen mellan bil, kollektivtrafik, gång och cykel påverkar</a:t>
            </a:r>
            <a:r>
              <a:rPr lang="sv-SE" sz="1200" b="1" i="0" u="none" strike="noStrike" kern="1200" baseline="0" dirty="0">
                <a:solidFill>
                  <a:schemeClr val="tx1"/>
                </a:solidFill>
                <a:latin typeface="+mn-lt"/>
                <a:ea typeface="+mn-ea"/>
                <a:cs typeface="+mn-cs"/>
              </a:rPr>
              <a:t> folkhälsoeffekter (fysisk aktivitet, luftföroreningar och trafiksäkerhet/olycksrisk) samt koldioxidutsläpp</a:t>
            </a:r>
            <a:r>
              <a:rPr lang="sv-SE" sz="1200" b="0" i="0" u="none" strike="noStrike" kern="1200" baseline="0" dirty="0">
                <a:solidFill>
                  <a:schemeClr val="tx1"/>
                </a:solidFill>
                <a:latin typeface="+mn-lt"/>
                <a:ea typeface="+mn-ea"/>
                <a:cs typeface="+mn-cs"/>
              </a:rPr>
              <a:t>. I den här analysen är det förändrat resande mellan nuläge och mål som effekter beräknas för. Effekterna anges i form av minskad dödlighet (</a:t>
            </a:r>
            <a:r>
              <a:rPr lang="sv-SE" sz="1200" b="0" i="0" u="none" strike="noStrike" kern="1200" baseline="0" dirty="0" err="1">
                <a:solidFill>
                  <a:schemeClr val="tx1"/>
                </a:solidFill>
                <a:latin typeface="+mn-lt"/>
                <a:ea typeface="+mn-ea"/>
                <a:cs typeface="+mn-cs"/>
              </a:rPr>
              <a:t>förtida</a:t>
            </a:r>
            <a:r>
              <a:rPr lang="sv-SE" sz="1200" b="0" i="0" u="none" strike="noStrike" kern="1200" baseline="0" dirty="0">
                <a:solidFill>
                  <a:schemeClr val="tx1"/>
                </a:solidFill>
                <a:latin typeface="+mn-lt"/>
                <a:ea typeface="+mn-ea"/>
                <a:cs typeface="+mn-cs"/>
              </a:rPr>
              <a:t> död) och reducering av koldioxidutsläpp i ton. Dessa effekter värderas monetärt för att få fram en samhällsekonomisk effekt. </a:t>
            </a:r>
            <a:endParaRPr lang="sv-SE" dirty="0"/>
          </a:p>
        </p:txBody>
      </p:sp>
      <p:sp>
        <p:nvSpPr>
          <p:cNvPr id="4" name="Platshållare för bildnummer 3"/>
          <p:cNvSpPr>
            <a:spLocks noGrp="1"/>
          </p:cNvSpPr>
          <p:nvPr>
            <p:ph type="sldNum" sz="quarter" idx="5"/>
          </p:nvPr>
        </p:nvSpPr>
        <p:spPr/>
        <p:txBody>
          <a:bodyPr/>
          <a:lstStyle/>
          <a:p>
            <a:fld id="{354FA5A6-64BA-4EA0-B718-12E0E3F98DE8}" type="slidenum">
              <a:rPr lang="sv-SE" smtClean="0"/>
              <a:t>3</a:t>
            </a:fld>
            <a:endParaRPr lang="sv-SE"/>
          </a:p>
        </p:txBody>
      </p:sp>
    </p:spTree>
    <p:extLst>
      <p:ext uri="{BB962C8B-B14F-4D97-AF65-F5344CB8AC3E}">
        <p14:creationId xmlns:p14="http://schemas.microsoft.com/office/powerpoint/2010/main" val="1150089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altLang="sv-SE" b="0" i="0" dirty="0">
                <a:solidFill>
                  <a:schemeClr val="tx1"/>
                </a:solidFill>
                <a:latin typeface="Times New Roman" pitchFamily="18" charset="0"/>
              </a:rPr>
              <a:t>Vi ska nå klimat- och miljömålen samtidigt som Östersund växer, enligt befolkningsprognosen så ökar antalet invånare med 469 personer per år</a:t>
            </a:r>
          </a:p>
          <a:p>
            <a:pPr marL="171450" indent="-171450">
              <a:buFont typeface="Arial" panose="020B0604020202020204" pitchFamily="34" charset="0"/>
              <a:buChar char="•"/>
            </a:pPr>
            <a:r>
              <a:rPr lang="sv-SE" altLang="sv-SE" b="0" i="0" dirty="0">
                <a:solidFill>
                  <a:schemeClr val="tx1"/>
                </a:solidFill>
                <a:latin typeface="Times New Roman" pitchFamily="18" charset="0"/>
              </a:rPr>
              <a:t>Hur kommer dom att resa? Om alla tar bussen … motsvarar det 13 ytterligare bussar per år, om alla tar bilen … tillkommer 375 bilar.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altLang="sv-SE" b="0" i="0" dirty="0">
                <a:solidFill>
                  <a:schemeClr val="tx1"/>
                </a:solidFill>
                <a:latin typeface="Times New Roman" pitchFamily="18" charset="0"/>
              </a:rPr>
              <a:t>Det är en utmaning att minska utsläppen samtidigt som vi blir fler, därför behöver vi anpassa resandet.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altLang="sv-SE" b="0" i="0" dirty="0">
                <a:solidFill>
                  <a:schemeClr val="tx1"/>
                </a:solidFill>
                <a:latin typeface="Times New Roman" pitchFamily="18" charset="0"/>
              </a:rPr>
              <a:t>Olika färdsätt leder till olika effekter, det handlar inte bara om klimatutsläpp utan även trängsel, luftföroreningar, buller, folkhälsa, samhällsekonomi, tillgänglighet, jämlikhet, med mera. Hur vill vi att utvecklingen ska se ut framåt?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sv-SE" sz="1200" kern="1200" dirty="0">
              <a:solidFill>
                <a:schemeClr val="tx1"/>
              </a:solidFill>
              <a:effectLst/>
              <a:latin typeface="Arial" pitchFamily="34" charset="0"/>
              <a:ea typeface="ヒラギノ角ゴ Pro W3"/>
              <a:cs typeface="ヒラギノ角ゴ Pro W3"/>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Arial" pitchFamily="34" charset="0"/>
                <a:ea typeface="ヒラギノ角ゴ Pro W3"/>
                <a:cs typeface="ヒラギノ角ゴ Pro W3"/>
              </a:rPr>
              <a:t>I slutet av 2019 var det 63 779 invånare Östersunds kommun (+ 552 invånare jämfört med 2018). Befolkningsprognosen tyder på att folkmängden kommer att öka med ca 469 personer per år och att det kommer att bo ca 68 500 invånare i kommunen år 2029.</a:t>
            </a:r>
          </a:p>
          <a:p>
            <a:endParaRPr lang="sv-SE" altLang="sv-SE" i="1" dirty="0">
              <a:solidFill>
                <a:schemeClr val="tx1"/>
              </a:solidFill>
              <a:latin typeface="Times New Roman" pitchFamily="18" charset="0"/>
            </a:endParaRPr>
          </a:p>
          <a:p>
            <a:r>
              <a:rPr lang="sv-SE" altLang="sv-SE" i="1" dirty="0">
                <a:solidFill>
                  <a:schemeClr val="tx1"/>
                </a:solidFill>
                <a:latin typeface="Times New Roman" pitchFamily="18" charset="0"/>
              </a:rPr>
              <a:t>Befolkningstillväxten är baserat</a:t>
            </a:r>
            <a:r>
              <a:rPr lang="sv-SE" altLang="sv-SE" i="1" baseline="0" dirty="0">
                <a:solidFill>
                  <a:schemeClr val="tx1"/>
                </a:solidFill>
                <a:latin typeface="Times New Roman" pitchFamily="18" charset="0"/>
              </a:rPr>
              <a:t> på prognosen som finns på Östersunds kommuns hemsida och är ungefär 469 personer per år (2019). </a:t>
            </a:r>
          </a:p>
          <a:p>
            <a:r>
              <a:rPr lang="sv-SE" altLang="sv-SE" i="1" baseline="0" dirty="0">
                <a:solidFill>
                  <a:schemeClr val="tx1"/>
                </a:solidFill>
                <a:latin typeface="Times New Roman" pitchFamily="18" charset="0"/>
              </a:rPr>
              <a:t>Figurerna illustrerar hur det skulle kunna se ut om alla 469 personer antigen skulle åka bil eller buss. </a:t>
            </a:r>
          </a:p>
          <a:p>
            <a:r>
              <a:rPr lang="sv-SE" altLang="sv-SE" i="1" baseline="0" dirty="0">
                <a:solidFill>
                  <a:schemeClr val="tx1"/>
                </a:solidFill>
                <a:latin typeface="Times New Roman" pitchFamily="18" charset="0"/>
              </a:rPr>
              <a:t>Räknat på 1.25 passagerare i varje bil. (469/1,25  = 375 </a:t>
            </a:r>
            <a:r>
              <a:rPr lang="sv-SE" altLang="sv-SE" i="1" baseline="0" dirty="0" err="1">
                <a:solidFill>
                  <a:schemeClr val="tx1"/>
                </a:solidFill>
                <a:latin typeface="Times New Roman" pitchFamily="18" charset="0"/>
              </a:rPr>
              <a:t>st</a:t>
            </a:r>
            <a:r>
              <a:rPr lang="sv-SE" altLang="sv-SE" i="1" baseline="0" dirty="0">
                <a:solidFill>
                  <a:schemeClr val="tx1"/>
                </a:solidFill>
                <a:latin typeface="Times New Roman" pitchFamily="18" charset="0"/>
              </a:rPr>
              <a:t> personbilar)</a:t>
            </a:r>
          </a:p>
          <a:p>
            <a:r>
              <a:rPr lang="sv-SE" altLang="sv-SE" i="1" baseline="0" dirty="0">
                <a:solidFill>
                  <a:schemeClr val="tx1"/>
                </a:solidFill>
                <a:latin typeface="Times New Roman" pitchFamily="18" charset="0"/>
              </a:rPr>
              <a:t>Buss räknat på 36 passagerare i varje buss. (469/36 = 13 </a:t>
            </a:r>
            <a:r>
              <a:rPr lang="sv-SE" altLang="sv-SE" i="1" baseline="0" dirty="0" err="1">
                <a:solidFill>
                  <a:schemeClr val="tx1"/>
                </a:solidFill>
                <a:latin typeface="Times New Roman" pitchFamily="18" charset="0"/>
              </a:rPr>
              <a:t>st</a:t>
            </a:r>
            <a:r>
              <a:rPr lang="sv-SE" altLang="sv-SE" i="1" baseline="0" dirty="0">
                <a:solidFill>
                  <a:schemeClr val="tx1"/>
                </a:solidFill>
                <a:latin typeface="Times New Roman" pitchFamily="18" charset="0"/>
              </a:rPr>
              <a:t> bussar)</a:t>
            </a:r>
          </a:p>
          <a:p>
            <a:endParaRPr lang="sv-SE" altLang="sv-SE" i="1" baseline="0" dirty="0">
              <a:solidFill>
                <a:schemeClr val="tx1"/>
              </a:solidFill>
              <a:latin typeface="Times New Roman" pitchFamily="18" charset="0"/>
            </a:endParaRPr>
          </a:p>
          <a:p>
            <a:r>
              <a:rPr lang="sv-SE" altLang="sv-SE" i="1" baseline="0" dirty="0">
                <a:solidFill>
                  <a:schemeClr val="tx1"/>
                </a:solidFill>
                <a:latin typeface="Times New Roman" pitchFamily="18" charset="0"/>
              </a:rPr>
              <a:t>(Baserat på hur de gjort i Stockholm. Lokal data  har efterfrågats, men enligt </a:t>
            </a:r>
            <a:r>
              <a:rPr lang="sv-SE" altLang="sv-SE" i="1" baseline="0" dirty="0" err="1">
                <a:solidFill>
                  <a:schemeClr val="tx1"/>
                </a:solidFill>
                <a:latin typeface="Times New Roman" pitchFamily="18" charset="0"/>
              </a:rPr>
              <a:t>Nettbuss</a:t>
            </a:r>
            <a:r>
              <a:rPr lang="sv-SE" altLang="sv-SE" i="1" baseline="0" dirty="0">
                <a:solidFill>
                  <a:schemeClr val="tx1"/>
                </a:solidFill>
                <a:latin typeface="Times New Roman" pitchFamily="18" charset="0"/>
              </a:rPr>
              <a:t> går det inte att ta fram data för det eftersom de inte mäter avstigande)</a:t>
            </a:r>
            <a:endParaRPr lang="sv-SE" altLang="sv-SE" i="1" dirty="0">
              <a:solidFill>
                <a:schemeClr val="tx1"/>
              </a:solidFill>
              <a:latin typeface="Times New Roman" pitchFamily="18" charset="0"/>
            </a:endParaRPr>
          </a:p>
        </p:txBody>
      </p:sp>
      <p:sp>
        <p:nvSpPr>
          <p:cNvPr id="4" name="Platshållare för bildnummer 3"/>
          <p:cNvSpPr>
            <a:spLocks noGrp="1"/>
          </p:cNvSpPr>
          <p:nvPr>
            <p:ph type="sldNum" sz="quarter" idx="5"/>
          </p:nvPr>
        </p:nvSpPr>
        <p:spPr/>
        <p:txBody>
          <a:bodyPr/>
          <a:lstStyle/>
          <a:p>
            <a:fld id="{354FA5A6-64BA-4EA0-B718-12E0E3F98DE8}" type="slidenum">
              <a:rPr lang="sv-SE" smtClean="0"/>
              <a:t>4</a:t>
            </a:fld>
            <a:endParaRPr lang="sv-SE"/>
          </a:p>
        </p:txBody>
      </p:sp>
    </p:spTree>
    <p:extLst>
      <p:ext uri="{BB962C8B-B14F-4D97-AF65-F5344CB8AC3E}">
        <p14:creationId xmlns:p14="http://schemas.microsoft.com/office/powerpoint/2010/main" val="3780548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err="1">
                <a:solidFill>
                  <a:schemeClr val="tx1"/>
                </a:solidFill>
                <a:effectLst/>
                <a:latin typeface="+mn-lt"/>
                <a:ea typeface="+mn-ea"/>
                <a:cs typeface="+mn-cs"/>
              </a:rPr>
              <a:t>Elbusstrafik</a:t>
            </a:r>
            <a:r>
              <a:rPr lang="sv-SE" sz="1200" kern="1200">
                <a:solidFill>
                  <a:schemeClr val="tx1"/>
                </a:solidFill>
                <a:effectLst/>
                <a:latin typeface="+mn-lt"/>
                <a:ea typeface="+mn-ea"/>
                <a:cs typeface="+mn-cs"/>
              </a:rPr>
              <a:t> startas upp på linje 1 den 11 januari. Det är lång beställningstid på </a:t>
            </a:r>
            <a:r>
              <a:rPr lang="sv-SE" sz="1200" kern="1200" err="1">
                <a:solidFill>
                  <a:schemeClr val="tx1"/>
                </a:solidFill>
                <a:effectLst/>
                <a:latin typeface="+mn-lt"/>
                <a:ea typeface="+mn-ea"/>
                <a:cs typeface="+mn-cs"/>
              </a:rPr>
              <a:t>elbussar</a:t>
            </a:r>
            <a:r>
              <a:rPr lang="sv-SE" sz="1200" kern="1200">
                <a:solidFill>
                  <a:schemeClr val="tx1"/>
                </a:solidFill>
                <a:effectLst/>
                <a:latin typeface="+mn-lt"/>
                <a:ea typeface="+mn-ea"/>
                <a:cs typeface="+mn-cs"/>
              </a:rPr>
              <a:t> och nya </a:t>
            </a:r>
            <a:r>
              <a:rPr lang="sv-SE" sz="1200" kern="1200" err="1">
                <a:solidFill>
                  <a:schemeClr val="tx1"/>
                </a:solidFill>
                <a:effectLst/>
                <a:latin typeface="+mn-lt"/>
                <a:ea typeface="+mn-ea"/>
                <a:cs typeface="+mn-cs"/>
              </a:rPr>
              <a:t>elbussar</a:t>
            </a:r>
            <a:r>
              <a:rPr lang="sv-SE" sz="1200" kern="1200">
                <a:solidFill>
                  <a:schemeClr val="tx1"/>
                </a:solidFill>
                <a:effectLst/>
                <a:latin typeface="+mn-lt"/>
                <a:ea typeface="+mn-ea"/>
                <a:cs typeface="+mn-cs"/>
              </a:rPr>
              <a:t> kommer först till midsommar 2021, då kommer 4 nya </a:t>
            </a:r>
            <a:r>
              <a:rPr lang="sv-SE" sz="1200" kern="1200" err="1">
                <a:solidFill>
                  <a:schemeClr val="tx1"/>
                </a:solidFill>
                <a:effectLst/>
                <a:latin typeface="+mn-lt"/>
                <a:ea typeface="+mn-ea"/>
                <a:cs typeface="+mn-cs"/>
              </a:rPr>
              <a:t>elbussar</a:t>
            </a:r>
            <a:r>
              <a:rPr lang="sv-SE" sz="1200" kern="1200">
                <a:solidFill>
                  <a:schemeClr val="tx1"/>
                </a:solidFill>
                <a:effectLst/>
                <a:latin typeface="+mn-lt"/>
                <a:ea typeface="+mn-ea"/>
                <a:cs typeface="+mn-cs"/>
              </a:rPr>
              <a:t> . I avvaktan på det flyttas två av 6 </a:t>
            </a:r>
            <a:r>
              <a:rPr lang="sv-SE" sz="1200" kern="1200" err="1">
                <a:solidFill>
                  <a:schemeClr val="tx1"/>
                </a:solidFill>
                <a:effectLst/>
                <a:latin typeface="+mn-lt"/>
                <a:ea typeface="+mn-ea"/>
                <a:cs typeface="+mn-cs"/>
              </a:rPr>
              <a:t>elbussar</a:t>
            </a:r>
            <a:r>
              <a:rPr lang="sv-SE" sz="1200" kern="1200">
                <a:solidFill>
                  <a:schemeClr val="tx1"/>
                </a:solidFill>
                <a:effectLst/>
                <a:latin typeface="+mn-lt"/>
                <a:ea typeface="+mn-ea"/>
                <a:cs typeface="+mn-cs"/>
              </a:rPr>
              <a:t> över från linje 6. Så i mitten av nästa år kommer det att finnas 10 </a:t>
            </a:r>
            <a:r>
              <a:rPr lang="sv-SE" sz="1200" kern="1200" err="1">
                <a:solidFill>
                  <a:schemeClr val="tx1"/>
                </a:solidFill>
                <a:effectLst/>
                <a:latin typeface="+mn-lt"/>
                <a:ea typeface="+mn-ea"/>
                <a:cs typeface="+mn-cs"/>
              </a:rPr>
              <a:t>elbussar</a:t>
            </a:r>
            <a:r>
              <a:rPr lang="sv-SE" sz="1200" kern="1200">
                <a:solidFill>
                  <a:schemeClr val="tx1"/>
                </a:solidFill>
                <a:effectLst/>
                <a:latin typeface="+mn-lt"/>
                <a:ea typeface="+mn-ea"/>
                <a:cs typeface="+mn-cs"/>
              </a:rPr>
              <a:t> av 30 bussar dvs en tredjedel av stadsbussparken är elektrifierad. Resten går på RME och HVO och lite diesel. </a:t>
            </a:r>
          </a:p>
          <a:p>
            <a:pPr marL="0" indent="0">
              <a:buFontTx/>
              <a:buNone/>
            </a:pPr>
            <a:endParaRPr lang="sv-SE"/>
          </a:p>
        </p:txBody>
      </p:sp>
      <p:sp>
        <p:nvSpPr>
          <p:cNvPr id="4" name="Platshållare för bildnummer 3"/>
          <p:cNvSpPr>
            <a:spLocks noGrp="1"/>
          </p:cNvSpPr>
          <p:nvPr>
            <p:ph type="sldNum" sz="quarter" idx="5"/>
          </p:nvPr>
        </p:nvSpPr>
        <p:spPr/>
        <p:txBody>
          <a:bodyPr/>
          <a:lstStyle/>
          <a:p>
            <a:fld id="{354FA5A6-64BA-4EA0-B718-12E0E3F98DE8}" type="slidenum">
              <a:rPr lang="sv-SE" smtClean="0"/>
              <a:t>5</a:t>
            </a:fld>
            <a:endParaRPr lang="sv-SE"/>
          </a:p>
        </p:txBody>
      </p:sp>
    </p:spTree>
    <p:extLst>
      <p:ext uri="{BB962C8B-B14F-4D97-AF65-F5344CB8AC3E}">
        <p14:creationId xmlns:p14="http://schemas.microsoft.com/office/powerpoint/2010/main" val="2534898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altLang="sv-SE" b="0">
                <a:cs typeface="ヒラギノ角ゴ Pro W3" charset="0"/>
              </a:rPr>
              <a:t>Östersunds kommun har i ett projekt tillsammans med Regionen genomfört en CERO-analys.</a:t>
            </a:r>
          </a:p>
          <a:p>
            <a:pPr marL="171450" indent="-171450">
              <a:buFont typeface="Arial" panose="020B0604020202020204" pitchFamily="34" charset="0"/>
              <a:buChar char="•"/>
            </a:pPr>
            <a:r>
              <a:rPr lang="sv-SE" altLang="sv-SE" b="0">
                <a:cs typeface="ヒラギノ角ゴ Pro W3" charset="0"/>
              </a:rPr>
              <a:t>CERO är </a:t>
            </a:r>
            <a:r>
              <a:rPr lang="sv-SE" altLang="sv-SE"/>
              <a:t>en metod för kartläggning av utsläpp och kostnader i organisationen.</a:t>
            </a:r>
          </a:p>
          <a:p>
            <a:pPr marL="171450" indent="-171450">
              <a:buFont typeface="Arial" panose="020B0604020202020204" pitchFamily="34" charset="0"/>
              <a:buChar char="•"/>
            </a:pPr>
            <a:r>
              <a:rPr lang="sv-SE" altLang="sv-SE"/>
              <a:t>Det innebär att resedata har </a:t>
            </a:r>
            <a:r>
              <a:rPr lang="sv-SE" altLang="sv-SE" err="1"/>
              <a:t>anlyserats</a:t>
            </a:r>
            <a:r>
              <a:rPr lang="sv-SE" altLang="sv-SE"/>
              <a:t>, konsulter har hjälpt till att ta fram förslag till åtgärder och en handlingsplan har tagit fram.</a:t>
            </a:r>
          </a:p>
          <a:p>
            <a:pPr marL="171450" indent="-171450">
              <a:buFont typeface="Arial" panose="020B0604020202020204" pitchFamily="34" charset="0"/>
              <a:buChar char="•"/>
            </a:pPr>
            <a:endParaRPr lang="sv-SE" altLang="sv-SE" b="1">
              <a:cs typeface="ヒラギノ角ゴ Pro W3" charset="0"/>
            </a:endParaRPr>
          </a:p>
          <a:p>
            <a:r>
              <a:rPr lang="sv-SE" altLang="sv-SE">
                <a:cs typeface="ヒラギノ角ゴ Pro W3" charset="0"/>
              </a:rPr>
              <a:t>I korthet innebär CERO en grundlig analys av organisationens klimatmål, i termer både av kostnader, klimatpåverkan och resmönster. Bl.a. kartläggs hur anställda reser i tjänst och till och från arbetet, samt vilka fordon organisationen äger och hur de används. Därefter jämförs nuläget med de uppställda målen och kostnads- och klimatoptimala åtgärder identifieras. Sist men inte minst konstrueras ett system som medger regelbunden uppföljning ner på enhetsnivå.</a:t>
            </a:r>
          </a:p>
          <a:p>
            <a:pPr marL="0" indent="0">
              <a:buFontTx/>
              <a:buNone/>
            </a:pPr>
            <a:endParaRPr lang="sv-SE"/>
          </a:p>
        </p:txBody>
      </p:sp>
      <p:sp>
        <p:nvSpPr>
          <p:cNvPr id="4" name="Platshållare för bildnummer 3"/>
          <p:cNvSpPr>
            <a:spLocks noGrp="1"/>
          </p:cNvSpPr>
          <p:nvPr>
            <p:ph type="sldNum" sz="quarter" idx="5"/>
          </p:nvPr>
        </p:nvSpPr>
        <p:spPr/>
        <p:txBody>
          <a:bodyPr/>
          <a:lstStyle/>
          <a:p>
            <a:fld id="{354FA5A6-64BA-4EA0-B718-12E0E3F98DE8}" type="slidenum">
              <a:rPr lang="sv-SE" smtClean="0"/>
              <a:t>6</a:t>
            </a:fld>
            <a:endParaRPr lang="sv-SE"/>
          </a:p>
        </p:txBody>
      </p:sp>
    </p:spTree>
    <p:extLst>
      <p:ext uri="{BB962C8B-B14F-4D97-AF65-F5344CB8AC3E}">
        <p14:creationId xmlns:p14="http://schemas.microsoft.com/office/powerpoint/2010/main" val="2703299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eaLnBrk="1" hangingPunct="1"/>
            <a:r>
              <a:rPr lang="sv-SE" altLang="sv-SE" dirty="0">
                <a:cs typeface="ヒラギノ角ゴ Pro W3" charset="0"/>
              </a:rPr>
              <a:t>2020-12-31</a:t>
            </a:r>
          </a:p>
          <a:p>
            <a:pPr eaLnBrk="1" hangingPunct="1"/>
            <a:r>
              <a:rPr lang="sv-SE" altLang="sv-SE" dirty="0">
                <a:cs typeface="ヒラギノ角ゴ Pro W3" charset="0"/>
              </a:rPr>
              <a:t>220 </a:t>
            </a:r>
            <a:r>
              <a:rPr lang="sv-SE" altLang="sv-SE" dirty="0" err="1">
                <a:cs typeface="ヒラギノ角ゴ Pro W3" charset="0"/>
              </a:rPr>
              <a:t>laddpunkter</a:t>
            </a:r>
            <a:r>
              <a:rPr lang="sv-SE" altLang="sv-SE" dirty="0">
                <a:cs typeface="ヒラギノ角ゴ Pro W3" charset="0"/>
              </a:rPr>
              <a:t>/64 </a:t>
            </a:r>
            <a:r>
              <a:rPr lang="sv-SE" altLang="sv-SE" dirty="0" err="1">
                <a:cs typeface="ヒラギノ角ゴ Pro W3" charset="0"/>
              </a:rPr>
              <a:t>laddstationer</a:t>
            </a:r>
            <a:r>
              <a:rPr lang="sv-SE" altLang="sv-SE" dirty="0">
                <a:cs typeface="ヒラギノ角ゴ Pro W3" charset="0"/>
              </a:rPr>
              <a:t> i Östersund</a:t>
            </a:r>
          </a:p>
          <a:p>
            <a:pPr eaLnBrk="1" hangingPunct="1"/>
            <a:r>
              <a:rPr lang="sv-SE" altLang="sv-SE" dirty="0">
                <a:solidFill>
                  <a:srgbClr val="FF0000"/>
                </a:solidFill>
                <a:cs typeface="ヒラギノ角ゴ Pro W3" charset="0"/>
              </a:rPr>
              <a:t>54% PHEV ()</a:t>
            </a:r>
          </a:p>
          <a:p>
            <a:pPr eaLnBrk="1" hangingPunct="1"/>
            <a:r>
              <a:rPr lang="sv-SE" altLang="sv-SE" dirty="0">
                <a:solidFill>
                  <a:srgbClr val="FF0000"/>
                </a:solidFill>
                <a:cs typeface="ヒラギノ角ゴ Pro W3" charset="0"/>
              </a:rPr>
              <a:t>Ökning med 65% (308) laddbara bilar senaste året</a:t>
            </a:r>
          </a:p>
          <a:p>
            <a:pPr eaLnBrk="1" hangingPunct="1"/>
            <a:r>
              <a:rPr lang="sv-SE" altLang="sv-SE" dirty="0">
                <a:solidFill>
                  <a:srgbClr val="FF0000"/>
                </a:solidFill>
                <a:cs typeface="ヒラギノ角ゴ Pro W3" charset="0"/>
              </a:rPr>
              <a:t>2,2% av bilbeståndet i kommunen är laddbara bilar</a:t>
            </a:r>
          </a:p>
          <a:p>
            <a:pPr eaLnBrk="1" hangingPunct="1"/>
            <a:r>
              <a:rPr lang="sv-SE" altLang="sv-SE" dirty="0">
                <a:solidFill>
                  <a:srgbClr val="FF0000"/>
                </a:solidFill>
                <a:cs typeface="ヒラギノ角ゴ Pro W3" charset="0"/>
              </a:rPr>
              <a:t>52% PHEV och 48% BEV</a:t>
            </a:r>
          </a:p>
          <a:p>
            <a:pPr eaLnBrk="1" hangingPunct="1"/>
            <a:endParaRPr lang="sv-SE" altLang="sv-SE" dirty="0">
              <a:solidFill>
                <a:srgbClr val="FF0000"/>
              </a:solidFill>
              <a:cs typeface="ヒラギノ角ゴ Pro W3" charset="0"/>
            </a:endParaRPr>
          </a:p>
          <a:p>
            <a:pPr eaLnBrk="1" hangingPunct="1"/>
            <a:r>
              <a:rPr lang="sv-SE" altLang="sv-SE" dirty="0">
                <a:solidFill>
                  <a:srgbClr val="FF0000"/>
                </a:solidFill>
                <a:cs typeface="ヒラギノ角ゴ Pro W3" charset="0"/>
              </a:rPr>
              <a:t>1 175 laddbara bilar i Jämtland</a:t>
            </a:r>
          </a:p>
          <a:p>
            <a:pPr eaLnBrk="1" hangingPunct="1"/>
            <a:r>
              <a:rPr lang="sv-SE" altLang="sv-SE" dirty="0">
                <a:solidFill>
                  <a:srgbClr val="FF0000"/>
                </a:solidFill>
                <a:cs typeface="ヒラギノ角ゴ Pro W3" charset="0"/>
              </a:rPr>
              <a:t>510 </a:t>
            </a:r>
            <a:r>
              <a:rPr lang="sv-SE" altLang="sv-SE" dirty="0" err="1">
                <a:solidFill>
                  <a:srgbClr val="FF0000"/>
                </a:solidFill>
                <a:cs typeface="ヒラギノ角ゴ Pro W3" charset="0"/>
              </a:rPr>
              <a:t>laddpunkter</a:t>
            </a:r>
            <a:r>
              <a:rPr lang="sv-SE" altLang="sv-SE" dirty="0">
                <a:solidFill>
                  <a:srgbClr val="FF0000"/>
                </a:solidFill>
                <a:cs typeface="ヒラギノ角ゴ Pro W3" charset="0"/>
              </a:rPr>
              <a:t>/142 </a:t>
            </a:r>
            <a:r>
              <a:rPr lang="sv-SE" altLang="sv-SE" dirty="0" err="1">
                <a:solidFill>
                  <a:srgbClr val="FF0000"/>
                </a:solidFill>
                <a:cs typeface="ヒラギノ角ゴ Pro W3" charset="0"/>
              </a:rPr>
              <a:t>laddstationer</a:t>
            </a:r>
            <a:r>
              <a:rPr lang="sv-SE" altLang="sv-SE" dirty="0">
                <a:solidFill>
                  <a:srgbClr val="FF0000"/>
                </a:solidFill>
                <a:cs typeface="ヒラギノ角ゴ Pro W3" charset="0"/>
              </a:rPr>
              <a:t> i Jämtland</a:t>
            </a:r>
          </a:p>
          <a:p>
            <a:pPr marL="0" indent="0">
              <a:buFontTx/>
              <a:buNone/>
            </a:pPr>
            <a:endParaRPr lang="sv-SE" dirty="0"/>
          </a:p>
        </p:txBody>
      </p:sp>
      <p:sp>
        <p:nvSpPr>
          <p:cNvPr id="4" name="Platshållare för bildnummer 3"/>
          <p:cNvSpPr>
            <a:spLocks noGrp="1"/>
          </p:cNvSpPr>
          <p:nvPr>
            <p:ph type="sldNum" sz="quarter" idx="5"/>
          </p:nvPr>
        </p:nvSpPr>
        <p:spPr/>
        <p:txBody>
          <a:bodyPr/>
          <a:lstStyle/>
          <a:p>
            <a:fld id="{354FA5A6-64BA-4EA0-B718-12E0E3F98DE8}" type="slidenum">
              <a:rPr lang="sv-SE" smtClean="0"/>
              <a:t>7</a:t>
            </a:fld>
            <a:endParaRPr lang="sv-SE"/>
          </a:p>
        </p:txBody>
      </p:sp>
    </p:spTree>
    <p:extLst>
      <p:ext uri="{BB962C8B-B14F-4D97-AF65-F5344CB8AC3E}">
        <p14:creationId xmlns:p14="http://schemas.microsoft.com/office/powerpoint/2010/main" val="1112171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sz="1200" kern="1200" dirty="0">
                <a:solidFill>
                  <a:schemeClr val="tx1"/>
                </a:solidFill>
                <a:effectLst/>
                <a:latin typeface="+mn-lt"/>
                <a:ea typeface="+mn-ea"/>
                <a:cs typeface="+mn-cs"/>
              </a:rPr>
              <a:t>Kommunen arbetar för att ställa om till en fossilfri fordonsflottan. </a:t>
            </a:r>
          </a:p>
          <a:p>
            <a:pPr marL="171450" indent="-171450">
              <a:buFont typeface="Arial" panose="020B0604020202020204" pitchFamily="34" charset="0"/>
              <a:buChar char="•"/>
            </a:pPr>
            <a:r>
              <a:rPr lang="sv-SE" sz="1200" kern="1200" dirty="0">
                <a:solidFill>
                  <a:schemeClr val="tx1"/>
                </a:solidFill>
                <a:effectLst/>
                <a:latin typeface="+mn-lt"/>
                <a:ea typeface="+mn-ea"/>
                <a:cs typeface="+mn-cs"/>
              </a:rPr>
              <a:t>Kommunens verksamheter ska i första hand köpa gasbil eller elbil. </a:t>
            </a:r>
          </a:p>
          <a:p>
            <a:pPr marL="171450" indent="-171450">
              <a:buFont typeface="Arial" panose="020B0604020202020204" pitchFamily="34" charset="0"/>
              <a:buChar char="•"/>
            </a:pPr>
            <a:r>
              <a:rPr lang="sv-SE" sz="1200" kern="1200" dirty="0">
                <a:solidFill>
                  <a:schemeClr val="tx1"/>
                </a:solidFill>
                <a:effectLst/>
                <a:latin typeface="+mn-lt"/>
                <a:ea typeface="+mn-ea"/>
                <a:cs typeface="+mn-cs"/>
              </a:rPr>
              <a:t>I december 2019 fanns det 428 tjänstefordon (personbilar och lätta lastbilar under 3,5 ton) i den interna flottan.</a:t>
            </a:r>
          </a:p>
          <a:p>
            <a:pPr marL="171450" indent="-171450">
              <a:buFont typeface="Arial" panose="020B0604020202020204" pitchFamily="34" charset="0"/>
              <a:buChar char="•"/>
            </a:pPr>
            <a:r>
              <a:rPr lang="sv-SE" sz="1200" kern="1200" dirty="0">
                <a:solidFill>
                  <a:schemeClr val="tx1"/>
                </a:solidFill>
                <a:effectLst/>
                <a:latin typeface="+mn-lt"/>
                <a:ea typeface="+mn-ea"/>
                <a:cs typeface="+mn-cs"/>
              </a:rPr>
              <a:t>Antalet fordon har ökat med 98 stycken sedan 2014. </a:t>
            </a:r>
          </a:p>
          <a:p>
            <a:pPr marL="171450" indent="-171450">
              <a:buFont typeface="Arial" panose="020B0604020202020204" pitchFamily="34" charset="0"/>
              <a:buChar char="•"/>
            </a:pPr>
            <a:r>
              <a:rPr lang="sv-SE" sz="1200" kern="1200" dirty="0">
                <a:solidFill>
                  <a:schemeClr val="tx1"/>
                </a:solidFill>
                <a:effectLst/>
                <a:latin typeface="+mn-lt"/>
                <a:ea typeface="+mn-ea"/>
                <a:cs typeface="+mn-cs"/>
              </a:rPr>
              <a:t>Antalet gasbilar och laddbara bilar ökar medan bensin- och dieselbilar som drivs av fossila bränslen minskar.</a:t>
            </a:r>
          </a:p>
          <a:p>
            <a:pPr marL="171450" indent="-171450">
              <a:buFont typeface="Arial" panose="020B0604020202020204" pitchFamily="34" charset="0"/>
              <a:buChar char="•"/>
            </a:pPr>
            <a:r>
              <a:rPr lang="sv-SE" sz="1200" kern="1200" dirty="0">
                <a:solidFill>
                  <a:schemeClr val="tx1"/>
                </a:solidFill>
                <a:effectLst/>
                <a:latin typeface="+mn-lt"/>
                <a:ea typeface="+mn-ea"/>
                <a:cs typeface="+mn-cs"/>
              </a:rPr>
              <a:t>Totalt drivs 78 % av fordonen av förnybara drivmedel. (gas,  etanol, el, HVO, </a:t>
            </a:r>
            <a:r>
              <a:rPr lang="sv-SE" sz="1200" kern="1200" dirty="0" err="1">
                <a:solidFill>
                  <a:schemeClr val="tx1"/>
                </a:solidFill>
                <a:effectLst/>
                <a:latin typeface="+mn-lt"/>
                <a:ea typeface="+mn-ea"/>
                <a:cs typeface="+mn-cs"/>
              </a:rPr>
              <a:t>laddhybrid</a:t>
            </a:r>
            <a:r>
              <a:rPr lang="sv-SE" sz="1200" kern="1200" dirty="0">
                <a:solidFill>
                  <a:schemeClr val="tx1"/>
                </a:solidFill>
                <a:effectLst/>
                <a:latin typeface="+mn-lt"/>
                <a:ea typeface="+mn-ea"/>
                <a:cs typeface="+mn-cs"/>
              </a:rPr>
              <a:t>)</a:t>
            </a:r>
          </a:p>
          <a:p>
            <a:pPr marL="171450" indent="-171450">
              <a:buFont typeface="Arial" panose="020B0604020202020204" pitchFamily="34" charset="0"/>
              <a:buChar char="•"/>
            </a:pPr>
            <a:r>
              <a:rPr lang="sv-SE" sz="1200" kern="1200" dirty="0">
                <a:solidFill>
                  <a:schemeClr val="tx1"/>
                </a:solidFill>
                <a:effectLst/>
                <a:latin typeface="+mn-lt"/>
                <a:ea typeface="+mn-ea"/>
                <a:cs typeface="+mn-cs"/>
              </a:rPr>
              <a:t>Det finns även 65 tunga fordon (över 3,5 ton). 70% drivs av HVO, 26% av fossil diesel och 4 procent genom gas.</a:t>
            </a:r>
          </a:p>
          <a:p>
            <a:pPr marL="171450" indent="-171450">
              <a:buFont typeface="Arial" panose="020B0604020202020204" pitchFamily="34" charset="0"/>
              <a:buChar char="•"/>
            </a:pP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fld id="{354FA5A6-64BA-4EA0-B718-12E0E3F98DE8}" type="slidenum">
              <a:rPr lang="sv-SE" smtClean="0"/>
              <a:t>8</a:t>
            </a:fld>
            <a:endParaRPr lang="sv-SE"/>
          </a:p>
        </p:txBody>
      </p:sp>
    </p:spTree>
    <p:extLst>
      <p:ext uri="{BB962C8B-B14F-4D97-AF65-F5344CB8AC3E}">
        <p14:creationId xmlns:p14="http://schemas.microsoft.com/office/powerpoint/2010/main" val="725182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OBS! Här ingår inte elbilar vilka laddas med helt förnybar el. </a:t>
            </a:r>
          </a:p>
          <a:p>
            <a:r>
              <a:rPr lang="sv-SE" sz="1200" kern="1200" dirty="0">
                <a:solidFill>
                  <a:schemeClr val="tx1"/>
                </a:solidFill>
                <a:effectLst/>
                <a:latin typeface="+mn-lt"/>
                <a:ea typeface="+mn-ea"/>
                <a:cs typeface="+mn-cs"/>
              </a:rPr>
              <a:t>Under 2020 tankades biogasfordonen (personbilar och lätta lastbilar under 3,5 ton) med 85 procent biogas i förhållande till bensin/diesel. För de rena dieselfordonen uppgick andelen HVO100 till 42 procent i förhållande till fossil diesel medan etanolfordonen tankades till 47 procent av E85 i förhållande till bensin. </a:t>
            </a:r>
          </a:p>
          <a:p>
            <a:r>
              <a:rPr lang="sv-SE" sz="1200" kern="1200" dirty="0">
                <a:solidFill>
                  <a:schemeClr val="tx1"/>
                </a:solidFill>
                <a:effectLst/>
                <a:latin typeface="+mn-lt"/>
                <a:ea typeface="+mn-ea"/>
                <a:cs typeface="+mn-cs"/>
              </a:rPr>
              <a:t>Många av biogasfordonen använder bensin eller diesel som startbränsle vilket utgör en viss andel av den totala andelen tillsatt bränsle. Fordonen kan framföras antingen med gas eller bensin/diesel.</a:t>
            </a:r>
          </a:p>
          <a:p>
            <a:pPr marL="171450" indent="-171450">
              <a:buFont typeface="Arial" panose="020B0604020202020204" pitchFamily="34" charset="0"/>
              <a:buChar char="•"/>
            </a:pP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fld id="{354FA5A6-64BA-4EA0-B718-12E0E3F98DE8}" type="slidenum">
              <a:rPr lang="sv-SE" smtClean="0"/>
              <a:t>9</a:t>
            </a:fld>
            <a:endParaRPr lang="sv-SE"/>
          </a:p>
        </p:txBody>
      </p:sp>
    </p:spTree>
    <p:extLst>
      <p:ext uri="{BB962C8B-B14F-4D97-AF65-F5344CB8AC3E}">
        <p14:creationId xmlns:p14="http://schemas.microsoft.com/office/powerpoint/2010/main" val="32505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US"/>
          </a:p>
        </p:txBody>
      </p:sp>
      <p:sp>
        <p:nvSpPr>
          <p:cNvPr id="4" name="Date Placeholder 3"/>
          <p:cNvSpPr>
            <a:spLocks noGrp="1"/>
          </p:cNvSpPr>
          <p:nvPr>
            <p:ph type="dt" sz="half" idx="10"/>
          </p:nvPr>
        </p:nvSpPr>
        <p:spPr/>
        <p:txBody>
          <a:bodyPr/>
          <a:lstStyle/>
          <a:p>
            <a:fld id="{1560A13A-DB3F-4AD5-B6AF-BDA0278A0A39}" type="datetimeFigureOut">
              <a:rPr lang="sv-SE" smtClean="0"/>
              <a:t>2022-05-04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1512622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a:p>
        </p:txBody>
      </p:sp>
      <p:sp>
        <p:nvSpPr>
          <p:cNvPr id="3" name="Vertical Text Placeholder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Date Placeholder 3"/>
          <p:cNvSpPr>
            <a:spLocks noGrp="1"/>
          </p:cNvSpPr>
          <p:nvPr>
            <p:ph type="dt" sz="half" idx="10"/>
          </p:nvPr>
        </p:nvSpPr>
        <p:spPr/>
        <p:txBody>
          <a:bodyPr/>
          <a:lstStyle/>
          <a:p>
            <a:fld id="{1560A13A-DB3F-4AD5-B6AF-BDA0278A0A39}" type="datetimeFigureOut">
              <a:rPr lang="sv-SE" smtClean="0"/>
              <a:t>2022-05-04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2473221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sv-SE"/>
              <a:t>Klicka här för att ändra mall för rubrikformat</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Date Placeholder 3"/>
          <p:cNvSpPr>
            <a:spLocks noGrp="1"/>
          </p:cNvSpPr>
          <p:nvPr>
            <p:ph type="dt" sz="half" idx="10"/>
          </p:nvPr>
        </p:nvSpPr>
        <p:spPr/>
        <p:txBody>
          <a:bodyPr/>
          <a:lstStyle/>
          <a:p>
            <a:fld id="{1560A13A-DB3F-4AD5-B6AF-BDA0278A0A39}" type="datetimeFigureOut">
              <a:rPr lang="sv-SE" smtClean="0"/>
              <a:t>2022-05-04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79294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sida – pulsen + två bilder">
    <p:spTree>
      <p:nvGrpSpPr>
        <p:cNvPr id="1" name=""/>
        <p:cNvGrpSpPr/>
        <p:nvPr/>
      </p:nvGrpSpPr>
      <p:grpSpPr>
        <a:xfrm>
          <a:off x="0" y="0"/>
          <a:ext cx="0" cy="0"/>
          <a:chOff x="0" y="0"/>
          <a:chExt cx="0" cy="0"/>
        </a:xfrm>
      </p:grpSpPr>
      <p:sp>
        <p:nvSpPr>
          <p:cNvPr id="6" name="Pulsen">
            <a:extLst>
              <a:ext uri="{FF2B5EF4-FFF2-40B4-BE49-F238E27FC236}">
                <a16:creationId xmlns:a16="http://schemas.microsoft.com/office/drawing/2014/main" id="{FF0A8686-5468-49F4-B9BC-7FC064506CC2}"/>
              </a:ext>
            </a:extLst>
          </p:cNvPr>
          <p:cNvSpPr>
            <a:spLocks noChangeArrowheads="1"/>
          </p:cNvSpPr>
          <p:nvPr userDrawn="1"/>
        </p:nvSpPr>
        <p:spPr bwMode="auto">
          <a:xfrm>
            <a:off x="0" y="5767755"/>
            <a:ext cx="6762578" cy="858758"/>
          </a:xfrm>
          <a:custGeom>
            <a:avLst/>
            <a:gdLst>
              <a:gd name="T0" fmla="*/ 13229 w 25800"/>
              <a:gd name="T1" fmla="*/ 1226 h 3275"/>
              <a:gd name="T2" fmla="*/ 12836 w 25800"/>
              <a:gd name="T3" fmla="*/ 591 h 3275"/>
              <a:gd name="T4" fmla="*/ 12210 w 25800"/>
              <a:gd name="T5" fmla="*/ 2416 h 3275"/>
              <a:gd name="T6" fmla="*/ 9740 w 25800"/>
              <a:gd name="T7" fmla="*/ 2425 h 3275"/>
              <a:gd name="T8" fmla="*/ 9337 w 25800"/>
              <a:gd name="T9" fmla="*/ 386 h 3275"/>
              <a:gd name="T10" fmla="*/ 8720 w 25800"/>
              <a:gd name="T11" fmla="*/ 103 h 3275"/>
              <a:gd name="T12" fmla="*/ 7442 w 25800"/>
              <a:gd name="T13" fmla="*/ 814 h 3275"/>
              <a:gd name="T14" fmla="*/ 6285 w 25800"/>
              <a:gd name="T15" fmla="*/ 1235 h 3275"/>
              <a:gd name="T16" fmla="*/ 0 w 25800"/>
              <a:gd name="T17" fmla="*/ 1851 h 3275"/>
              <a:gd name="T18" fmla="*/ 5522 w 25800"/>
              <a:gd name="T19" fmla="*/ 1748 h 3275"/>
              <a:gd name="T20" fmla="*/ 6816 w 25800"/>
              <a:gd name="T21" fmla="*/ 1252 h 3275"/>
              <a:gd name="T22" fmla="*/ 8617 w 25800"/>
              <a:gd name="T23" fmla="*/ 1688 h 3275"/>
              <a:gd name="T24" fmla="*/ 9449 w 25800"/>
              <a:gd name="T25" fmla="*/ 0 h 3275"/>
              <a:gd name="T26" fmla="*/ 9843 w 25800"/>
              <a:gd name="T27" fmla="*/ 283 h 3275"/>
              <a:gd name="T28" fmla="*/ 10932 w 25800"/>
              <a:gd name="T29" fmla="*/ 660 h 3275"/>
              <a:gd name="T30" fmla="*/ 12107 w 25800"/>
              <a:gd name="T31" fmla="*/ 489 h 3275"/>
              <a:gd name="T32" fmla="*/ 12938 w 25800"/>
              <a:gd name="T33" fmla="*/ 1114 h 3275"/>
              <a:gd name="T34" fmla="*/ 13332 w 25800"/>
              <a:gd name="T35" fmla="*/ 2888 h 3275"/>
              <a:gd name="T36" fmla="*/ 15595 w 25800"/>
              <a:gd name="T37" fmla="*/ 1714 h 3275"/>
              <a:gd name="T38" fmla="*/ 16384 w 25800"/>
              <a:gd name="T39" fmla="*/ 712 h 3275"/>
              <a:gd name="T40" fmla="*/ 17079 w 25800"/>
              <a:gd name="T41" fmla="*/ 1612 h 3275"/>
              <a:gd name="T42" fmla="*/ 19094 w 25800"/>
              <a:gd name="T43" fmla="*/ 1629 h 3275"/>
              <a:gd name="T44" fmla="*/ 19925 w 25800"/>
              <a:gd name="T45" fmla="*/ 694 h 3275"/>
              <a:gd name="T46" fmla="*/ 20320 w 25800"/>
              <a:gd name="T47" fmla="*/ 977 h 3275"/>
              <a:gd name="T48" fmla="*/ 25799 w 25800"/>
              <a:gd name="T49" fmla="*/ 1748 h 3275"/>
              <a:gd name="T50" fmla="*/ 20217 w 25800"/>
              <a:gd name="T51" fmla="*/ 1851 h 3275"/>
              <a:gd name="T52" fmla="*/ 19822 w 25800"/>
              <a:gd name="T53" fmla="*/ 1080 h 3275"/>
              <a:gd name="T54" fmla="*/ 19197 w 25800"/>
              <a:gd name="T55" fmla="*/ 797 h 3275"/>
              <a:gd name="T56" fmla="*/ 18065 w 25800"/>
              <a:gd name="T57" fmla="*/ 1106 h 3275"/>
              <a:gd name="T58" fmla="*/ 16985 w 25800"/>
              <a:gd name="T59" fmla="*/ 1269 h 3275"/>
              <a:gd name="T60" fmla="*/ 15707 w 25800"/>
              <a:gd name="T61" fmla="*/ 1269 h 3275"/>
              <a:gd name="T62" fmla="*/ 14447 w 25800"/>
              <a:gd name="T63" fmla="*/ 1243 h 3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800" h="3275">
                <a:moveTo>
                  <a:pt x="13229" y="3274"/>
                </a:moveTo>
                <a:lnTo>
                  <a:pt x="13229" y="1226"/>
                </a:lnTo>
                <a:lnTo>
                  <a:pt x="12836" y="1226"/>
                </a:lnTo>
                <a:lnTo>
                  <a:pt x="12836" y="591"/>
                </a:lnTo>
                <a:lnTo>
                  <a:pt x="12210" y="591"/>
                </a:lnTo>
                <a:lnTo>
                  <a:pt x="12210" y="2416"/>
                </a:lnTo>
                <a:lnTo>
                  <a:pt x="10932" y="832"/>
                </a:lnTo>
                <a:lnTo>
                  <a:pt x="9740" y="2425"/>
                </a:lnTo>
                <a:lnTo>
                  <a:pt x="9740" y="386"/>
                </a:lnTo>
                <a:lnTo>
                  <a:pt x="9337" y="386"/>
                </a:lnTo>
                <a:lnTo>
                  <a:pt x="9337" y="103"/>
                </a:lnTo>
                <a:lnTo>
                  <a:pt x="8720" y="103"/>
                </a:lnTo>
                <a:lnTo>
                  <a:pt x="8720" y="1911"/>
                </a:lnTo>
                <a:lnTo>
                  <a:pt x="7442" y="814"/>
                </a:lnTo>
                <a:lnTo>
                  <a:pt x="6842" y="1363"/>
                </a:lnTo>
                <a:lnTo>
                  <a:pt x="6285" y="1235"/>
                </a:lnTo>
                <a:lnTo>
                  <a:pt x="5556" y="1851"/>
                </a:lnTo>
                <a:lnTo>
                  <a:pt x="0" y="1851"/>
                </a:lnTo>
                <a:lnTo>
                  <a:pt x="0" y="1748"/>
                </a:lnTo>
                <a:lnTo>
                  <a:pt x="5522" y="1748"/>
                </a:lnTo>
                <a:lnTo>
                  <a:pt x="6259" y="1123"/>
                </a:lnTo>
                <a:lnTo>
                  <a:pt x="6816" y="1252"/>
                </a:lnTo>
                <a:lnTo>
                  <a:pt x="7434" y="677"/>
                </a:lnTo>
                <a:lnTo>
                  <a:pt x="8617" y="1688"/>
                </a:lnTo>
                <a:lnTo>
                  <a:pt x="8617" y="0"/>
                </a:lnTo>
                <a:lnTo>
                  <a:pt x="9449" y="0"/>
                </a:lnTo>
                <a:lnTo>
                  <a:pt x="9449" y="283"/>
                </a:lnTo>
                <a:lnTo>
                  <a:pt x="9843" y="283"/>
                </a:lnTo>
                <a:lnTo>
                  <a:pt x="9843" y="2108"/>
                </a:lnTo>
                <a:lnTo>
                  <a:pt x="10932" y="660"/>
                </a:lnTo>
                <a:lnTo>
                  <a:pt x="12107" y="2117"/>
                </a:lnTo>
                <a:lnTo>
                  <a:pt x="12107" y="489"/>
                </a:lnTo>
                <a:lnTo>
                  <a:pt x="12938" y="489"/>
                </a:lnTo>
                <a:lnTo>
                  <a:pt x="12938" y="1114"/>
                </a:lnTo>
                <a:lnTo>
                  <a:pt x="13332" y="1114"/>
                </a:lnTo>
                <a:lnTo>
                  <a:pt x="13332" y="2888"/>
                </a:lnTo>
                <a:lnTo>
                  <a:pt x="14404" y="1097"/>
                </a:lnTo>
                <a:lnTo>
                  <a:pt x="15595" y="1714"/>
                </a:lnTo>
                <a:lnTo>
                  <a:pt x="15595" y="1209"/>
                </a:lnTo>
                <a:lnTo>
                  <a:pt x="16384" y="712"/>
                </a:lnTo>
                <a:lnTo>
                  <a:pt x="17087" y="1209"/>
                </a:lnTo>
                <a:lnTo>
                  <a:pt x="17079" y="1612"/>
                </a:lnTo>
                <a:lnTo>
                  <a:pt x="18065" y="986"/>
                </a:lnTo>
                <a:lnTo>
                  <a:pt x="19094" y="1629"/>
                </a:lnTo>
                <a:lnTo>
                  <a:pt x="19094" y="694"/>
                </a:lnTo>
                <a:lnTo>
                  <a:pt x="19925" y="694"/>
                </a:lnTo>
                <a:lnTo>
                  <a:pt x="19925" y="977"/>
                </a:lnTo>
                <a:lnTo>
                  <a:pt x="20320" y="977"/>
                </a:lnTo>
                <a:lnTo>
                  <a:pt x="20320" y="1748"/>
                </a:lnTo>
                <a:lnTo>
                  <a:pt x="25799" y="1748"/>
                </a:lnTo>
                <a:lnTo>
                  <a:pt x="25799" y="1851"/>
                </a:lnTo>
                <a:lnTo>
                  <a:pt x="20217" y="1851"/>
                </a:lnTo>
                <a:lnTo>
                  <a:pt x="20217" y="1080"/>
                </a:lnTo>
                <a:lnTo>
                  <a:pt x="19822" y="1080"/>
                </a:lnTo>
                <a:lnTo>
                  <a:pt x="19822" y="797"/>
                </a:lnTo>
                <a:lnTo>
                  <a:pt x="19197" y="797"/>
                </a:lnTo>
                <a:lnTo>
                  <a:pt x="19197" y="1816"/>
                </a:lnTo>
                <a:lnTo>
                  <a:pt x="18065" y="1106"/>
                </a:lnTo>
                <a:lnTo>
                  <a:pt x="16967" y="1808"/>
                </a:lnTo>
                <a:lnTo>
                  <a:pt x="16985" y="1269"/>
                </a:lnTo>
                <a:lnTo>
                  <a:pt x="16376" y="840"/>
                </a:lnTo>
                <a:lnTo>
                  <a:pt x="15707" y="1269"/>
                </a:lnTo>
                <a:lnTo>
                  <a:pt x="15707" y="1885"/>
                </a:lnTo>
                <a:lnTo>
                  <a:pt x="14447" y="1243"/>
                </a:lnTo>
                <a:lnTo>
                  <a:pt x="13229" y="3274"/>
                </a:lnTo>
              </a:path>
            </a:pathLst>
          </a:custGeom>
          <a:solidFill>
            <a:schemeClr val="bg2"/>
          </a:solidFill>
          <a:ln>
            <a:noFill/>
          </a:ln>
          <a:effectLst/>
        </p:spPr>
        <p:txBody>
          <a:bodyPr wrap="none" anchor="ctr"/>
          <a:lstStyle/>
          <a:p>
            <a:endParaRPr lang="sv-SE">
              <a:solidFill>
                <a:srgbClr val="3C3C3C"/>
              </a:solidFill>
            </a:endParaRPr>
          </a:p>
        </p:txBody>
      </p:sp>
      <p:sp>
        <p:nvSpPr>
          <p:cNvPr id="7" name="Platshållare för bild 2">
            <a:extLst>
              <a:ext uri="{FF2B5EF4-FFF2-40B4-BE49-F238E27FC236}">
                <a16:creationId xmlns:a16="http://schemas.microsoft.com/office/drawing/2014/main" id="{48E8B031-4C46-4143-B543-5C0A2B1429EB}"/>
              </a:ext>
            </a:extLst>
          </p:cNvPr>
          <p:cNvSpPr>
            <a:spLocks noGrp="1"/>
          </p:cNvSpPr>
          <p:nvPr>
            <p:ph type="pic" sz="quarter" idx="12"/>
          </p:nvPr>
        </p:nvSpPr>
        <p:spPr>
          <a:xfrm>
            <a:off x="6762578" y="3568968"/>
            <a:ext cx="5429422" cy="3289032"/>
          </a:xfrm>
        </p:spPr>
        <p:txBody>
          <a:bodyPr/>
          <a:lstStyle>
            <a:lvl1pPr marL="0" indent="0" algn="ctr">
              <a:buNone/>
              <a:defRPr/>
            </a:lvl1pPr>
          </a:lstStyle>
          <a:p>
            <a:endParaRPr lang="sv-SE"/>
          </a:p>
        </p:txBody>
      </p:sp>
      <p:sp>
        <p:nvSpPr>
          <p:cNvPr id="9" name="Platshållare för bild 1">
            <a:extLst>
              <a:ext uri="{FF2B5EF4-FFF2-40B4-BE49-F238E27FC236}">
                <a16:creationId xmlns:a16="http://schemas.microsoft.com/office/drawing/2014/main" id="{57082647-46C7-473F-9F90-88E29554BDEC}"/>
              </a:ext>
            </a:extLst>
          </p:cNvPr>
          <p:cNvSpPr>
            <a:spLocks noGrp="1"/>
          </p:cNvSpPr>
          <p:nvPr>
            <p:ph type="pic" sz="quarter" idx="10"/>
          </p:nvPr>
        </p:nvSpPr>
        <p:spPr>
          <a:xfrm>
            <a:off x="6762578" y="0"/>
            <a:ext cx="5429422" cy="3289032"/>
          </a:xfrm>
        </p:spPr>
        <p:txBody>
          <a:bodyPr/>
          <a:lstStyle>
            <a:lvl1pPr marL="0" indent="0" algn="ctr">
              <a:buNone/>
              <a:defRPr/>
            </a:lvl1pPr>
          </a:lstStyle>
          <a:p>
            <a:endParaRPr lang="sv-SE"/>
          </a:p>
        </p:txBody>
      </p:sp>
      <p:sp>
        <p:nvSpPr>
          <p:cNvPr id="10" name="Platshållare för innehåll">
            <a:extLst>
              <a:ext uri="{FF2B5EF4-FFF2-40B4-BE49-F238E27FC236}">
                <a16:creationId xmlns:a16="http://schemas.microsoft.com/office/drawing/2014/main" id="{631DEDE2-FE3A-4CCA-8128-4B67FAF9D460}"/>
              </a:ext>
            </a:extLst>
          </p:cNvPr>
          <p:cNvSpPr>
            <a:spLocks noGrp="1"/>
          </p:cNvSpPr>
          <p:nvPr>
            <p:ph sz="quarter" idx="13" hasCustomPrompt="1"/>
          </p:nvPr>
        </p:nvSpPr>
        <p:spPr>
          <a:xfrm>
            <a:off x="560388" y="2017713"/>
            <a:ext cx="5922962" cy="3517900"/>
          </a:xfrm>
        </p:spPr>
        <p:txBody>
          <a:bodyPr/>
          <a:lstStyle/>
          <a:p>
            <a:pPr lvl="0"/>
            <a:r>
              <a:rPr lang="sv-SE"/>
              <a:t>Skriv text här eller klicka på ikonerna för att infoga tabell, diagram, bild, video eller ikon</a:t>
            </a:r>
          </a:p>
        </p:txBody>
      </p:sp>
      <p:sp>
        <p:nvSpPr>
          <p:cNvPr id="2" name="Rubrik">
            <a:extLst>
              <a:ext uri="{FF2B5EF4-FFF2-40B4-BE49-F238E27FC236}">
                <a16:creationId xmlns:a16="http://schemas.microsoft.com/office/drawing/2014/main" id="{77745D65-FA5C-488A-8BB6-12D7767C6DBC}"/>
              </a:ext>
            </a:extLst>
          </p:cNvPr>
          <p:cNvSpPr>
            <a:spLocks noGrp="1"/>
          </p:cNvSpPr>
          <p:nvPr>
            <p:ph type="title"/>
          </p:nvPr>
        </p:nvSpPr>
        <p:spPr>
          <a:xfrm>
            <a:off x="559871" y="506547"/>
            <a:ext cx="5922769" cy="1146076"/>
          </a:xfrm>
        </p:spPr>
        <p:txBody>
          <a:bodyPr anchor="b" anchorCtr="0"/>
          <a:lstStyle/>
          <a:p>
            <a:r>
              <a:rPr lang="sv-SE"/>
              <a:t>Klicka här för att ändra mall för rubrikformat</a:t>
            </a:r>
          </a:p>
        </p:txBody>
      </p:sp>
    </p:spTree>
    <p:extLst>
      <p:ext uri="{BB962C8B-B14F-4D97-AF65-F5344CB8AC3E}">
        <p14:creationId xmlns:p14="http://schemas.microsoft.com/office/powerpoint/2010/main" val="175167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build="p">
        <p:tmplLst>
          <p:tmpl lvl="1">
            <p:tnLst>
              <p:par>
                <p:cTn presetID="10"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2"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a:p>
        </p:txBody>
      </p:sp>
      <p:sp>
        <p:nvSpPr>
          <p:cNvPr id="3" name="Content Placeholder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Date Placeholder 3"/>
          <p:cNvSpPr>
            <a:spLocks noGrp="1"/>
          </p:cNvSpPr>
          <p:nvPr>
            <p:ph type="dt" sz="half" idx="10"/>
          </p:nvPr>
        </p:nvSpPr>
        <p:spPr/>
        <p:txBody>
          <a:bodyPr/>
          <a:lstStyle/>
          <a:p>
            <a:fld id="{1560A13A-DB3F-4AD5-B6AF-BDA0278A0A39}" type="datetimeFigureOut">
              <a:rPr lang="sv-SE" smtClean="0"/>
              <a:t>2022-05-04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2398119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fld id="{1560A13A-DB3F-4AD5-B6AF-BDA0278A0A39}" type="datetimeFigureOut">
              <a:rPr lang="sv-SE" smtClean="0"/>
              <a:t>2022-05-04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2984882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Date Placeholder 4"/>
          <p:cNvSpPr>
            <a:spLocks noGrp="1"/>
          </p:cNvSpPr>
          <p:nvPr>
            <p:ph type="dt" sz="half" idx="10"/>
          </p:nvPr>
        </p:nvSpPr>
        <p:spPr/>
        <p:txBody>
          <a:bodyPr/>
          <a:lstStyle/>
          <a:p>
            <a:fld id="{1560A13A-DB3F-4AD5-B6AF-BDA0278A0A39}" type="datetimeFigureOut">
              <a:rPr lang="sv-SE" smtClean="0"/>
              <a:t>2022-05-04</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577749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sv-SE"/>
              <a:t>Klicka här för att ändra mall för rubrikformat</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7" name="Date Placeholder 6"/>
          <p:cNvSpPr>
            <a:spLocks noGrp="1"/>
          </p:cNvSpPr>
          <p:nvPr>
            <p:ph type="dt" sz="half" idx="10"/>
          </p:nvPr>
        </p:nvSpPr>
        <p:spPr/>
        <p:txBody>
          <a:bodyPr/>
          <a:lstStyle/>
          <a:p>
            <a:fld id="{1560A13A-DB3F-4AD5-B6AF-BDA0278A0A39}" type="datetimeFigureOut">
              <a:rPr lang="sv-SE" smtClean="0"/>
              <a:t>2022-05-04</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2923978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a:p>
        </p:txBody>
      </p:sp>
      <p:sp>
        <p:nvSpPr>
          <p:cNvPr id="3" name="Date Placeholder 2"/>
          <p:cNvSpPr>
            <a:spLocks noGrp="1"/>
          </p:cNvSpPr>
          <p:nvPr>
            <p:ph type="dt" sz="half" idx="10"/>
          </p:nvPr>
        </p:nvSpPr>
        <p:spPr/>
        <p:txBody>
          <a:bodyPr/>
          <a:lstStyle/>
          <a:p>
            <a:fld id="{1560A13A-DB3F-4AD5-B6AF-BDA0278A0A39}" type="datetimeFigureOut">
              <a:rPr lang="sv-SE" smtClean="0"/>
              <a:t>2022-05-04</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2029265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60A13A-DB3F-4AD5-B6AF-BDA0278A0A39}" type="datetimeFigureOut">
              <a:rPr lang="sv-SE" smtClean="0"/>
              <a:t>2022-05-04</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3522275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1560A13A-DB3F-4AD5-B6AF-BDA0278A0A39}" type="datetimeFigureOut">
              <a:rPr lang="sv-SE" smtClean="0"/>
              <a:t>2022-05-04</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269878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1560A13A-DB3F-4AD5-B6AF-BDA0278A0A39}" type="datetimeFigureOut">
              <a:rPr lang="sv-SE" smtClean="0"/>
              <a:t>2022-05-04</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1438685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60A13A-DB3F-4AD5-B6AF-BDA0278A0A39}" type="datetimeFigureOut">
              <a:rPr lang="sv-SE" smtClean="0"/>
              <a:t>2022-05-04</a:t>
            </a:fld>
            <a:endParaRPr lang="sv-S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C2F05B-BAF9-488D-83DE-20A7CCFAC190}" type="slidenum">
              <a:rPr lang="sv-SE" smtClean="0"/>
              <a:t>‹#›</a:t>
            </a:fld>
            <a:endParaRPr lang="sv-SE"/>
          </a:p>
        </p:txBody>
      </p:sp>
    </p:spTree>
    <p:extLst>
      <p:ext uri="{BB962C8B-B14F-4D97-AF65-F5344CB8AC3E}">
        <p14:creationId xmlns:p14="http://schemas.microsoft.com/office/powerpoint/2010/main" val="26439788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chart" Target="../charts/char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hyperlink" Target="http://insidan.ostersund.se/forvaltningarna/tekniskforvaltning/varorganisationtf/varaenhetertf/fordonsenheten/personbilar/bestallningavbil.4.128e352a14b2b9d52df80fc2.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chart" Target="../charts/chart10.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chart" Target="../charts/chart7.xml"/><Relationship Id="rId4" Type="http://schemas.openxmlformats.org/officeDocument/2006/relationships/chart" Target="../charts/chart6.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chart" Target="../charts/char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8953F66-C426-44FD-ADAC-BF288DEDC4B3}"/>
              </a:ext>
            </a:extLst>
          </p:cNvPr>
          <p:cNvSpPr>
            <a:spLocks noGrp="1"/>
          </p:cNvSpPr>
          <p:nvPr>
            <p:ph type="title"/>
          </p:nvPr>
        </p:nvSpPr>
        <p:spPr/>
        <p:txBody>
          <a:bodyPr>
            <a:normAutofit/>
          </a:bodyPr>
          <a:lstStyle/>
          <a:p>
            <a:r>
              <a:rPr lang="sv-SE" sz="4200" b="1" dirty="0"/>
              <a:t>Resande Transporter Mobilitet</a:t>
            </a:r>
          </a:p>
        </p:txBody>
      </p:sp>
      <p:grpSp>
        <p:nvGrpSpPr>
          <p:cNvPr id="4" name="Kommunlogotyp">
            <a:extLst>
              <a:ext uri="{FF2B5EF4-FFF2-40B4-BE49-F238E27FC236}">
                <a16:creationId xmlns:a16="http://schemas.microsoft.com/office/drawing/2014/main" id="{9581CBA6-6C58-4016-A05F-909C7EABEE56}"/>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5" name="Platta">
              <a:extLst>
                <a:ext uri="{FF2B5EF4-FFF2-40B4-BE49-F238E27FC236}">
                  <a16:creationId xmlns:a16="http://schemas.microsoft.com/office/drawing/2014/main" id="{BDC56A30-5F7E-48DA-B1AF-D280EAD07B7F}"/>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6" name="Kommunvapen">
              <a:extLst>
                <a:ext uri="{FF2B5EF4-FFF2-40B4-BE49-F238E27FC236}">
                  <a16:creationId xmlns:a16="http://schemas.microsoft.com/office/drawing/2014/main" id="{B80BD2A5-50E7-46C8-BF1E-41E8D91527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graphicFrame>
        <p:nvGraphicFramePr>
          <p:cNvPr id="11" name="Diagram 10">
            <a:extLst>
              <a:ext uri="{FF2B5EF4-FFF2-40B4-BE49-F238E27FC236}">
                <a16:creationId xmlns:a16="http://schemas.microsoft.com/office/drawing/2014/main" id="{79B62479-DDCB-430E-B882-023CB5500A49}"/>
              </a:ext>
            </a:extLst>
          </p:cNvPr>
          <p:cNvGraphicFramePr/>
          <p:nvPr>
            <p:extLst>
              <p:ext uri="{D42A27DB-BD31-4B8C-83A1-F6EECF244321}">
                <p14:modId xmlns:p14="http://schemas.microsoft.com/office/powerpoint/2010/main" val="3798510368"/>
              </p:ext>
            </p:extLst>
          </p:nvPr>
        </p:nvGraphicFramePr>
        <p:xfrm>
          <a:off x="828702" y="1566716"/>
          <a:ext cx="4880982" cy="379209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Diagram 12">
            <a:extLst>
              <a:ext uri="{FF2B5EF4-FFF2-40B4-BE49-F238E27FC236}">
                <a16:creationId xmlns:a16="http://schemas.microsoft.com/office/drawing/2014/main" id="{4A78FBA1-1EE1-4753-ABA8-3739485147D7}"/>
              </a:ext>
            </a:extLst>
          </p:cNvPr>
          <p:cNvGraphicFramePr/>
          <p:nvPr>
            <p:extLst>
              <p:ext uri="{D42A27DB-BD31-4B8C-83A1-F6EECF244321}">
                <p14:modId xmlns:p14="http://schemas.microsoft.com/office/powerpoint/2010/main" val="978661890"/>
              </p:ext>
            </p:extLst>
          </p:nvPr>
        </p:nvGraphicFramePr>
        <p:xfrm>
          <a:off x="6666614" y="1566716"/>
          <a:ext cx="4318684" cy="379209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46226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0DF9CE2-AC42-4A94-AD4A-49201E46A91F}"/>
              </a:ext>
            </a:extLst>
          </p:cNvPr>
          <p:cNvSpPr>
            <a:spLocks noGrp="1"/>
          </p:cNvSpPr>
          <p:nvPr>
            <p:ph type="title"/>
          </p:nvPr>
        </p:nvSpPr>
        <p:spPr>
          <a:xfrm>
            <a:off x="838200" y="365125"/>
            <a:ext cx="10515600" cy="1325563"/>
          </a:xfrm>
        </p:spPr>
        <p:txBody>
          <a:bodyPr>
            <a:normAutofit/>
          </a:bodyPr>
          <a:lstStyle/>
          <a:p>
            <a:r>
              <a:rPr lang="sv-SE" sz="4000" b="1"/>
              <a:t>Rutin vid beställning av bil</a:t>
            </a:r>
            <a:endParaRPr lang="sv-SE" b="1"/>
          </a:p>
        </p:txBody>
      </p:sp>
      <p:cxnSp>
        <p:nvCxnSpPr>
          <p:cNvPr id="5" name="Rak koppling 4">
            <a:extLst>
              <a:ext uri="{FF2B5EF4-FFF2-40B4-BE49-F238E27FC236}">
                <a16:creationId xmlns:a16="http://schemas.microsoft.com/office/drawing/2014/main" id="{D781C4DC-860D-47C7-8087-3B369A1BB6CF}"/>
              </a:ext>
            </a:extLst>
          </p:cNvPr>
          <p:cNvCxnSpPr>
            <a:cxnSpLocks/>
          </p:cNvCxnSpPr>
          <p:nvPr/>
        </p:nvCxnSpPr>
        <p:spPr>
          <a:xfrm>
            <a:off x="838199" y="1574628"/>
            <a:ext cx="9909748" cy="0"/>
          </a:xfrm>
          <a:prstGeom prst="line">
            <a:avLst/>
          </a:prstGeom>
          <a:ln w="38100">
            <a:solidFill>
              <a:srgbClr val="009BAC"/>
            </a:solidFill>
          </a:ln>
        </p:spPr>
        <p:style>
          <a:lnRef idx="1">
            <a:schemeClr val="accent1"/>
          </a:lnRef>
          <a:fillRef idx="0">
            <a:schemeClr val="accent1"/>
          </a:fillRef>
          <a:effectRef idx="0">
            <a:schemeClr val="accent1"/>
          </a:effectRef>
          <a:fontRef idx="minor">
            <a:schemeClr val="tx1"/>
          </a:fontRef>
        </p:style>
      </p:cxnSp>
      <p:grpSp>
        <p:nvGrpSpPr>
          <p:cNvPr id="7" name="Kommunlogotyp">
            <a:extLst>
              <a:ext uri="{FF2B5EF4-FFF2-40B4-BE49-F238E27FC236}">
                <a16:creationId xmlns:a16="http://schemas.microsoft.com/office/drawing/2014/main" id="{C02A57A5-5504-4D93-8B23-75A03644166E}"/>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8" name="Platta">
              <a:extLst>
                <a:ext uri="{FF2B5EF4-FFF2-40B4-BE49-F238E27FC236}">
                  <a16:creationId xmlns:a16="http://schemas.microsoft.com/office/drawing/2014/main" id="{9069BFBF-E539-498F-B220-923BA8DA8EB5}"/>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9" name="Kommunvapen">
              <a:extLst>
                <a:ext uri="{FF2B5EF4-FFF2-40B4-BE49-F238E27FC236}">
                  <a16:creationId xmlns:a16="http://schemas.microsoft.com/office/drawing/2014/main" id="{3BB1DADB-A775-4F6C-BD22-D80C56B64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sp>
        <p:nvSpPr>
          <p:cNvPr id="10" name="Platshållare för innehåll 13">
            <a:extLst>
              <a:ext uri="{FF2B5EF4-FFF2-40B4-BE49-F238E27FC236}">
                <a16:creationId xmlns:a16="http://schemas.microsoft.com/office/drawing/2014/main" id="{28EFE9CC-3C80-4182-B61F-018A41328481}"/>
              </a:ext>
            </a:extLst>
          </p:cNvPr>
          <p:cNvSpPr txBox="1">
            <a:spLocks/>
          </p:cNvSpPr>
          <p:nvPr/>
        </p:nvSpPr>
        <p:spPr>
          <a:xfrm>
            <a:off x="983554" y="1763257"/>
            <a:ext cx="6737741" cy="124969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sv-SE"/>
          </a:p>
        </p:txBody>
      </p:sp>
      <p:sp>
        <p:nvSpPr>
          <p:cNvPr id="12" name="Platshållare för innehåll 2">
            <a:extLst>
              <a:ext uri="{FF2B5EF4-FFF2-40B4-BE49-F238E27FC236}">
                <a16:creationId xmlns:a16="http://schemas.microsoft.com/office/drawing/2014/main" id="{0CEC3861-2BF8-48D8-9A41-A2A348FCE120}"/>
              </a:ext>
            </a:extLst>
          </p:cNvPr>
          <p:cNvSpPr txBox="1">
            <a:spLocks/>
          </p:cNvSpPr>
          <p:nvPr/>
        </p:nvSpPr>
        <p:spPr bwMode="auto">
          <a:xfrm>
            <a:off x="983554" y="1923992"/>
            <a:ext cx="7103453" cy="34750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marL="342900" indent="-3429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1pPr>
            <a:lvl2pPr marL="742950" indent="-28575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2pPr>
            <a:lvl3pPr marL="11430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5pPr>
            <a:lvl6pPr marL="25146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a:lstStyle>
          <a:p>
            <a:pPr>
              <a:buFont typeface="Arial" panose="020B0604020202020204" pitchFamily="34" charset="0"/>
              <a:buChar char="•"/>
            </a:pPr>
            <a:r>
              <a:rPr lang="sv-SE" kern="0"/>
              <a:t>Kommunförvaltningen köper in </a:t>
            </a:r>
            <a:br>
              <a:rPr lang="sv-SE" kern="0"/>
            </a:br>
            <a:r>
              <a:rPr lang="sv-SE" kern="0"/>
              <a:t>miljöfordon som drivs med förnyelsebara </a:t>
            </a:r>
            <a:br>
              <a:rPr lang="sv-SE" kern="0"/>
            </a:br>
            <a:r>
              <a:rPr lang="sv-SE" kern="0"/>
              <a:t>bränslen eller eldrift</a:t>
            </a:r>
          </a:p>
          <a:p>
            <a:pPr>
              <a:buFont typeface="Arial" panose="020B0604020202020204" pitchFamily="34" charset="0"/>
              <a:buChar char="•"/>
            </a:pPr>
            <a:r>
              <a:rPr lang="sv-SE" kern="0"/>
              <a:t>Om andra bilar än miljöbilar köps in så </a:t>
            </a:r>
            <a:br>
              <a:rPr lang="sv-SE" kern="0"/>
            </a:br>
            <a:r>
              <a:rPr lang="sv-SE" kern="0"/>
              <a:t>ska avvikelserapport lämnas in till </a:t>
            </a:r>
            <a:br>
              <a:rPr lang="sv-SE" kern="0"/>
            </a:br>
            <a:r>
              <a:rPr lang="sv-SE" kern="0"/>
              <a:t>förvaltningschef</a:t>
            </a:r>
          </a:p>
          <a:p>
            <a:pPr>
              <a:buFont typeface="Arial" panose="020B0604020202020204" pitchFamily="34" charset="0"/>
              <a:buChar char="•"/>
            </a:pPr>
            <a:r>
              <a:rPr lang="sv-SE" kern="0"/>
              <a:t>Etanol- och biogasbilar ska tankas med minst 70 % förnyelsebara bränslen</a:t>
            </a:r>
          </a:p>
          <a:p>
            <a:pPr>
              <a:buFont typeface="Arial" panose="020B0604020202020204" pitchFamily="34" charset="0"/>
              <a:buChar char="•"/>
            </a:pPr>
            <a:r>
              <a:rPr lang="sv-SE" kern="0"/>
              <a:t>Elbilarna ska tankas med förnyelsebar el (</a:t>
            </a:r>
            <a:r>
              <a:rPr lang="sv-SE" kern="0" err="1"/>
              <a:t>Jämtkrafts</a:t>
            </a:r>
            <a:r>
              <a:rPr lang="sv-SE" kern="0"/>
              <a:t> lokala </a:t>
            </a:r>
            <a:r>
              <a:rPr lang="sv-SE" kern="0" err="1"/>
              <a:t>elmix</a:t>
            </a:r>
            <a:r>
              <a:rPr lang="sv-SE" kern="0"/>
              <a:t> innehåller 100 % förnyelsebar el)</a:t>
            </a:r>
          </a:p>
          <a:p>
            <a:pPr>
              <a:buFont typeface="Arial" panose="020B0604020202020204" pitchFamily="34" charset="0"/>
              <a:buChar char="•"/>
            </a:pPr>
            <a:r>
              <a:rPr lang="sv-SE" kern="0">
                <a:hlinkClick r:id="rId4"/>
              </a:rPr>
              <a:t>Insidan – Rutin vid beställning av bil</a:t>
            </a:r>
            <a:endParaRPr lang="sv-SE" kern="0"/>
          </a:p>
        </p:txBody>
      </p:sp>
      <p:pic>
        <p:nvPicPr>
          <p:cNvPr id="13" name="Bildobjekt 12">
            <a:extLst>
              <a:ext uri="{FF2B5EF4-FFF2-40B4-BE49-F238E27FC236}">
                <a16:creationId xmlns:a16="http://schemas.microsoft.com/office/drawing/2014/main" id="{668D17E3-9BC9-4955-92F8-B66E7FCFD84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21295" y="1923991"/>
            <a:ext cx="3026652" cy="2019344"/>
          </a:xfrm>
          <a:prstGeom prst="rect">
            <a:avLst/>
          </a:prstGeom>
        </p:spPr>
      </p:pic>
    </p:spTree>
    <p:extLst>
      <p:ext uri="{BB962C8B-B14F-4D97-AF65-F5344CB8AC3E}">
        <p14:creationId xmlns:p14="http://schemas.microsoft.com/office/powerpoint/2010/main" val="1427038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0DF9CE2-AC42-4A94-AD4A-49201E46A91F}"/>
              </a:ext>
            </a:extLst>
          </p:cNvPr>
          <p:cNvSpPr>
            <a:spLocks noGrp="1"/>
          </p:cNvSpPr>
          <p:nvPr>
            <p:ph type="title"/>
          </p:nvPr>
        </p:nvSpPr>
        <p:spPr>
          <a:xfrm>
            <a:off x="838200" y="365125"/>
            <a:ext cx="10515600" cy="1325563"/>
          </a:xfrm>
        </p:spPr>
        <p:txBody>
          <a:bodyPr>
            <a:normAutofit/>
          </a:bodyPr>
          <a:lstStyle/>
          <a:p>
            <a:r>
              <a:rPr lang="sv-SE" b="1" dirty="0"/>
              <a:t>Främja cykling</a:t>
            </a:r>
          </a:p>
        </p:txBody>
      </p:sp>
      <p:cxnSp>
        <p:nvCxnSpPr>
          <p:cNvPr id="5" name="Rak koppling 4">
            <a:extLst>
              <a:ext uri="{FF2B5EF4-FFF2-40B4-BE49-F238E27FC236}">
                <a16:creationId xmlns:a16="http://schemas.microsoft.com/office/drawing/2014/main" id="{D781C4DC-860D-47C7-8087-3B369A1BB6CF}"/>
              </a:ext>
            </a:extLst>
          </p:cNvPr>
          <p:cNvCxnSpPr>
            <a:cxnSpLocks/>
          </p:cNvCxnSpPr>
          <p:nvPr/>
        </p:nvCxnSpPr>
        <p:spPr>
          <a:xfrm>
            <a:off x="838199" y="1574628"/>
            <a:ext cx="9909748" cy="0"/>
          </a:xfrm>
          <a:prstGeom prst="line">
            <a:avLst/>
          </a:prstGeom>
          <a:ln w="38100">
            <a:solidFill>
              <a:srgbClr val="009BAC"/>
            </a:solidFill>
          </a:ln>
        </p:spPr>
        <p:style>
          <a:lnRef idx="1">
            <a:schemeClr val="accent1"/>
          </a:lnRef>
          <a:fillRef idx="0">
            <a:schemeClr val="accent1"/>
          </a:fillRef>
          <a:effectRef idx="0">
            <a:schemeClr val="accent1"/>
          </a:effectRef>
          <a:fontRef idx="minor">
            <a:schemeClr val="tx1"/>
          </a:fontRef>
        </p:style>
      </p:cxnSp>
      <p:grpSp>
        <p:nvGrpSpPr>
          <p:cNvPr id="7" name="Kommunlogotyp">
            <a:extLst>
              <a:ext uri="{FF2B5EF4-FFF2-40B4-BE49-F238E27FC236}">
                <a16:creationId xmlns:a16="http://schemas.microsoft.com/office/drawing/2014/main" id="{C02A57A5-5504-4D93-8B23-75A03644166E}"/>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8" name="Platta">
              <a:extLst>
                <a:ext uri="{FF2B5EF4-FFF2-40B4-BE49-F238E27FC236}">
                  <a16:creationId xmlns:a16="http://schemas.microsoft.com/office/drawing/2014/main" id="{9069BFBF-E539-498F-B220-923BA8DA8EB5}"/>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9" name="Kommunvapen">
              <a:extLst>
                <a:ext uri="{FF2B5EF4-FFF2-40B4-BE49-F238E27FC236}">
                  <a16:creationId xmlns:a16="http://schemas.microsoft.com/office/drawing/2014/main" id="{3BB1DADB-A775-4F6C-BD22-D80C56B64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sp>
        <p:nvSpPr>
          <p:cNvPr id="10" name="Platshållare för innehåll 13">
            <a:extLst>
              <a:ext uri="{FF2B5EF4-FFF2-40B4-BE49-F238E27FC236}">
                <a16:creationId xmlns:a16="http://schemas.microsoft.com/office/drawing/2014/main" id="{28EFE9CC-3C80-4182-B61F-018A41328481}"/>
              </a:ext>
            </a:extLst>
          </p:cNvPr>
          <p:cNvSpPr txBox="1">
            <a:spLocks/>
          </p:cNvSpPr>
          <p:nvPr/>
        </p:nvSpPr>
        <p:spPr>
          <a:xfrm>
            <a:off x="983554" y="1763257"/>
            <a:ext cx="6737741" cy="124969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sv-SE"/>
          </a:p>
        </p:txBody>
      </p:sp>
      <p:sp>
        <p:nvSpPr>
          <p:cNvPr id="12" name="Platshållare för innehåll 2">
            <a:extLst>
              <a:ext uri="{FF2B5EF4-FFF2-40B4-BE49-F238E27FC236}">
                <a16:creationId xmlns:a16="http://schemas.microsoft.com/office/drawing/2014/main" id="{0CEC3861-2BF8-48D8-9A41-A2A348FCE120}"/>
              </a:ext>
            </a:extLst>
          </p:cNvPr>
          <p:cNvSpPr txBox="1">
            <a:spLocks/>
          </p:cNvSpPr>
          <p:nvPr/>
        </p:nvSpPr>
        <p:spPr bwMode="auto">
          <a:xfrm>
            <a:off x="918979" y="2055814"/>
            <a:ext cx="7103453" cy="34750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marL="342900" indent="-3429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1pPr>
            <a:lvl2pPr marL="742950" indent="-28575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2pPr>
            <a:lvl3pPr marL="11430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5pPr>
            <a:lvl6pPr marL="25146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a:lstStyle>
          <a:p>
            <a:pPr>
              <a:buFont typeface="Arial" panose="020B0604020202020204" pitchFamily="34" charset="0"/>
              <a:buChar char="•"/>
            </a:pPr>
            <a:r>
              <a:rPr lang="sv-SE" kern="0" dirty="0"/>
              <a:t>Cykelparkeringar på jobbet</a:t>
            </a:r>
          </a:p>
          <a:p>
            <a:pPr>
              <a:buFont typeface="Arial" panose="020B0604020202020204" pitchFamily="34" charset="0"/>
              <a:buChar char="•"/>
            </a:pPr>
            <a:r>
              <a:rPr lang="sv-SE" kern="0" dirty="0"/>
              <a:t>Tjänstecyklar</a:t>
            </a:r>
          </a:p>
          <a:p>
            <a:pPr>
              <a:buFont typeface="Arial" panose="020B0604020202020204" pitchFamily="34" charset="0"/>
              <a:buChar char="•"/>
            </a:pPr>
            <a:r>
              <a:rPr lang="sv-SE" kern="0" dirty="0"/>
              <a:t>Cyklar i cykelpool</a:t>
            </a:r>
          </a:p>
          <a:p>
            <a:pPr>
              <a:buFont typeface="Arial" panose="020B0604020202020204" pitchFamily="34" charset="0"/>
              <a:buChar char="•"/>
            </a:pPr>
            <a:r>
              <a:rPr lang="sv-SE" kern="0" dirty="0"/>
              <a:t>Projekt för att främja cykling</a:t>
            </a:r>
          </a:p>
          <a:p>
            <a:pPr>
              <a:buFont typeface="Arial" panose="020B0604020202020204" pitchFamily="34" charset="0"/>
              <a:buChar char="•"/>
            </a:pPr>
            <a:endParaRPr lang="sv-SE" kern="0" dirty="0"/>
          </a:p>
        </p:txBody>
      </p:sp>
      <p:pic>
        <p:nvPicPr>
          <p:cNvPr id="3" name="Bildobjekt 2">
            <a:extLst>
              <a:ext uri="{FF2B5EF4-FFF2-40B4-BE49-F238E27FC236}">
                <a16:creationId xmlns:a16="http://schemas.microsoft.com/office/drawing/2014/main" id="{E55D8BE9-CAEA-4E07-BC83-D0E977853310}"/>
              </a:ext>
            </a:extLst>
          </p:cNvPr>
          <p:cNvPicPr>
            <a:picLocks noChangeAspect="1"/>
          </p:cNvPicPr>
          <p:nvPr/>
        </p:nvPicPr>
        <p:blipFill>
          <a:blip r:embed="rId4"/>
          <a:stretch>
            <a:fillRect/>
          </a:stretch>
        </p:blipFill>
        <p:spPr>
          <a:xfrm>
            <a:off x="4839251" y="2065901"/>
            <a:ext cx="6667500" cy="3181350"/>
          </a:xfrm>
          <a:prstGeom prst="rect">
            <a:avLst/>
          </a:prstGeom>
        </p:spPr>
      </p:pic>
    </p:spTree>
    <p:extLst>
      <p:ext uri="{BB962C8B-B14F-4D97-AF65-F5344CB8AC3E}">
        <p14:creationId xmlns:p14="http://schemas.microsoft.com/office/powerpoint/2010/main" val="141956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A6CC35-DEF2-4D5F-9877-A238D9F15E07}"/>
              </a:ext>
            </a:extLst>
          </p:cNvPr>
          <p:cNvSpPr>
            <a:spLocks noGrp="1"/>
          </p:cNvSpPr>
          <p:nvPr>
            <p:ph type="title"/>
          </p:nvPr>
        </p:nvSpPr>
        <p:spPr>
          <a:xfrm>
            <a:off x="838200" y="365125"/>
            <a:ext cx="10515600" cy="1325563"/>
          </a:xfrm>
        </p:spPr>
        <p:txBody>
          <a:bodyPr>
            <a:normAutofit/>
          </a:bodyPr>
          <a:lstStyle/>
          <a:p>
            <a:r>
              <a:rPr lang="sv-SE" sz="4200" b="1"/>
              <a:t>Summering</a:t>
            </a:r>
          </a:p>
        </p:txBody>
      </p:sp>
      <p:cxnSp>
        <p:nvCxnSpPr>
          <p:cNvPr id="4" name="Rak koppling 3">
            <a:extLst>
              <a:ext uri="{FF2B5EF4-FFF2-40B4-BE49-F238E27FC236}">
                <a16:creationId xmlns:a16="http://schemas.microsoft.com/office/drawing/2014/main" id="{FD42B92E-7FF7-4CB5-B3A3-9FB68F62A6FB}"/>
              </a:ext>
            </a:extLst>
          </p:cNvPr>
          <p:cNvCxnSpPr>
            <a:cxnSpLocks/>
          </p:cNvCxnSpPr>
          <p:nvPr/>
        </p:nvCxnSpPr>
        <p:spPr>
          <a:xfrm>
            <a:off x="838200" y="1467623"/>
            <a:ext cx="9266695" cy="0"/>
          </a:xfrm>
          <a:prstGeom prst="line">
            <a:avLst/>
          </a:prstGeom>
          <a:ln w="38100">
            <a:solidFill>
              <a:srgbClr val="009BAC"/>
            </a:solidFill>
          </a:ln>
        </p:spPr>
        <p:style>
          <a:lnRef idx="1">
            <a:schemeClr val="accent1"/>
          </a:lnRef>
          <a:fillRef idx="0">
            <a:schemeClr val="accent1"/>
          </a:fillRef>
          <a:effectRef idx="0">
            <a:schemeClr val="accent1"/>
          </a:effectRef>
          <a:fontRef idx="minor">
            <a:schemeClr val="tx1"/>
          </a:fontRef>
        </p:style>
      </p:cxnSp>
      <p:sp>
        <p:nvSpPr>
          <p:cNvPr id="5" name="Platshållare för innehåll 2">
            <a:extLst>
              <a:ext uri="{FF2B5EF4-FFF2-40B4-BE49-F238E27FC236}">
                <a16:creationId xmlns:a16="http://schemas.microsoft.com/office/drawing/2014/main" id="{B2F5A2E9-5303-4B81-A9B4-F5CB204B44C0}"/>
              </a:ext>
            </a:extLst>
          </p:cNvPr>
          <p:cNvSpPr txBox="1">
            <a:spLocks/>
          </p:cNvSpPr>
          <p:nvPr/>
        </p:nvSpPr>
        <p:spPr>
          <a:xfrm>
            <a:off x="838200" y="1825624"/>
            <a:ext cx="6885219" cy="45948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dirty="0"/>
              <a:t>Strategin omfattar åtgärder för många verksamhetsområden</a:t>
            </a:r>
          </a:p>
          <a:p>
            <a:r>
              <a:rPr lang="sv-SE" dirty="0"/>
              <a:t>Fossilbränslefritt och energieffektivt!</a:t>
            </a:r>
          </a:p>
          <a:p>
            <a:r>
              <a:rPr lang="sv-SE" dirty="0"/>
              <a:t>Allas ansvar</a:t>
            </a:r>
          </a:p>
          <a:p>
            <a:r>
              <a:rPr lang="sv-SE" dirty="0"/>
              <a:t>Vi går före genom att sätta målet till 2025!</a:t>
            </a:r>
          </a:p>
          <a:p>
            <a:r>
              <a:rPr lang="sv-SE" b="1" dirty="0"/>
              <a:t>Vår organisation skapar förutsättningar för medborgarna</a:t>
            </a:r>
          </a:p>
          <a:p>
            <a:endParaRPr lang="sv-SE" dirty="0"/>
          </a:p>
          <a:p>
            <a:endParaRPr lang="sv-SE" dirty="0"/>
          </a:p>
          <a:p>
            <a:endParaRPr lang="sv-SE" dirty="0"/>
          </a:p>
          <a:p>
            <a:pPr marL="0" indent="0">
              <a:buFont typeface="Arial" panose="020B0604020202020204" pitchFamily="34" charset="0"/>
              <a:buNone/>
            </a:pPr>
            <a:endParaRPr lang="sv-SE" dirty="0"/>
          </a:p>
        </p:txBody>
      </p:sp>
      <p:grpSp>
        <p:nvGrpSpPr>
          <p:cNvPr id="7" name="Kommunlogotyp">
            <a:extLst>
              <a:ext uri="{FF2B5EF4-FFF2-40B4-BE49-F238E27FC236}">
                <a16:creationId xmlns:a16="http://schemas.microsoft.com/office/drawing/2014/main" id="{00FBE38F-A7C0-4F89-A250-0FD317B2546B}"/>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8" name="Platta">
              <a:extLst>
                <a:ext uri="{FF2B5EF4-FFF2-40B4-BE49-F238E27FC236}">
                  <a16:creationId xmlns:a16="http://schemas.microsoft.com/office/drawing/2014/main" id="{926ECEFF-5F71-451A-BFE1-49F624F23273}"/>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9" name="Kommunvapen">
              <a:extLst>
                <a:ext uri="{FF2B5EF4-FFF2-40B4-BE49-F238E27FC236}">
                  <a16:creationId xmlns:a16="http://schemas.microsoft.com/office/drawing/2014/main" id="{41ECC1D7-03B0-4214-B7A2-A59ADFC342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graphicFrame>
        <p:nvGraphicFramePr>
          <p:cNvPr id="11" name="Diagram 10">
            <a:extLst>
              <a:ext uri="{FF2B5EF4-FFF2-40B4-BE49-F238E27FC236}">
                <a16:creationId xmlns:a16="http://schemas.microsoft.com/office/drawing/2014/main" id="{128B7E2E-1AC6-4A8C-A355-3149652B9193}"/>
              </a:ext>
              <a:ext uri="{147F2762-F138-4A5C-976F-8EAC2B608ADB}">
                <a16:predDERef xmlns:a16="http://schemas.microsoft.com/office/drawing/2014/main" pred="{CF828482-47E6-4E42-8E93-E3584B47B363}"/>
              </a:ext>
            </a:extLst>
          </p:cNvPr>
          <p:cNvGraphicFramePr>
            <a:graphicFrameLocks/>
          </p:cNvGraphicFramePr>
          <p:nvPr/>
        </p:nvGraphicFramePr>
        <p:xfrm>
          <a:off x="7556360" y="2183617"/>
          <a:ext cx="4401178" cy="249891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61907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BE11746E-5511-AC44-AC17-DCDD5472BF67}"/>
              </a:ext>
            </a:extLst>
          </p:cNvPr>
          <p:cNvSpPr>
            <a:spLocks noGrp="1"/>
          </p:cNvSpPr>
          <p:nvPr>
            <p:ph sz="quarter" idx="13"/>
          </p:nvPr>
        </p:nvSpPr>
        <p:spPr>
          <a:xfrm>
            <a:off x="560388" y="1283423"/>
            <a:ext cx="5922962" cy="3517900"/>
          </a:xfrm>
        </p:spPr>
        <p:txBody>
          <a:bodyPr>
            <a:normAutofit fontScale="92500" lnSpcReduction="10000"/>
          </a:bodyPr>
          <a:lstStyle/>
          <a:p>
            <a:r>
              <a:rPr lang="sv-SE" dirty="0"/>
              <a:t>Omställning till hållbara resor och transporter</a:t>
            </a:r>
          </a:p>
          <a:p>
            <a:r>
              <a:rPr lang="sv-SE" dirty="0"/>
              <a:t>Mål om färdmedelsfördelning</a:t>
            </a:r>
          </a:p>
          <a:p>
            <a:r>
              <a:rPr lang="sv-SE" dirty="0"/>
              <a:t>Brett arbete med hållbar mobilitet</a:t>
            </a:r>
          </a:p>
          <a:p>
            <a:pPr lvl="1"/>
            <a:r>
              <a:rPr lang="sv-SE" dirty="0"/>
              <a:t>Cykeltrafik och Vintertramparna</a:t>
            </a:r>
          </a:p>
          <a:p>
            <a:pPr lvl="1"/>
            <a:r>
              <a:rPr lang="sv-SE" dirty="0"/>
              <a:t>Kollektivtrafik med </a:t>
            </a:r>
            <a:r>
              <a:rPr lang="sv-SE" dirty="0" err="1"/>
              <a:t>elbussar</a:t>
            </a:r>
            <a:endParaRPr lang="sv-SE" dirty="0"/>
          </a:p>
          <a:p>
            <a:pPr lvl="1"/>
            <a:r>
              <a:rPr lang="sv-SE" dirty="0"/>
              <a:t>Elfordon och </a:t>
            </a:r>
            <a:r>
              <a:rPr lang="sv-SE" dirty="0" err="1"/>
              <a:t>laddinfrastruktur</a:t>
            </a:r>
            <a:endParaRPr lang="sv-SE" dirty="0"/>
          </a:p>
          <a:p>
            <a:pPr lvl="1"/>
            <a:r>
              <a:rPr lang="sv-SE" dirty="0"/>
              <a:t>Biogas</a:t>
            </a:r>
          </a:p>
          <a:p>
            <a:pPr lvl="1"/>
            <a:r>
              <a:rPr lang="sv-SE" dirty="0"/>
              <a:t>Klimatanpassade fordon och tjänsteresor</a:t>
            </a:r>
          </a:p>
        </p:txBody>
      </p:sp>
      <p:sp>
        <p:nvSpPr>
          <p:cNvPr id="5" name="Rubrik 4">
            <a:extLst>
              <a:ext uri="{FF2B5EF4-FFF2-40B4-BE49-F238E27FC236}">
                <a16:creationId xmlns:a16="http://schemas.microsoft.com/office/drawing/2014/main" id="{EEAA913C-4FEB-7740-8E10-A63FA2675671}"/>
              </a:ext>
            </a:extLst>
          </p:cNvPr>
          <p:cNvSpPr>
            <a:spLocks noGrp="1"/>
          </p:cNvSpPr>
          <p:nvPr>
            <p:ph type="title"/>
          </p:nvPr>
        </p:nvSpPr>
        <p:spPr>
          <a:xfrm>
            <a:off x="559871" y="506547"/>
            <a:ext cx="5922769" cy="545966"/>
          </a:xfrm>
        </p:spPr>
        <p:txBody>
          <a:bodyPr>
            <a:normAutofit fontScale="90000"/>
          </a:bodyPr>
          <a:lstStyle/>
          <a:p>
            <a:r>
              <a:rPr lang="sv-SE" dirty="0"/>
              <a:t>KLIMATANPASSADE RESOR</a:t>
            </a:r>
          </a:p>
        </p:txBody>
      </p:sp>
      <p:pic>
        <p:nvPicPr>
          <p:cNvPr id="8" name="Bildobjekt 7">
            <a:extLst>
              <a:ext uri="{FF2B5EF4-FFF2-40B4-BE49-F238E27FC236}">
                <a16:creationId xmlns:a16="http://schemas.microsoft.com/office/drawing/2014/main" id="{7F885E98-0F88-E042-882F-2E2C1639AB3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1228" b="40440"/>
          <a:stretch/>
        </p:blipFill>
        <p:spPr>
          <a:xfrm>
            <a:off x="6762578" y="3905795"/>
            <a:ext cx="5429422" cy="2952206"/>
          </a:xfrm>
          <a:prstGeom prst="rect">
            <a:avLst/>
          </a:prstGeom>
        </p:spPr>
      </p:pic>
      <p:pic>
        <p:nvPicPr>
          <p:cNvPr id="9" name="Bildobjekt 8">
            <a:extLst>
              <a:ext uri="{FF2B5EF4-FFF2-40B4-BE49-F238E27FC236}">
                <a16:creationId xmlns:a16="http://schemas.microsoft.com/office/drawing/2014/main" id="{2E1201DB-1E1A-FB46-9E69-6EA71615DD7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5079" b="13707"/>
          <a:stretch/>
        </p:blipFill>
        <p:spPr>
          <a:xfrm>
            <a:off x="6762578" y="0"/>
            <a:ext cx="5429422" cy="3739054"/>
          </a:xfrm>
          <a:prstGeom prst="rect">
            <a:avLst/>
          </a:prstGeom>
        </p:spPr>
      </p:pic>
      <p:grpSp>
        <p:nvGrpSpPr>
          <p:cNvPr id="13" name="Kommunlogotyp">
            <a:extLst>
              <a:ext uri="{FF2B5EF4-FFF2-40B4-BE49-F238E27FC236}">
                <a16:creationId xmlns:a16="http://schemas.microsoft.com/office/drawing/2014/main" id="{A3DE73D2-6924-4691-9771-74289125E5CA}"/>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14" name="Platta">
              <a:extLst>
                <a:ext uri="{FF2B5EF4-FFF2-40B4-BE49-F238E27FC236}">
                  <a16:creationId xmlns:a16="http://schemas.microsoft.com/office/drawing/2014/main" id="{B1ABA14D-864D-4D04-AD31-B4D1E54B10CD}"/>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15" name="Kommunvapen">
              <a:extLst>
                <a:ext uri="{FF2B5EF4-FFF2-40B4-BE49-F238E27FC236}">
                  <a16:creationId xmlns:a16="http://schemas.microsoft.com/office/drawing/2014/main" id="{6AF882D7-76A8-435A-8219-52FE70615E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30011" y="192943"/>
              <a:ext cx="739307" cy="1221574"/>
            </a:xfrm>
            <a:prstGeom prst="rect">
              <a:avLst/>
            </a:prstGeom>
          </p:spPr>
        </p:pic>
      </p:grpSp>
    </p:spTree>
    <p:extLst>
      <p:ext uri="{BB962C8B-B14F-4D97-AF65-F5344CB8AC3E}">
        <p14:creationId xmlns:p14="http://schemas.microsoft.com/office/powerpoint/2010/main" val="1371958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8953F66-C426-44FD-ADAC-BF288DEDC4B3}"/>
              </a:ext>
            </a:extLst>
          </p:cNvPr>
          <p:cNvSpPr>
            <a:spLocks noGrp="1"/>
          </p:cNvSpPr>
          <p:nvPr>
            <p:ph type="title"/>
          </p:nvPr>
        </p:nvSpPr>
        <p:spPr/>
        <p:txBody>
          <a:bodyPr>
            <a:normAutofit/>
          </a:bodyPr>
          <a:lstStyle/>
          <a:p>
            <a:r>
              <a:rPr lang="sv-SE" sz="4200" b="1"/>
              <a:t>Färdmedelsfördelning, </a:t>
            </a:r>
            <a:r>
              <a:rPr lang="sv-SE" sz="4200" b="1">
                <a:solidFill>
                  <a:srgbClr val="95C11F"/>
                </a:solidFill>
              </a:rPr>
              <a:t>punkt 13</a:t>
            </a:r>
            <a:endParaRPr lang="sv-SE" sz="4200" b="1"/>
          </a:p>
        </p:txBody>
      </p:sp>
      <p:grpSp>
        <p:nvGrpSpPr>
          <p:cNvPr id="4" name="Kommunlogotyp">
            <a:extLst>
              <a:ext uri="{FF2B5EF4-FFF2-40B4-BE49-F238E27FC236}">
                <a16:creationId xmlns:a16="http://schemas.microsoft.com/office/drawing/2014/main" id="{9581CBA6-6C58-4016-A05F-909C7EABEE56}"/>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5" name="Platta">
              <a:extLst>
                <a:ext uri="{FF2B5EF4-FFF2-40B4-BE49-F238E27FC236}">
                  <a16:creationId xmlns:a16="http://schemas.microsoft.com/office/drawing/2014/main" id="{BDC56A30-5F7E-48DA-B1AF-D280EAD07B7F}"/>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6" name="Kommunvapen">
              <a:extLst>
                <a:ext uri="{FF2B5EF4-FFF2-40B4-BE49-F238E27FC236}">
                  <a16:creationId xmlns:a16="http://schemas.microsoft.com/office/drawing/2014/main" id="{B80BD2A5-50E7-46C8-BF1E-41E8D91527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graphicFrame>
        <p:nvGraphicFramePr>
          <p:cNvPr id="11" name="Diagram 10">
            <a:extLst>
              <a:ext uri="{FF2B5EF4-FFF2-40B4-BE49-F238E27FC236}">
                <a16:creationId xmlns:a16="http://schemas.microsoft.com/office/drawing/2014/main" id="{79B62479-DDCB-430E-B882-023CB5500A49}"/>
              </a:ext>
            </a:extLst>
          </p:cNvPr>
          <p:cNvGraphicFramePr/>
          <p:nvPr/>
        </p:nvGraphicFramePr>
        <p:xfrm>
          <a:off x="828702" y="1566716"/>
          <a:ext cx="3380984" cy="311334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Diagram 11">
            <a:extLst>
              <a:ext uri="{FF2B5EF4-FFF2-40B4-BE49-F238E27FC236}">
                <a16:creationId xmlns:a16="http://schemas.microsoft.com/office/drawing/2014/main" id="{DC83574D-2B20-45D7-AEF9-627F13EDD44B}"/>
              </a:ext>
            </a:extLst>
          </p:cNvPr>
          <p:cNvGraphicFramePr/>
          <p:nvPr/>
        </p:nvGraphicFramePr>
        <p:xfrm>
          <a:off x="4213831" y="1628702"/>
          <a:ext cx="3380985" cy="311334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Diagram 12">
            <a:extLst>
              <a:ext uri="{FF2B5EF4-FFF2-40B4-BE49-F238E27FC236}">
                <a16:creationId xmlns:a16="http://schemas.microsoft.com/office/drawing/2014/main" id="{4A78FBA1-1EE1-4753-ABA8-3739485147D7}"/>
              </a:ext>
            </a:extLst>
          </p:cNvPr>
          <p:cNvGraphicFramePr/>
          <p:nvPr/>
        </p:nvGraphicFramePr>
        <p:xfrm>
          <a:off x="7604314" y="1566717"/>
          <a:ext cx="3380984" cy="3113343"/>
        </p:xfrm>
        <a:graphic>
          <a:graphicData uri="http://schemas.openxmlformats.org/drawingml/2006/chart">
            <c:chart xmlns:c="http://schemas.openxmlformats.org/drawingml/2006/chart" xmlns:r="http://schemas.openxmlformats.org/officeDocument/2006/relationships" r:id="rId6"/>
          </a:graphicData>
        </a:graphic>
      </p:graphicFrame>
      <p:sp>
        <p:nvSpPr>
          <p:cNvPr id="9" name="Rektangel 8">
            <a:extLst>
              <a:ext uri="{FF2B5EF4-FFF2-40B4-BE49-F238E27FC236}">
                <a16:creationId xmlns:a16="http://schemas.microsoft.com/office/drawing/2014/main" id="{70FEF767-D139-4D66-86C5-5E1BB40626E2}"/>
              </a:ext>
            </a:extLst>
          </p:cNvPr>
          <p:cNvSpPr/>
          <p:nvPr/>
        </p:nvSpPr>
        <p:spPr>
          <a:xfrm>
            <a:off x="3800792" y="4804033"/>
            <a:ext cx="4739271" cy="1768140"/>
          </a:xfrm>
          <a:prstGeom prst="rect">
            <a:avLst/>
          </a:prstGeom>
          <a:solidFill>
            <a:srgbClr val="003399"/>
          </a:solidFill>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square" lIns="144000" tIns="144000" rIns="144000" bIns="144000">
            <a:spAutoFit/>
          </a:bodyPr>
          <a:lstStyle/>
          <a:p>
            <a:r>
              <a:rPr lang="sv-SE" sz="2400" dirty="0"/>
              <a:t>Totalt sett kan en </a:t>
            </a:r>
            <a:r>
              <a:rPr lang="sv-SE" sz="2400" u="sng" dirty="0"/>
              <a:t>årlig samhällsekonomisk vinst på 80-115 miljoner</a:t>
            </a:r>
            <a:r>
              <a:rPr lang="sv-SE" sz="2400" dirty="0"/>
              <a:t> kronor göras om målet för färdmedelsfördelning uppnås</a:t>
            </a:r>
          </a:p>
        </p:txBody>
      </p:sp>
    </p:spTree>
    <p:extLst>
      <p:ext uri="{BB962C8B-B14F-4D97-AF65-F5344CB8AC3E}">
        <p14:creationId xmlns:p14="http://schemas.microsoft.com/office/powerpoint/2010/main" val="1728560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75ECA7A-6992-4179-B0C0-043C8B71FFE7}"/>
              </a:ext>
            </a:extLst>
          </p:cNvPr>
          <p:cNvSpPr>
            <a:spLocks noGrp="1"/>
          </p:cNvSpPr>
          <p:nvPr>
            <p:ph type="title"/>
          </p:nvPr>
        </p:nvSpPr>
        <p:spPr>
          <a:xfrm>
            <a:off x="838200" y="1081120"/>
            <a:ext cx="7125586" cy="631826"/>
          </a:xfrm>
        </p:spPr>
        <p:txBody>
          <a:bodyPr vert="horz" lIns="91440" tIns="45720" rIns="91440" bIns="45720" rtlCol="0" anchor="ctr">
            <a:normAutofit fontScale="90000"/>
          </a:bodyPr>
          <a:lstStyle/>
          <a:p>
            <a:r>
              <a:rPr lang="en-US" sz="4200" b="1" err="1"/>
              <a:t>Östersund</a:t>
            </a:r>
            <a:r>
              <a:rPr lang="en-US" sz="4200" b="1"/>
              <a:t> </a:t>
            </a:r>
            <a:r>
              <a:rPr lang="en-US" sz="4200" b="1" err="1"/>
              <a:t>växer</a:t>
            </a:r>
            <a:r>
              <a:rPr lang="en-US" sz="4200" b="1"/>
              <a:t>!</a:t>
            </a:r>
            <a:br>
              <a:rPr lang="en-US" sz="2700" b="1"/>
            </a:br>
            <a:endParaRPr lang="en-US" sz="4200" b="1"/>
          </a:p>
        </p:txBody>
      </p:sp>
      <p:sp>
        <p:nvSpPr>
          <p:cNvPr id="6" name="Rubrik 1">
            <a:extLst>
              <a:ext uri="{FF2B5EF4-FFF2-40B4-BE49-F238E27FC236}">
                <a16:creationId xmlns:a16="http://schemas.microsoft.com/office/drawing/2014/main" id="{1655581D-0E8A-4A09-A828-6889985C8BD8}"/>
              </a:ext>
            </a:extLst>
          </p:cNvPr>
          <p:cNvSpPr txBox="1">
            <a:spLocks/>
          </p:cNvSpPr>
          <p:nvPr/>
        </p:nvSpPr>
        <p:spPr>
          <a:xfrm>
            <a:off x="648930" y="2068644"/>
            <a:ext cx="5127029" cy="4155176"/>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28600">
              <a:spcAft>
                <a:spcPts val="600"/>
              </a:spcAft>
              <a:buFont typeface="Arial" panose="020B0604020202020204" pitchFamily="34" charset="0"/>
              <a:buChar char="•"/>
            </a:pPr>
            <a:endParaRPr lang="en-US" sz="2400">
              <a:latin typeface="+mn-lt"/>
              <a:ea typeface="+mn-ea"/>
              <a:cs typeface="+mn-cs"/>
            </a:endParaRPr>
          </a:p>
        </p:txBody>
      </p:sp>
      <p:cxnSp>
        <p:nvCxnSpPr>
          <p:cNvPr id="7" name="Rak koppling 6">
            <a:extLst>
              <a:ext uri="{FF2B5EF4-FFF2-40B4-BE49-F238E27FC236}">
                <a16:creationId xmlns:a16="http://schemas.microsoft.com/office/drawing/2014/main" id="{1769BBC2-2AEA-4C77-BB59-81F5509E237E}"/>
              </a:ext>
            </a:extLst>
          </p:cNvPr>
          <p:cNvCxnSpPr>
            <a:cxnSpLocks/>
          </p:cNvCxnSpPr>
          <p:nvPr/>
        </p:nvCxnSpPr>
        <p:spPr>
          <a:xfrm>
            <a:off x="838200" y="1504433"/>
            <a:ext cx="6662738" cy="0"/>
          </a:xfrm>
          <a:prstGeom prst="line">
            <a:avLst/>
          </a:prstGeom>
          <a:ln w="38100">
            <a:solidFill>
              <a:srgbClr val="009BAC"/>
            </a:solidFill>
          </a:ln>
        </p:spPr>
        <p:style>
          <a:lnRef idx="1">
            <a:schemeClr val="accent1"/>
          </a:lnRef>
          <a:fillRef idx="0">
            <a:schemeClr val="accent1"/>
          </a:fillRef>
          <a:effectRef idx="0">
            <a:schemeClr val="accent1"/>
          </a:effectRef>
          <a:fontRef idx="minor">
            <a:schemeClr val="tx1"/>
          </a:fontRef>
        </p:style>
      </p:cxnSp>
      <p:sp>
        <p:nvSpPr>
          <p:cNvPr id="9" name="Platshållare för innehåll 2">
            <a:extLst>
              <a:ext uri="{FF2B5EF4-FFF2-40B4-BE49-F238E27FC236}">
                <a16:creationId xmlns:a16="http://schemas.microsoft.com/office/drawing/2014/main" id="{26C8632D-9E43-4249-A6D5-44471F4C531C}"/>
              </a:ext>
            </a:extLst>
          </p:cNvPr>
          <p:cNvSpPr txBox="1">
            <a:spLocks/>
          </p:cNvSpPr>
          <p:nvPr/>
        </p:nvSpPr>
        <p:spPr>
          <a:xfrm>
            <a:off x="838200" y="1825624"/>
            <a:ext cx="10515600" cy="45948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endParaRPr lang="sv-SE"/>
          </a:p>
          <a:p>
            <a:endParaRPr lang="sv-SE"/>
          </a:p>
          <a:p>
            <a:endParaRPr lang="sv-SE"/>
          </a:p>
          <a:p>
            <a:pPr marL="0" indent="0">
              <a:buFont typeface="Arial" panose="020B0604020202020204" pitchFamily="34" charset="0"/>
              <a:buNone/>
            </a:pPr>
            <a:endParaRPr lang="sv-SE"/>
          </a:p>
        </p:txBody>
      </p:sp>
      <p:grpSp>
        <p:nvGrpSpPr>
          <p:cNvPr id="10" name="Kommunlogotyp">
            <a:extLst>
              <a:ext uri="{FF2B5EF4-FFF2-40B4-BE49-F238E27FC236}">
                <a16:creationId xmlns:a16="http://schemas.microsoft.com/office/drawing/2014/main" id="{D305501C-9913-4F09-B66B-69F3BC00F6F7}"/>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11" name="Platta">
              <a:extLst>
                <a:ext uri="{FF2B5EF4-FFF2-40B4-BE49-F238E27FC236}">
                  <a16:creationId xmlns:a16="http://schemas.microsoft.com/office/drawing/2014/main" id="{EFD739D5-EAD1-4268-9632-A299AC22EF54}"/>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12" name="Kommunvapen">
              <a:extLst>
                <a:ext uri="{FF2B5EF4-FFF2-40B4-BE49-F238E27FC236}">
                  <a16:creationId xmlns:a16="http://schemas.microsoft.com/office/drawing/2014/main" id="{C3626391-A3E5-4CEA-A487-C3983FADBC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grpSp>
        <p:nvGrpSpPr>
          <p:cNvPr id="14" name="Grupp 13">
            <a:extLst>
              <a:ext uri="{FF2B5EF4-FFF2-40B4-BE49-F238E27FC236}">
                <a16:creationId xmlns:a16="http://schemas.microsoft.com/office/drawing/2014/main" id="{9FDEB785-A1D2-4C83-B1D0-CD67E627E1A2}"/>
              </a:ext>
            </a:extLst>
          </p:cNvPr>
          <p:cNvGrpSpPr/>
          <p:nvPr/>
        </p:nvGrpSpPr>
        <p:grpSpPr>
          <a:xfrm>
            <a:off x="1868465" y="2896481"/>
            <a:ext cx="1337613" cy="2215044"/>
            <a:chOff x="906592" y="1844963"/>
            <a:chExt cx="1337613" cy="2215044"/>
          </a:xfrm>
        </p:grpSpPr>
        <p:pic>
          <p:nvPicPr>
            <p:cNvPr id="15" name="Picture 5">
              <a:extLst>
                <a:ext uri="{FF2B5EF4-FFF2-40B4-BE49-F238E27FC236}">
                  <a16:creationId xmlns:a16="http://schemas.microsoft.com/office/drawing/2014/main" id="{280388D2-B180-4D82-B7E0-BEDFBD2A66E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06966" y="2814408"/>
              <a:ext cx="663485" cy="315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5">
              <a:extLst>
                <a:ext uri="{FF2B5EF4-FFF2-40B4-BE49-F238E27FC236}">
                  <a16:creationId xmlns:a16="http://schemas.microsoft.com/office/drawing/2014/main" id="{71668192-C65C-4541-8104-724C03D6B8D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80719" y="2498463"/>
              <a:ext cx="663485" cy="315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5">
              <a:extLst>
                <a:ext uri="{FF2B5EF4-FFF2-40B4-BE49-F238E27FC236}">
                  <a16:creationId xmlns:a16="http://schemas.microsoft.com/office/drawing/2014/main" id="{11398BF1-F7F3-44CA-A029-088AA85E628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06594" y="1844963"/>
              <a:ext cx="663485" cy="315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5">
              <a:extLst>
                <a:ext uri="{FF2B5EF4-FFF2-40B4-BE49-F238E27FC236}">
                  <a16:creationId xmlns:a16="http://schemas.microsoft.com/office/drawing/2014/main" id="{627D5F8A-9115-462E-B084-C9E9139C628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80720" y="2174084"/>
              <a:ext cx="663485" cy="315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5">
              <a:extLst>
                <a:ext uri="{FF2B5EF4-FFF2-40B4-BE49-F238E27FC236}">
                  <a16:creationId xmlns:a16="http://schemas.microsoft.com/office/drawing/2014/main" id="{070DAD77-47D0-400B-905A-3859A6570D3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06592" y="3448583"/>
              <a:ext cx="663485" cy="315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5">
              <a:extLst>
                <a:ext uri="{FF2B5EF4-FFF2-40B4-BE49-F238E27FC236}">
                  <a16:creationId xmlns:a16="http://schemas.microsoft.com/office/drawing/2014/main" id="{94B94B85-F9C9-4913-BAC4-01C29B9DBE9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06595" y="2160908"/>
              <a:ext cx="663485" cy="315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5">
              <a:extLst>
                <a:ext uri="{FF2B5EF4-FFF2-40B4-BE49-F238E27FC236}">
                  <a16:creationId xmlns:a16="http://schemas.microsoft.com/office/drawing/2014/main" id="{642D2BFF-3CD0-48BC-A954-AE875BD1A2F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80720" y="1848733"/>
              <a:ext cx="663485" cy="315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5">
              <a:extLst>
                <a:ext uri="{FF2B5EF4-FFF2-40B4-BE49-F238E27FC236}">
                  <a16:creationId xmlns:a16="http://schemas.microsoft.com/office/drawing/2014/main" id="{CC41E079-3558-4E0C-8113-AD94E3B5F36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06966" y="2498462"/>
              <a:ext cx="663485" cy="315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5">
              <a:extLst>
                <a:ext uri="{FF2B5EF4-FFF2-40B4-BE49-F238E27FC236}">
                  <a16:creationId xmlns:a16="http://schemas.microsoft.com/office/drawing/2014/main" id="{F0B39C1B-CEAE-4364-BEA4-6847954A14A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06593" y="3126523"/>
              <a:ext cx="663485" cy="315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5">
              <a:extLst>
                <a:ext uri="{FF2B5EF4-FFF2-40B4-BE49-F238E27FC236}">
                  <a16:creationId xmlns:a16="http://schemas.microsoft.com/office/drawing/2014/main" id="{E6038132-396A-4949-9833-4825094EC5C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80720" y="3132638"/>
              <a:ext cx="663485" cy="315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5">
              <a:extLst>
                <a:ext uri="{FF2B5EF4-FFF2-40B4-BE49-F238E27FC236}">
                  <a16:creationId xmlns:a16="http://schemas.microsoft.com/office/drawing/2014/main" id="{1BA04B3D-000D-4723-88AF-E216088C7B2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70078" y="2816693"/>
              <a:ext cx="663485" cy="315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5">
              <a:extLst>
                <a:ext uri="{FF2B5EF4-FFF2-40B4-BE49-F238E27FC236}">
                  <a16:creationId xmlns:a16="http://schemas.microsoft.com/office/drawing/2014/main" id="{A9AE32CC-A66C-4043-86F4-5DE9F63C1FE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80718" y="3454212"/>
              <a:ext cx="663485" cy="315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5">
              <a:extLst>
                <a:ext uri="{FF2B5EF4-FFF2-40B4-BE49-F238E27FC236}">
                  <a16:creationId xmlns:a16="http://schemas.microsoft.com/office/drawing/2014/main" id="{0984E7E4-5C60-4EB8-9C21-F4A3E7C2F1B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06914" y="3744062"/>
              <a:ext cx="663485" cy="315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8" name="Grupp 27">
            <a:extLst>
              <a:ext uri="{FF2B5EF4-FFF2-40B4-BE49-F238E27FC236}">
                <a16:creationId xmlns:a16="http://schemas.microsoft.com/office/drawing/2014/main" id="{28449683-6245-48DF-84D2-DCA8BEE93E92}"/>
              </a:ext>
            </a:extLst>
          </p:cNvPr>
          <p:cNvGrpSpPr/>
          <p:nvPr/>
        </p:nvGrpSpPr>
        <p:grpSpPr>
          <a:xfrm>
            <a:off x="4413331" y="2620400"/>
            <a:ext cx="1137902" cy="3622099"/>
            <a:chOff x="2744277" y="1848733"/>
            <a:chExt cx="1137902" cy="3622099"/>
          </a:xfrm>
        </p:grpSpPr>
        <p:pic>
          <p:nvPicPr>
            <p:cNvPr id="29" name="Picture 4">
              <a:extLst>
                <a:ext uri="{FF2B5EF4-FFF2-40B4-BE49-F238E27FC236}">
                  <a16:creationId xmlns:a16="http://schemas.microsoft.com/office/drawing/2014/main" id="{B24C9238-5F3C-4F27-8D82-D051CEBFE2B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46142" y="184873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4">
              <a:extLst>
                <a:ext uri="{FF2B5EF4-FFF2-40B4-BE49-F238E27FC236}">
                  <a16:creationId xmlns:a16="http://schemas.microsoft.com/office/drawing/2014/main" id="{21D6CF84-C56D-44BC-B3A1-0FFA68853F0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46141" y="198593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4">
              <a:extLst>
                <a:ext uri="{FF2B5EF4-FFF2-40B4-BE49-F238E27FC236}">
                  <a16:creationId xmlns:a16="http://schemas.microsoft.com/office/drawing/2014/main" id="{56B2A286-3FF6-495F-BE43-CC71782CEBF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47237" y="2141818"/>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4">
              <a:extLst>
                <a:ext uri="{FF2B5EF4-FFF2-40B4-BE49-F238E27FC236}">
                  <a16:creationId xmlns:a16="http://schemas.microsoft.com/office/drawing/2014/main" id="{A051B5FB-9D5A-467D-847D-2A6124694F5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46140" y="2288788"/>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4">
              <a:extLst>
                <a:ext uri="{FF2B5EF4-FFF2-40B4-BE49-F238E27FC236}">
                  <a16:creationId xmlns:a16="http://schemas.microsoft.com/office/drawing/2014/main" id="{AB29BC4E-C478-492D-ADBD-46B2F4B81F7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46138" y="2425989"/>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4">
              <a:extLst>
                <a:ext uri="{FF2B5EF4-FFF2-40B4-BE49-F238E27FC236}">
                  <a16:creationId xmlns:a16="http://schemas.microsoft.com/office/drawing/2014/main" id="{B6A68E06-37B7-4605-9573-80DF3969256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47234" y="2581870"/>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4">
              <a:extLst>
                <a:ext uri="{FF2B5EF4-FFF2-40B4-BE49-F238E27FC236}">
                  <a16:creationId xmlns:a16="http://schemas.microsoft.com/office/drawing/2014/main" id="{57D6A8AD-0E39-42EB-B84E-B11E9E9CBF2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48336" y="271907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4">
              <a:extLst>
                <a:ext uri="{FF2B5EF4-FFF2-40B4-BE49-F238E27FC236}">
                  <a16:creationId xmlns:a16="http://schemas.microsoft.com/office/drawing/2014/main" id="{DFAC7BFD-C8C6-4CB1-92FA-96547A7C810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48335" y="285627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4">
              <a:extLst>
                <a:ext uri="{FF2B5EF4-FFF2-40B4-BE49-F238E27FC236}">
                  <a16:creationId xmlns:a16="http://schemas.microsoft.com/office/drawing/2014/main" id="{D2E7929A-73F2-4527-AE7F-394A821B9AC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49431" y="301215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4">
              <a:extLst>
                <a:ext uri="{FF2B5EF4-FFF2-40B4-BE49-F238E27FC236}">
                  <a16:creationId xmlns:a16="http://schemas.microsoft.com/office/drawing/2014/main" id="{8DAA0935-CD63-48EA-A971-AC2F269982A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48333" y="315912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4">
              <a:extLst>
                <a:ext uri="{FF2B5EF4-FFF2-40B4-BE49-F238E27FC236}">
                  <a16:creationId xmlns:a16="http://schemas.microsoft.com/office/drawing/2014/main" id="{CD127192-9F7D-4491-B949-FA65248215B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48332" y="329632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4">
              <a:extLst>
                <a:ext uri="{FF2B5EF4-FFF2-40B4-BE49-F238E27FC236}">
                  <a16:creationId xmlns:a16="http://schemas.microsoft.com/office/drawing/2014/main" id="{6A89A0FA-1D72-448F-B8D8-B79FDA9E447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49428" y="345220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4">
              <a:extLst>
                <a:ext uri="{FF2B5EF4-FFF2-40B4-BE49-F238E27FC236}">
                  <a16:creationId xmlns:a16="http://schemas.microsoft.com/office/drawing/2014/main" id="{415DA6FC-FCA7-4BC0-BCF2-16EC1E4FE2B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50530" y="361167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4">
              <a:extLst>
                <a:ext uri="{FF2B5EF4-FFF2-40B4-BE49-F238E27FC236}">
                  <a16:creationId xmlns:a16="http://schemas.microsoft.com/office/drawing/2014/main" id="{825A258D-B837-4C66-98E6-C0EA72DA375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50528" y="374887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4">
              <a:extLst>
                <a:ext uri="{FF2B5EF4-FFF2-40B4-BE49-F238E27FC236}">
                  <a16:creationId xmlns:a16="http://schemas.microsoft.com/office/drawing/2014/main" id="{8A9FD757-42C2-4B0D-BE04-3BE68A4F3D1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51625" y="390475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4">
              <a:extLst>
                <a:ext uri="{FF2B5EF4-FFF2-40B4-BE49-F238E27FC236}">
                  <a16:creationId xmlns:a16="http://schemas.microsoft.com/office/drawing/2014/main" id="{F377D137-60FD-4EB7-87A4-B087F5358AD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50527" y="405172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4">
              <a:extLst>
                <a:ext uri="{FF2B5EF4-FFF2-40B4-BE49-F238E27FC236}">
                  <a16:creationId xmlns:a16="http://schemas.microsoft.com/office/drawing/2014/main" id="{171BF2B8-33F7-47C7-8C5E-9FC49A1BE2F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50526" y="418892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4">
              <a:extLst>
                <a:ext uri="{FF2B5EF4-FFF2-40B4-BE49-F238E27FC236}">
                  <a16:creationId xmlns:a16="http://schemas.microsoft.com/office/drawing/2014/main" id="{1B2C63D9-3949-4CF1-AD4D-CB3F5B16ABF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51622" y="434480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 name="Picture 4">
              <a:extLst>
                <a:ext uri="{FF2B5EF4-FFF2-40B4-BE49-F238E27FC236}">
                  <a16:creationId xmlns:a16="http://schemas.microsoft.com/office/drawing/2014/main" id="{89EF2545-54B7-4761-B6FF-AF42AC5A463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46134" y="448200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4">
              <a:extLst>
                <a:ext uri="{FF2B5EF4-FFF2-40B4-BE49-F238E27FC236}">
                  <a16:creationId xmlns:a16="http://schemas.microsoft.com/office/drawing/2014/main" id="{1D91B06A-4DB2-46BE-8FAF-B4A698B26C2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46135" y="4627259"/>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4">
              <a:extLst>
                <a:ext uri="{FF2B5EF4-FFF2-40B4-BE49-F238E27FC236}">
                  <a16:creationId xmlns:a16="http://schemas.microsoft.com/office/drawing/2014/main" id="{8520E152-63DA-4F5F-A1CC-983613ADDCC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21254" y="184873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4">
              <a:extLst>
                <a:ext uri="{FF2B5EF4-FFF2-40B4-BE49-F238E27FC236}">
                  <a16:creationId xmlns:a16="http://schemas.microsoft.com/office/drawing/2014/main" id="{2D015EC8-233E-4095-88DF-94FE5D646AE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21253" y="198593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 name="Picture 4">
              <a:extLst>
                <a:ext uri="{FF2B5EF4-FFF2-40B4-BE49-F238E27FC236}">
                  <a16:creationId xmlns:a16="http://schemas.microsoft.com/office/drawing/2014/main" id="{735C5B36-9230-4E25-8A81-C1863980D53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22349" y="214181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 name="Picture 4">
              <a:extLst>
                <a:ext uri="{FF2B5EF4-FFF2-40B4-BE49-F238E27FC236}">
                  <a16:creationId xmlns:a16="http://schemas.microsoft.com/office/drawing/2014/main" id="{64EEEA2A-ED78-401C-AB76-616386FF3B4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21252" y="228878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Picture 4">
              <a:extLst>
                <a:ext uri="{FF2B5EF4-FFF2-40B4-BE49-F238E27FC236}">
                  <a16:creationId xmlns:a16="http://schemas.microsoft.com/office/drawing/2014/main" id="{5D0C90D4-3D49-448C-A1E7-C77B871331D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21250" y="2425988"/>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Picture 4">
              <a:extLst>
                <a:ext uri="{FF2B5EF4-FFF2-40B4-BE49-F238E27FC236}">
                  <a16:creationId xmlns:a16="http://schemas.microsoft.com/office/drawing/2014/main" id="{BAC14241-5BA9-48FA-9FCE-35D0871DDFD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22347" y="2581869"/>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 name="Picture 4">
              <a:extLst>
                <a:ext uri="{FF2B5EF4-FFF2-40B4-BE49-F238E27FC236}">
                  <a16:creationId xmlns:a16="http://schemas.microsoft.com/office/drawing/2014/main" id="{A6B5ECE5-CBA2-430B-8148-CE65FEA2C66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23448" y="2719070"/>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 name="Picture 4">
              <a:extLst>
                <a:ext uri="{FF2B5EF4-FFF2-40B4-BE49-F238E27FC236}">
                  <a16:creationId xmlns:a16="http://schemas.microsoft.com/office/drawing/2014/main" id="{61FB2166-1EEF-467F-876F-13654BE0134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23447" y="285627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4">
              <a:extLst>
                <a:ext uri="{FF2B5EF4-FFF2-40B4-BE49-F238E27FC236}">
                  <a16:creationId xmlns:a16="http://schemas.microsoft.com/office/drawing/2014/main" id="{33A5D420-C26F-4EBF-8EEC-CA3805AD19C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24543" y="301215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 name="Picture 4">
              <a:extLst>
                <a:ext uri="{FF2B5EF4-FFF2-40B4-BE49-F238E27FC236}">
                  <a16:creationId xmlns:a16="http://schemas.microsoft.com/office/drawing/2014/main" id="{D8A86C5C-6531-430E-942B-C014966995C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23445" y="315912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 name="Picture 4">
              <a:extLst>
                <a:ext uri="{FF2B5EF4-FFF2-40B4-BE49-F238E27FC236}">
                  <a16:creationId xmlns:a16="http://schemas.microsoft.com/office/drawing/2014/main" id="{105C1071-8F81-43D8-823C-900B1DC0218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23444" y="329632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 name="Picture 4">
              <a:extLst>
                <a:ext uri="{FF2B5EF4-FFF2-40B4-BE49-F238E27FC236}">
                  <a16:creationId xmlns:a16="http://schemas.microsoft.com/office/drawing/2014/main" id="{B2F60D35-B55B-4BEB-93BC-94D5A6A624E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24540" y="345220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 name="Picture 4">
              <a:extLst>
                <a:ext uri="{FF2B5EF4-FFF2-40B4-BE49-F238E27FC236}">
                  <a16:creationId xmlns:a16="http://schemas.microsoft.com/office/drawing/2014/main" id="{76661635-9DCA-4EC6-AB14-4013C9CDCFB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25642" y="361167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4">
              <a:extLst>
                <a:ext uri="{FF2B5EF4-FFF2-40B4-BE49-F238E27FC236}">
                  <a16:creationId xmlns:a16="http://schemas.microsoft.com/office/drawing/2014/main" id="{99A04919-B206-48A8-AFE5-A702C239028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25641" y="374887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 name="Picture 4">
              <a:extLst>
                <a:ext uri="{FF2B5EF4-FFF2-40B4-BE49-F238E27FC236}">
                  <a16:creationId xmlns:a16="http://schemas.microsoft.com/office/drawing/2014/main" id="{8C746DCE-6124-488E-985C-4A3DEBAF57D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26737" y="390475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 name="Picture 4">
              <a:extLst>
                <a:ext uri="{FF2B5EF4-FFF2-40B4-BE49-F238E27FC236}">
                  <a16:creationId xmlns:a16="http://schemas.microsoft.com/office/drawing/2014/main" id="{7DE9947F-AC79-497C-B376-3AA49C15EFC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25639" y="405172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 name="Picture 4">
              <a:extLst>
                <a:ext uri="{FF2B5EF4-FFF2-40B4-BE49-F238E27FC236}">
                  <a16:creationId xmlns:a16="http://schemas.microsoft.com/office/drawing/2014/main" id="{24C0F791-FAE2-4B79-871B-957F1CF9BEA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25638" y="418892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 name="Picture 4">
              <a:extLst>
                <a:ext uri="{FF2B5EF4-FFF2-40B4-BE49-F238E27FC236}">
                  <a16:creationId xmlns:a16="http://schemas.microsoft.com/office/drawing/2014/main" id="{167E53B2-3E80-4DEA-9691-AEC7FAB5032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26734" y="434480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 name="Picture 4">
              <a:extLst>
                <a:ext uri="{FF2B5EF4-FFF2-40B4-BE49-F238E27FC236}">
                  <a16:creationId xmlns:a16="http://schemas.microsoft.com/office/drawing/2014/main" id="{7300BB57-B667-4DC5-AC67-FB66D68A7B5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21246" y="448200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 name="Picture 4">
              <a:extLst>
                <a:ext uri="{FF2B5EF4-FFF2-40B4-BE49-F238E27FC236}">
                  <a16:creationId xmlns:a16="http://schemas.microsoft.com/office/drawing/2014/main" id="{8E33CA27-4B64-4E19-9FBA-13195D00085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21248" y="4627258"/>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4">
              <a:extLst>
                <a:ext uri="{FF2B5EF4-FFF2-40B4-BE49-F238E27FC236}">
                  <a16:creationId xmlns:a16="http://schemas.microsoft.com/office/drawing/2014/main" id="{04C1B6E7-EDB1-4294-B752-83787C2BFB2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18965" y="184873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 name="Picture 4">
              <a:extLst>
                <a:ext uri="{FF2B5EF4-FFF2-40B4-BE49-F238E27FC236}">
                  <a16:creationId xmlns:a16="http://schemas.microsoft.com/office/drawing/2014/main" id="{AF850652-2BF2-401A-942B-64115758C37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18963" y="198593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 name="Picture 4">
              <a:extLst>
                <a:ext uri="{FF2B5EF4-FFF2-40B4-BE49-F238E27FC236}">
                  <a16:creationId xmlns:a16="http://schemas.microsoft.com/office/drawing/2014/main" id="{7E5C43A7-6729-4E86-87EA-3E14CCC4AC5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20060" y="214181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 name="Picture 4">
              <a:extLst>
                <a:ext uri="{FF2B5EF4-FFF2-40B4-BE49-F238E27FC236}">
                  <a16:creationId xmlns:a16="http://schemas.microsoft.com/office/drawing/2014/main" id="{2BA8E17C-2DE1-451E-ACAA-7A30409E01E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18962" y="228878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3" name="Picture 4">
              <a:extLst>
                <a:ext uri="{FF2B5EF4-FFF2-40B4-BE49-F238E27FC236}">
                  <a16:creationId xmlns:a16="http://schemas.microsoft.com/office/drawing/2014/main" id="{8F93E9C3-F2F6-4DA6-B21A-426AE5A8EBF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18961" y="2425988"/>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 name="Picture 4">
              <a:extLst>
                <a:ext uri="{FF2B5EF4-FFF2-40B4-BE49-F238E27FC236}">
                  <a16:creationId xmlns:a16="http://schemas.microsoft.com/office/drawing/2014/main" id="{F4FD6F7C-0B3E-4AF4-AFDE-989650A08AB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20057" y="2581869"/>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 name="Picture 4">
              <a:extLst>
                <a:ext uri="{FF2B5EF4-FFF2-40B4-BE49-F238E27FC236}">
                  <a16:creationId xmlns:a16="http://schemas.microsoft.com/office/drawing/2014/main" id="{33ECE9FB-11C8-4B0E-8D1D-E7A79EF7580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21159" y="2719070"/>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 name="Picture 4">
              <a:extLst>
                <a:ext uri="{FF2B5EF4-FFF2-40B4-BE49-F238E27FC236}">
                  <a16:creationId xmlns:a16="http://schemas.microsoft.com/office/drawing/2014/main" id="{A6D394EA-BD83-4C7C-941D-7D4148E5508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21157" y="285627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 name="Picture 4">
              <a:extLst>
                <a:ext uri="{FF2B5EF4-FFF2-40B4-BE49-F238E27FC236}">
                  <a16:creationId xmlns:a16="http://schemas.microsoft.com/office/drawing/2014/main" id="{1C234AC1-E33F-431E-8388-4BE4878C47A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22253" y="301215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 name="Picture 4">
              <a:extLst>
                <a:ext uri="{FF2B5EF4-FFF2-40B4-BE49-F238E27FC236}">
                  <a16:creationId xmlns:a16="http://schemas.microsoft.com/office/drawing/2014/main" id="{ADB2745A-B1AB-4FDC-B7EA-4F03601BD91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21156" y="315912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 name="Picture 4">
              <a:extLst>
                <a:ext uri="{FF2B5EF4-FFF2-40B4-BE49-F238E27FC236}">
                  <a16:creationId xmlns:a16="http://schemas.microsoft.com/office/drawing/2014/main" id="{F2EF964D-4725-4FC4-93AA-7FC1181E56A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21154" y="329632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0" name="Picture 4">
              <a:extLst>
                <a:ext uri="{FF2B5EF4-FFF2-40B4-BE49-F238E27FC236}">
                  <a16:creationId xmlns:a16="http://schemas.microsoft.com/office/drawing/2014/main" id="{A28D3DBE-683A-41B8-B43B-458D15320DA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22251" y="345220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 name="Picture 4">
              <a:extLst>
                <a:ext uri="{FF2B5EF4-FFF2-40B4-BE49-F238E27FC236}">
                  <a16:creationId xmlns:a16="http://schemas.microsoft.com/office/drawing/2014/main" id="{1EE1D85E-7479-453B-93A6-F7CDD87799B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23352" y="361167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 name="Picture 4">
              <a:extLst>
                <a:ext uri="{FF2B5EF4-FFF2-40B4-BE49-F238E27FC236}">
                  <a16:creationId xmlns:a16="http://schemas.microsoft.com/office/drawing/2014/main" id="{83AE6752-59B2-4E0D-97CE-A20464684C9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23351" y="374887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3" name="Picture 4">
              <a:extLst>
                <a:ext uri="{FF2B5EF4-FFF2-40B4-BE49-F238E27FC236}">
                  <a16:creationId xmlns:a16="http://schemas.microsoft.com/office/drawing/2014/main" id="{05FC3F73-9E36-4CE9-8B4F-93E7C1D9F0A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24447" y="390475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4" name="Picture 4">
              <a:extLst>
                <a:ext uri="{FF2B5EF4-FFF2-40B4-BE49-F238E27FC236}">
                  <a16:creationId xmlns:a16="http://schemas.microsoft.com/office/drawing/2014/main" id="{5498D474-8B68-4B68-84A1-F4DB9397747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23350" y="405172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5" name="Picture 4">
              <a:extLst>
                <a:ext uri="{FF2B5EF4-FFF2-40B4-BE49-F238E27FC236}">
                  <a16:creationId xmlns:a16="http://schemas.microsoft.com/office/drawing/2014/main" id="{EBECBA5E-1F8B-4029-B1F8-C1B5DD2628D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23348" y="418892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 name="Picture 4">
              <a:extLst>
                <a:ext uri="{FF2B5EF4-FFF2-40B4-BE49-F238E27FC236}">
                  <a16:creationId xmlns:a16="http://schemas.microsoft.com/office/drawing/2014/main" id="{9F9DC70E-B4EA-482D-B853-B1AC25208F3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24444" y="434480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7" name="Picture 4">
              <a:extLst>
                <a:ext uri="{FF2B5EF4-FFF2-40B4-BE49-F238E27FC236}">
                  <a16:creationId xmlns:a16="http://schemas.microsoft.com/office/drawing/2014/main" id="{EA8C4ED3-5D8E-40E2-93EB-4C77AA0D9DF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18957" y="448200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8" name="Picture 4">
              <a:extLst>
                <a:ext uri="{FF2B5EF4-FFF2-40B4-BE49-F238E27FC236}">
                  <a16:creationId xmlns:a16="http://schemas.microsoft.com/office/drawing/2014/main" id="{3BB3A3EE-2CF5-4F79-9AEC-D238169CADC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18958" y="4627258"/>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9" name="Picture 4">
              <a:extLst>
                <a:ext uri="{FF2B5EF4-FFF2-40B4-BE49-F238E27FC236}">
                  <a16:creationId xmlns:a16="http://schemas.microsoft.com/office/drawing/2014/main" id="{D5CE6954-4C5D-4BE9-8EB3-0DCCA9C2D94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94077" y="184873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0" name="Picture 4">
              <a:extLst>
                <a:ext uri="{FF2B5EF4-FFF2-40B4-BE49-F238E27FC236}">
                  <a16:creationId xmlns:a16="http://schemas.microsoft.com/office/drawing/2014/main" id="{923ABE35-2EB7-424B-8460-5BEF050F422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94076" y="198593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1" name="Picture 4">
              <a:extLst>
                <a:ext uri="{FF2B5EF4-FFF2-40B4-BE49-F238E27FC236}">
                  <a16:creationId xmlns:a16="http://schemas.microsoft.com/office/drawing/2014/main" id="{9A7EE8F3-6767-40D2-AA46-A42FE122082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95172" y="214181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 name="Picture 4">
              <a:extLst>
                <a:ext uri="{FF2B5EF4-FFF2-40B4-BE49-F238E27FC236}">
                  <a16:creationId xmlns:a16="http://schemas.microsoft.com/office/drawing/2014/main" id="{EE4F68FA-8AA2-4736-AC2D-56BD13338C1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94074" y="228878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 name="Picture 4">
              <a:extLst>
                <a:ext uri="{FF2B5EF4-FFF2-40B4-BE49-F238E27FC236}">
                  <a16:creationId xmlns:a16="http://schemas.microsoft.com/office/drawing/2014/main" id="{5863E16A-C589-4240-A48D-5FAC4F028FC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94073" y="242598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4" name="Picture 4">
              <a:extLst>
                <a:ext uri="{FF2B5EF4-FFF2-40B4-BE49-F238E27FC236}">
                  <a16:creationId xmlns:a16="http://schemas.microsoft.com/office/drawing/2014/main" id="{1D30C4C7-B1F3-4971-8283-3B1EC76F5F7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95169" y="258186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5" name="Picture 4">
              <a:extLst>
                <a:ext uri="{FF2B5EF4-FFF2-40B4-BE49-F238E27FC236}">
                  <a16:creationId xmlns:a16="http://schemas.microsoft.com/office/drawing/2014/main" id="{16458214-151D-4AEB-8A8A-CDEC37F037D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96271" y="2719069"/>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6" name="Picture 4">
              <a:extLst>
                <a:ext uri="{FF2B5EF4-FFF2-40B4-BE49-F238E27FC236}">
                  <a16:creationId xmlns:a16="http://schemas.microsoft.com/office/drawing/2014/main" id="{E27B0C6B-479F-4BC3-AD6D-5AB603D8B93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96269" y="2856270"/>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7" name="Picture 4">
              <a:extLst>
                <a:ext uri="{FF2B5EF4-FFF2-40B4-BE49-F238E27FC236}">
                  <a16:creationId xmlns:a16="http://schemas.microsoft.com/office/drawing/2014/main" id="{48CD5C1C-F90F-45D7-9789-72E1222D2DE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97366" y="301215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8" name="Picture 4">
              <a:extLst>
                <a:ext uri="{FF2B5EF4-FFF2-40B4-BE49-F238E27FC236}">
                  <a16:creationId xmlns:a16="http://schemas.microsoft.com/office/drawing/2014/main" id="{1440CC51-82BE-4DB8-84C7-FFCF2E33108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96268" y="315912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9" name="Picture 4">
              <a:extLst>
                <a:ext uri="{FF2B5EF4-FFF2-40B4-BE49-F238E27FC236}">
                  <a16:creationId xmlns:a16="http://schemas.microsoft.com/office/drawing/2014/main" id="{97F08EC6-7954-4F82-A97E-8DA83B62636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96267" y="329632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0" name="Picture 4">
              <a:extLst>
                <a:ext uri="{FF2B5EF4-FFF2-40B4-BE49-F238E27FC236}">
                  <a16:creationId xmlns:a16="http://schemas.microsoft.com/office/drawing/2014/main" id="{DCF8AB1E-5493-42EB-A3E7-48E7E951D97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97363" y="345220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1" name="Picture 4">
              <a:extLst>
                <a:ext uri="{FF2B5EF4-FFF2-40B4-BE49-F238E27FC236}">
                  <a16:creationId xmlns:a16="http://schemas.microsoft.com/office/drawing/2014/main" id="{32C27110-76B1-4543-AD2C-ADB526B0A4B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98465" y="3611669"/>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 name="Picture 4">
              <a:extLst>
                <a:ext uri="{FF2B5EF4-FFF2-40B4-BE49-F238E27FC236}">
                  <a16:creationId xmlns:a16="http://schemas.microsoft.com/office/drawing/2014/main" id="{65BE83AA-0F99-43A3-97F8-5F142733C0B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98463" y="3748870"/>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 name="Picture 4">
              <a:extLst>
                <a:ext uri="{FF2B5EF4-FFF2-40B4-BE49-F238E27FC236}">
                  <a16:creationId xmlns:a16="http://schemas.microsoft.com/office/drawing/2014/main" id="{BC0F0807-CD4F-4423-87AE-441152B606E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99559" y="390475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 name="Picture 4">
              <a:extLst>
                <a:ext uri="{FF2B5EF4-FFF2-40B4-BE49-F238E27FC236}">
                  <a16:creationId xmlns:a16="http://schemas.microsoft.com/office/drawing/2014/main" id="{3CBD26AC-98A8-454B-A353-18F6C37C657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98462" y="405172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 name="Picture 4">
              <a:extLst>
                <a:ext uri="{FF2B5EF4-FFF2-40B4-BE49-F238E27FC236}">
                  <a16:creationId xmlns:a16="http://schemas.microsoft.com/office/drawing/2014/main" id="{DC5DDF8E-7DC9-4C6B-AEDA-D14059B6621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98460" y="418892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6" name="Picture 4">
              <a:extLst>
                <a:ext uri="{FF2B5EF4-FFF2-40B4-BE49-F238E27FC236}">
                  <a16:creationId xmlns:a16="http://schemas.microsoft.com/office/drawing/2014/main" id="{5C748B4D-26CE-4D9C-A5C8-B63DBD7FDFB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99557" y="434480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7" name="Picture 4">
              <a:extLst>
                <a:ext uri="{FF2B5EF4-FFF2-40B4-BE49-F238E27FC236}">
                  <a16:creationId xmlns:a16="http://schemas.microsoft.com/office/drawing/2014/main" id="{E7AAD2C2-D5B7-4ACA-975A-682B529555E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94069" y="448200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8" name="Picture 4">
              <a:extLst>
                <a:ext uri="{FF2B5EF4-FFF2-40B4-BE49-F238E27FC236}">
                  <a16:creationId xmlns:a16="http://schemas.microsoft.com/office/drawing/2014/main" id="{C57F0D7A-C1D3-4C5E-82A5-12119A1B0F6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94070" y="462725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9" name="Picture 4">
              <a:extLst>
                <a:ext uri="{FF2B5EF4-FFF2-40B4-BE49-F238E27FC236}">
                  <a16:creationId xmlns:a16="http://schemas.microsoft.com/office/drawing/2014/main" id="{4C9D7AC8-6634-4E52-BB78-2450458B075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44277" y="476747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0" name="Picture 4">
              <a:extLst>
                <a:ext uri="{FF2B5EF4-FFF2-40B4-BE49-F238E27FC236}">
                  <a16:creationId xmlns:a16="http://schemas.microsoft.com/office/drawing/2014/main" id="{F2BB51F5-BD39-4AA0-BA55-AA632F6204A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19390" y="476747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1" name="Picture 4">
              <a:extLst>
                <a:ext uri="{FF2B5EF4-FFF2-40B4-BE49-F238E27FC236}">
                  <a16:creationId xmlns:a16="http://schemas.microsoft.com/office/drawing/2014/main" id="{AEE671F0-7B44-45DA-A9E2-1CB429CDB20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17100" y="476747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 name="Picture 4">
              <a:extLst>
                <a:ext uri="{FF2B5EF4-FFF2-40B4-BE49-F238E27FC236}">
                  <a16:creationId xmlns:a16="http://schemas.microsoft.com/office/drawing/2014/main" id="{A478A634-EDE0-45FB-9973-D58331F2C03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92212" y="476747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3" name="Picture 4">
              <a:extLst>
                <a:ext uri="{FF2B5EF4-FFF2-40B4-BE49-F238E27FC236}">
                  <a16:creationId xmlns:a16="http://schemas.microsoft.com/office/drawing/2014/main" id="{64808259-6480-4AF2-B31C-3C38ED8AE4F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44277" y="490726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4" name="Picture 4">
              <a:extLst>
                <a:ext uri="{FF2B5EF4-FFF2-40B4-BE49-F238E27FC236}">
                  <a16:creationId xmlns:a16="http://schemas.microsoft.com/office/drawing/2014/main" id="{D440F539-AF60-4DAF-A603-CBE4130BFDA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19390" y="490726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5" name="Picture 4">
              <a:extLst>
                <a:ext uri="{FF2B5EF4-FFF2-40B4-BE49-F238E27FC236}">
                  <a16:creationId xmlns:a16="http://schemas.microsoft.com/office/drawing/2014/main" id="{45C63025-2810-4CE8-8C6F-88D74BAA974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17100" y="490726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6" name="Picture 4">
              <a:extLst>
                <a:ext uri="{FF2B5EF4-FFF2-40B4-BE49-F238E27FC236}">
                  <a16:creationId xmlns:a16="http://schemas.microsoft.com/office/drawing/2014/main" id="{75686752-822A-45E8-8E49-84FE0C9FB76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92212" y="4907259"/>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7" name="Picture 4">
              <a:extLst>
                <a:ext uri="{FF2B5EF4-FFF2-40B4-BE49-F238E27FC236}">
                  <a16:creationId xmlns:a16="http://schemas.microsoft.com/office/drawing/2014/main" id="{10D839B5-E714-481D-9942-7AC6CE31A37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51625" y="504747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8" name="Picture 4">
              <a:extLst>
                <a:ext uri="{FF2B5EF4-FFF2-40B4-BE49-F238E27FC236}">
                  <a16:creationId xmlns:a16="http://schemas.microsoft.com/office/drawing/2014/main" id="{26CD20DF-E1F3-422C-8D2F-3775659DBE3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26738" y="504747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9" name="Picture 4">
              <a:extLst>
                <a:ext uri="{FF2B5EF4-FFF2-40B4-BE49-F238E27FC236}">
                  <a16:creationId xmlns:a16="http://schemas.microsoft.com/office/drawing/2014/main" id="{1CEF3CF5-B00E-4152-9D6C-24B25B6879A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24448" y="504747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0" name="Picture 4">
              <a:extLst>
                <a:ext uri="{FF2B5EF4-FFF2-40B4-BE49-F238E27FC236}">
                  <a16:creationId xmlns:a16="http://schemas.microsoft.com/office/drawing/2014/main" id="{5FBEE184-6181-4AF8-81EC-9F5C132143E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99560" y="504747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1" name="Picture 4">
              <a:extLst>
                <a:ext uri="{FF2B5EF4-FFF2-40B4-BE49-F238E27FC236}">
                  <a16:creationId xmlns:a16="http://schemas.microsoft.com/office/drawing/2014/main" id="{C3CFA5EC-8FCD-41A9-AA96-8F02DA70B2B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51776" y="519341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 name="Picture 4">
              <a:extLst>
                <a:ext uri="{FF2B5EF4-FFF2-40B4-BE49-F238E27FC236}">
                  <a16:creationId xmlns:a16="http://schemas.microsoft.com/office/drawing/2014/main" id="{0F32A875-599C-4FC3-94C2-C19275F0214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26889" y="519341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 name="Picture 4">
              <a:extLst>
                <a:ext uri="{FF2B5EF4-FFF2-40B4-BE49-F238E27FC236}">
                  <a16:creationId xmlns:a16="http://schemas.microsoft.com/office/drawing/2014/main" id="{213D128D-F895-4F1B-AAEF-95B05026223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24599" y="519341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4" name="Picture 4">
              <a:extLst>
                <a:ext uri="{FF2B5EF4-FFF2-40B4-BE49-F238E27FC236}">
                  <a16:creationId xmlns:a16="http://schemas.microsoft.com/office/drawing/2014/main" id="{56A5E4B2-83B3-46AC-8331-FBAF0A08392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99711" y="519341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5" name="Picture 4">
              <a:extLst>
                <a:ext uri="{FF2B5EF4-FFF2-40B4-BE49-F238E27FC236}">
                  <a16:creationId xmlns:a16="http://schemas.microsoft.com/office/drawing/2014/main" id="{6EC475B6-5D3D-41EB-A630-8528EC7D9B1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59124" y="533363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6" name="Picture 4">
              <a:extLst>
                <a:ext uri="{FF2B5EF4-FFF2-40B4-BE49-F238E27FC236}">
                  <a16:creationId xmlns:a16="http://schemas.microsoft.com/office/drawing/2014/main" id="{CE5868E4-6156-44FE-B6DB-3FE69B96B20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34237" y="5333630"/>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7" name="Picture 4">
              <a:extLst>
                <a:ext uri="{FF2B5EF4-FFF2-40B4-BE49-F238E27FC236}">
                  <a16:creationId xmlns:a16="http://schemas.microsoft.com/office/drawing/2014/main" id="{727AA5B4-BF0F-48A7-A983-6F913412436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31947" y="5333630"/>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8" name="Picture 4">
              <a:extLst>
                <a:ext uri="{FF2B5EF4-FFF2-40B4-BE49-F238E27FC236}">
                  <a16:creationId xmlns:a16="http://schemas.microsoft.com/office/drawing/2014/main" id="{57C81253-EC76-42F1-879A-CD0D54DC55D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07059" y="5333628"/>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9" name="Grupp 128">
            <a:extLst>
              <a:ext uri="{FF2B5EF4-FFF2-40B4-BE49-F238E27FC236}">
                <a16:creationId xmlns:a16="http://schemas.microsoft.com/office/drawing/2014/main" id="{79857963-74EE-47A0-8D3B-42B0ECFF0426}"/>
              </a:ext>
            </a:extLst>
          </p:cNvPr>
          <p:cNvGrpSpPr/>
          <p:nvPr/>
        </p:nvGrpSpPr>
        <p:grpSpPr>
          <a:xfrm>
            <a:off x="5548936" y="2622113"/>
            <a:ext cx="1152898" cy="3622099"/>
            <a:chOff x="3867324" y="1848733"/>
            <a:chExt cx="1152898" cy="3622099"/>
          </a:xfrm>
        </p:grpSpPr>
        <p:pic>
          <p:nvPicPr>
            <p:cNvPr id="130" name="Picture 4">
              <a:extLst>
                <a:ext uri="{FF2B5EF4-FFF2-40B4-BE49-F238E27FC236}">
                  <a16:creationId xmlns:a16="http://schemas.microsoft.com/office/drawing/2014/main" id="{15014238-3290-4D93-A05D-59DD352BA4C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45102" y="5333630"/>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31" name="Grupp 130">
              <a:extLst>
                <a:ext uri="{FF2B5EF4-FFF2-40B4-BE49-F238E27FC236}">
                  <a16:creationId xmlns:a16="http://schemas.microsoft.com/office/drawing/2014/main" id="{409478AA-A5DD-40C9-85A7-6C2E2E73F4F1}"/>
                </a:ext>
              </a:extLst>
            </p:cNvPr>
            <p:cNvGrpSpPr/>
            <p:nvPr/>
          </p:nvGrpSpPr>
          <p:grpSpPr>
            <a:xfrm>
              <a:off x="3867324" y="1848733"/>
              <a:ext cx="1145550" cy="3622099"/>
              <a:chOff x="3867324" y="1848733"/>
              <a:chExt cx="1145550" cy="3622099"/>
            </a:xfrm>
          </p:grpSpPr>
          <p:pic>
            <p:nvPicPr>
              <p:cNvPr id="132" name="Picture 4">
                <a:extLst>
                  <a:ext uri="{FF2B5EF4-FFF2-40B4-BE49-F238E27FC236}">
                    <a16:creationId xmlns:a16="http://schemas.microsoft.com/office/drawing/2014/main" id="{80B1E8E2-751D-4F2E-BFF9-4D24BF17F0D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69189" y="184873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 name="Picture 4">
                <a:extLst>
                  <a:ext uri="{FF2B5EF4-FFF2-40B4-BE49-F238E27FC236}">
                    <a16:creationId xmlns:a16="http://schemas.microsoft.com/office/drawing/2014/main" id="{D62A8738-EDBC-4EAF-9136-0A447907308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69188" y="198593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4" name="Picture 4">
                <a:extLst>
                  <a:ext uri="{FF2B5EF4-FFF2-40B4-BE49-F238E27FC236}">
                    <a16:creationId xmlns:a16="http://schemas.microsoft.com/office/drawing/2014/main" id="{BB16141B-BAB1-4F41-82C3-0946CEE0AA8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70284" y="214181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5" name="Picture 4">
                <a:extLst>
                  <a:ext uri="{FF2B5EF4-FFF2-40B4-BE49-F238E27FC236}">
                    <a16:creationId xmlns:a16="http://schemas.microsoft.com/office/drawing/2014/main" id="{DEE19BDB-7A01-458B-8757-763B14EAA37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69186" y="228878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6" name="Picture 4">
                <a:extLst>
                  <a:ext uri="{FF2B5EF4-FFF2-40B4-BE49-F238E27FC236}">
                    <a16:creationId xmlns:a16="http://schemas.microsoft.com/office/drawing/2014/main" id="{2BA6C0FB-9BBB-4D59-B52F-13D266D89C4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69185" y="242598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7" name="Picture 4">
                <a:extLst>
                  <a:ext uri="{FF2B5EF4-FFF2-40B4-BE49-F238E27FC236}">
                    <a16:creationId xmlns:a16="http://schemas.microsoft.com/office/drawing/2014/main" id="{33D72D92-5E6B-42CC-89EF-85BACC7F486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70281" y="258186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8" name="Picture 4">
                <a:extLst>
                  <a:ext uri="{FF2B5EF4-FFF2-40B4-BE49-F238E27FC236}">
                    <a16:creationId xmlns:a16="http://schemas.microsoft.com/office/drawing/2014/main" id="{21190C2C-1108-4267-AC21-BEE422C4781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71383" y="2719069"/>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9" name="Picture 4">
                <a:extLst>
                  <a:ext uri="{FF2B5EF4-FFF2-40B4-BE49-F238E27FC236}">
                    <a16:creationId xmlns:a16="http://schemas.microsoft.com/office/drawing/2014/main" id="{32BE40D3-F165-435C-8018-D4595047DEE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71382" y="2856270"/>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0" name="Picture 4">
                <a:extLst>
                  <a:ext uri="{FF2B5EF4-FFF2-40B4-BE49-F238E27FC236}">
                    <a16:creationId xmlns:a16="http://schemas.microsoft.com/office/drawing/2014/main" id="{639CD8C4-DD93-4E58-9EA3-548FF91AE8C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72478" y="301215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1" name="Picture 4">
                <a:extLst>
                  <a:ext uri="{FF2B5EF4-FFF2-40B4-BE49-F238E27FC236}">
                    <a16:creationId xmlns:a16="http://schemas.microsoft.com/office/drawing/2014/main" id="{7C927520-721A-4078-ABF2-317267C1E6E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71380" y="315912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2" name="Picture 4">
                <a:extLst>
                  <a:ext uri="{FF2B5EF4-FFF2-40B4-BE49-F238E27FC236}">
                    <a16:creationId xmlns:a16="http://schemas.microsoft.com/office/drawing/2014/main" id="{B6DB6E0C-CBE8-4514-B059-6010E482B8F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71379" y="329632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 name="Picture 4">
                <a:extLst>
                  <a:ext uri="{FF2B5EF4-FFF2-40B4-BE49-F238E27FC236}">
                    <a16:creationId xmlns:a16="http://schemas.microsoft.com/office/drawing/2014/main" id="{656E5770-8433-4EDB-AB41-03C42938B3B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72475" y="345220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4" name="Picture 4">
                <a:extLst>
                  <a:ext uri="{FF2B5EF4-FFF2-40B4-BE49-F238E27FC236}">
                    <a16:creationId xmlns:a16="http://schemas.microsoft.com/office/drawing/2014/main" id="{19C4FE1B-A7D7-4158-908D-0FF4D26F41A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73577" y="3611669"/>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5" name="Picture 4">
                <a:extLst>
                  <a:ext uri="{FF2B5EF4-FFF2-40B4-BE49-F238E27FC236}">
                    <a16:creationId xmlns:a16="http://schemas.microsoft.com/office/drawing/2014/main" id="{CD6F1B0D-62CB-4535-9E21-23B0708F7E9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73575" y="3748870"/>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6" name="Picture 4">
                <a:extLst>
                  <a:ext uri="{FF2B5EF4-FFF2-40B4-BE49-F238E27FC236}">
                    <a16:creationId xmlns:a16="http://schemas.microsoft.com/office/drawing/2014/main" id="{0C693DA0-B7A7-4D1D-88FE-A28FB4313B8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74672" y="390475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7" name="Picture 4">
                <a:extLst>
                  <a:ext uri="{FF2B5EF4-FFF2-40B4-BE49-F238E27FC236}">
                    <a16:creationId xmlns:a16="http://schemas.microsoft.com/office/drawing/2014/main" id="{1EADCADF-83E7-4081-B217-26633BCAA57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73574" y="405172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8" name="Picture 4">
                <a:extLst>
                  <a:ext uri="{FF2B5EF4-FFF2-40B4-BE49-F238E27FC236}">
                    <a16:creationId xmlns:a16="http://schemas.microsoft.com/office/drawing/2014/main" id="{9B73A1C6-667D-4C08-A714-82FD51E3A1D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73573" y="418892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9" name="Picture 4">
                <a:extLst>
                  <a:ext uri="{FF2B5EF4-FFF2-40B4-BE49-F238E27FC236}">
                    <a16:creationId xmlns:a16="http://schemas.microsoft.com/office/drawing/2014/main" id="{944ADF31-5E49-4D72-8AE8-1208009004E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74669" y="434480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0" name="Picture 4">
                <a:extLst>
                  <a:ext uri="{FF2B5EF4-FFF2-40B4-BE49-F238E27FC236}">
                    <a16:creationId xmlns:a16="http://schemas.microsoft.com/office/drawing/2014/main" id="{82ED9B1B-EF6B-4E48-8DA8-954754C2F5F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69181" y="448200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1" name="Picture 4">
                <a:extLst>
                  <a:ext uri="{FF2B5EF4-FFF2-40B4-BE49-F238E27FC236}">
                    <a16:creationId xmlns:a16="http://schemas.microsoft.com/office/drawing/2014/main" id="{D7D2D410-4AA6-460D-9005-BEC9387D90E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69182" y="462725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2" name="Picture 4">
                <a:extLst>
                  <a:ext uri="{FF2B5EF4-FFF2-40B4-BE49-F238E27FC236}">
                    <a16:creationId xmlns:a16="http://schemas.microsoft.com/office/drawing/2014/main" id="{E5C6D1D4-E6A7-444D-84D1-D729D7D57F7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59297" y="184873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 name="Picture 4">
                <a:extLst>
                  <a:ext uri="{FF2B5EF4-FFF2-40B4-BE49-F238E27FC236}">
                    <a16:creationId xmlns:a16="http://schemas.microsoft.com/office/drawing/2014/main" id="{63F17E85-D83A-4AA7-80B0-44D06AB14D8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59296" y="198593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4" name="Picture 4">
                <a:extLst>
                  <a:ext uri="{FF2B5EF4-FFF2-40B4-BE49-F238E27FC236}">
                    <a16:creationId xmlns:a16="http://schemas.microsoft.com/office/drawing/2014/main" id="{1875AC95-6C22-46B1-90DA-79E0F7536DE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60392" y="2141818"/>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5" name="Picture 4">
                <a:extLst>
                  <a:ext uri="{FF2B5EF4-FFF2-40B4-BE49-F238E27FC236}">
                    <a16:creationId xmlns:a16="http://schemas.microsoft.com/office/drawing/2014/main" id="{56970DB8-2667-4189-B45E-2BE79E2423C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59295" y="2288788"/>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6" name="Picture 4">
                <a:extLst>
                  <a:ext uri="{FF2B5EF4-FFF2-40B4-BE49-F238E27FC236}">
                    <a16:creationId xmlns:a16="http://schemas.microsoft.com/office/drawing/2014/main" id="{36FA4B2D-6A36-49A3-ADCE-C45A68B531E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59293" y="2425989"/>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7" name="Picture 4">
                <a:extLst>
                  <a:ext uri="{FF2B5EF4-FFF2-40B4-BE49-F238E27FC236}">
                    <a16:creationId xmlns:a16="http://schemas.microsoft.com/office/drawing/2014/main" id="{A33015DA-F1BF-46ED-A3E0-0D14370D558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60389" y="2581870"/>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8" name="Picture 4">
                <a:extLst>
                  <a:ext uri="{FF2B5EF4-FFF2-40B4-BE49-F238E27FC236}">
                    <a16:creationId xmlns:a16="http://schemas.microsoft.com/office/drawing/2014/main" id="{C365AA9A-3E68-45EF-A1B4-D9455737F64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61491" y="271907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9" name="Picture 4">
                <a:extLst>
                  <a:ext uri="{FF2B5EF4-FFF2-40B4-BE49-F238E27FC236}">
                    <a16:creationId xmlns:a16="http://schemas.microsoft.com/office/drawing/2014/main" id="{10CBEE94-A871-4518-94CF-A4A3E727B0E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61490" y="285627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0" name="Picture 4">
                <a:extLst>
                  <a:ext uri="{FF2B5EF4-FFF2-40B4-BE49-F238E27FC236}">
                    <a16:creationId xmlns:a16="http://schemas.microsoft.com/office/drawing/2014/main" id="{401AAC91-432B-4B31-A186-003491A90A9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62586" y="301215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1" name="Picture 4">
                <a:extLst>
                  <a:ext uri="{FF2B5EF4-FFF2-40B4-BE49-F238E27FC236}">
                    <a16:creationId xmlns:a16="http://schemas.microsoft.com/office/drawing/2014/main" id="{0431B25A-AD9D-475F-8485-CBEE91EFC49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61488" y="315912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2" name="Picture 4">
                <a:extLst>
                  <a:ext uri="{FF2B5EF4-FFF2-40B4-BE49-F238E27FC236}">
                    <a16:creationId xmlns:a16="http://schemas.microsoft.com/office/drawing/2014/main" id="{A543172B-3AB8-4BF3-9D48-50108E71EC8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61487" y="329632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 name="Picture 4">
                <a:extLst>
                  <a:ext uri="{FF2B5EF4-FFF2-40B4-BE49-F238E27FC236}">
                    <a16:creationId xmlns:a16="http://schemas.microsoft.com/office/drawing/2014/main" id="{F9ACF435-E5A1-43DC-B49E-6E30969134F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62583" y="345220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4" name="Picture 4">
                <a:extLst>
                  <a:ext uri="{FF2B5EF4-FFF2-40B4-BE49-F238E27FC236}">
                    <a16:creationId xmlns:a16="http://schemas.microsoft.com/office/drawing/2014/main" id="{1DDAD0D6-F583-4961-AA3D-6B92C7C18A4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63685" y="361167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5" name="Picture 4">
                <a:extLst>
                  <a:ext uri="{FF2B5EF4-FFF2-40B4-BE49-F238E27FC236}">
                    <a16:creationId xmlns:a16="http://schemas.microsoft.com/office/drawing/2014/main" id="{DFE961F7-51BD-4FA6-93AB-1ECE8885A25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63683" y="374887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6" name="Picture 4">
                <a:extLst>
                  <a:ext uri="{FF2B5EF4-FFF2-40B4-BE49-F238E27FC236}">
                    <a16:creationId xmlns:a16="http://schemas.microsoft.com/office/drawing/2014/main" id="{13FCA122-6022-4B98-8A51-1118401A32D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64780" y="390475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7" name="Picture 4">
                <a:extLst>
                  <a:ext uri="{FF2B5EF4-FFF2-40B4-BE49-F238E27FC236}">
                    <a16:creationId xmlns:a16="http://schemas.microsoft.com/office/drawing/2014/main" id="{1701B773-04FB-40A1-B159-485F4453C37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63682" y="405172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8" name="Picture 4">
                <a:extLst>
                  <a:ext uri="{FF2B5EF4-FFF2-40B4-BE49-F238E27FC236}">
                    <a16:creationId xmlns:a16="http://schemas.microsoft.com/office/drawing/2014/main" id="{63CBA31F-4484-489C-9D83-C17F3B0EEEC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63681" y="418892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9" name="Picture 4">
                <a:extLst>
                  <a:ext uri="{FF2B5EF4-FFF2-40B4-BE49-F238E27FC236}">
                    <a16:creationId xmlns:a16="http://schemas.microsoft.com/office/drawing/2014/main" id="{F03BE237-72DC-40CA-951C-6495262E59C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64777" y="434480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0" name="Picture 4">
                <a:extLst>
                  <a:ext uri="{FF2B5EF4-FFF2-40B4-BE49-F238E27FC236}">
                    <a16:creationId xmlns:a16="http://schemas.microsoft.com/office/drawing/2014/main" id="{3BA4B12F-7AB7-4120-B739-5B8E0A4574E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59289" y="448200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1" name="Picture 4">
                <a:extLst>
                  <a:ext uri="{FF2B5EF4-FFF2-40B4-BE49-F238E27FC236}">
                    <a16:creationId xmlns:a16="http://schemas.microsoft.com/office/drawing/2014/main" id="{66538608-F91D-43DC-9994-F6E63BC1415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59290" y="4627259"/>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2" name="Picture 4">
                <a:extLst>
                  <a:ext uri="{FF2B5EF4-FFF2-40B4-BE49-F238E27FC236}">
                    <a16:creationId xmlns:a16="http://schemas.microsoft.com/office/drawing/2014/main" id="{F5A80268-0422-4129-976E-B3DC4BD04AD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34409" y="184873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3" name="Picture 4">
                <a:extLst>
                  <a:ext uri="{FF2B5EF4-FFF2-40B4-BE49-F238E27FC236}">
                    <a16:creationId xmlns:a16="http://schemas.microsoft.com/office/drawing/2014/main" id="{501E7F7A-63E8-4623-B08F-9EC6DD424C9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34408" y="198593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 name="Picture 4">
                <a:extLst>
                  <a:ext uri="{FF2B5EF4-FFF2-40B4-BE49-F238E27FC236}">
                    <a16:creationId xmlns:a16="http://schemas.microsoft.com/office/drawing/2014/main" id="{58D8BC65-9E36-4540-BC5C-7BD4AB268EE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35504" y="214181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5" name="Picture 4">
                <a:extLst>
                  <a:ext uri="{FF2B5EF4-FFF2-40B4-BE49-F238E27FC236}">
                    <a16:creationId xmlns:a16="http://schemas.microsoft.com/office/drawing/2014/main" id="{46CFF0B2-3BAF-4316-B13F-B3504CD01C0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34407" y="228878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6" name="Picture 4">
                <a:extLst>
                  <a:ext uri="{FF2B5EF4-FFF2-40B4-BE49-F238E27FC236}">
                    <a16:creationId xmlns:a16="http://schemas.microsoft.com/office/drawing/2014/main" id="{C3158B27-6D1F-4E2D-8C1D-39A67D89691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34405" y="2425988"/>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7" name="Picture 4">
                <a:extLst>
                  <a:ext uri="{FF2B5EF4-FFF2-40B4-BE49-F238E27FC236}">
                    <a16:creationId xmlns:a16="http://schemas.microsoft.com/office/drawing/2014/main" id="{BF984852-9DCE-4867-82F5-A922EE76566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35502" y="2581869"/>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8" name="Picture 4">
                <a:extLst>
                  <a:ext uri="{FF2B5EF4-FFF2-40B4-BE49-F238E27FC236}">
                    <a16:creationId xmlns:a16="http://schemas.microsoft.com/office/drawing/2014/main" id="{48071101-0E01-4551-9F07-6F303107089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36603" y="2719070"/>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9" name="Picture 4">
                <a:extLst>
                  <a:ext uri="{FF2B5EF4-FFF2-40B4-BE49-F238E27FC236}">
                    <a16:creationId xmlns:a16="http://schemas.microsoft.com/office/drawing/2014/main" id="{FC470F5F-A6F2-4F10-9ABA-008C49108F9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36602" y="285627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0" name="Picture 4">
                <a:extLst>
                  <a:ext uri="{FF2B5EF4-FFF2-40B4-BE49-F238E27FC236}">
                    <a16:creationId xmlns:a16="http://schemas.microsoft.com/office/drawing/2014/main" id="{CA3D988E-9044-451E-AD5D-A39CCE38C39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37698" y="301215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1" name="Picture 4">
                <a:extLst>
                  <a:ext uri="{FF2B5EF4-FFF2-40B4-BE49-F238E27FC236}">
                    <a16:creationId xmlns:a16="http://schemas.microsoft.com/office/drawing/2014/main" id="{F0C25338-A489-4B70-B88B-A632C756D9C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36600" y="315912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2" name="Picture 4">
                <a:extLst>
                  <a:ext uri="{FF2B5EF4-FFF2-40B4-BE49-F238E27FC236}">
                    <a16:creationId xmlns:a16="http://schemas.microsoft.com/office/drawing/2014/main" id="{3B780A0F-815E-45CE-B912-2132BDB8BCD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36599" y="329632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3" name="Picture 4">
                <a:extLst>
                  <a:ext uri="{FF2B5EF4-FFF2-40B4-BE49-F238E27FC236}">
                    <a16:creationId xmlns:a16="http://schemas.microsoft.com/office/drawing/2014/main" id="{58C239BA-74C5-4825-AA46-5BE046C9EF0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37695" y="345220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 name="Picture 4">
                <a:extLst>
                  <a:ext uri="{FF2B5EF4-FFF2-40B4-BE49-F238E27FC236}">
                    <a16:creationId xmlns:a16="http://schemas.microsoft.com/office/drawing/2014/main" id="{88D0DAF1-6033-4E34-8D2B-AA7BD94517F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38797" y="361167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5" name="Picture 4">
                <a:extLst>
                  <a:ext uri="{FF2B5EF4-FFF2-40B4-BE49-F238E27FC236}">
                    <a16:creationId xmlns:a16="http://schemas.microsoft.com/office/drawing/2014/main" id="{7F4E841E-32A5-4B48-84CB-6BEFE631EC8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38796" y="374887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6" name="Picture 4">
                <a:extLst>
                  <a:ext uri="{FF2B5EF4-FFF2-40B4-BE49-F238E27FC236}">
                    <a16:creationId xmlns:a16="http://schemas.microsoft.com/office/drawing/2014/main" id="{4B3334EC-7DFD-411D-BD05-90F88663C09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39892" y="390475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7" name="Picture 4">
                <a:extLst>
                  <a:ext uri="{FF2B5EF4-FFF2-40B4-BE49-F238E27FC236}">
                    <a16:creationId xmlns:a16="http://schemas.microsoft.com/office/drawing/2014/main" id="{13294E19-954A-4BA1-8BF8-D9587CB07B1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38794" y="405172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8" name="Picture 4">
                <a:extLst>
                  <a:ext uri="{FF2B5EF4-FFF2-40B4-BE49-F238E27FC236}">
                    <a16:creationId xmlns:a16="http://schemas.microsoft.com/office/drawing/2014/main" id="{DEB6725E-D20E-4175-9872-14DD2226067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38793" y="418892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9" name="Picture 4">
                <a:extLst>
                  <a:ext uri="{FF2B5EF4-FFF2-40B4-BE49-F238E27FC236}">
                    <a16:creationId xmlns:a16="http://schemas.microsoft.com/office/drawing/2014/main" id="{862BBB5D-D725-46FA-A6DB-A6EAEB27C5A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39889" y="434480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0" name="Picture 4">
                <a:extLst>
                  <a:ext uri="{FF2B5EF4-FFF2-40B4-BE49-F238E27FC236}">
                    <a16:creationId xmlns:a16="http://schemas.microsoft.com/office/drawing/2014/main" id="{20FC5C25-7B08-48CC-B71E-2053C59A16F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34401" y="448200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1" name="Picture 4">
                <a:extLst>
                  <a:ext uri="{FF2B5EF4-FFF2-40B4-BE49-F238E27FC236}">
                    <a16:creationId xmlns:a16="http://schemas.microsoft.com/office/drawing/2014/main" id="{5AC90A3A-4FD7-4B90-86F8-2714EB3056E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34403" y="4627258"/>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2" name="Picture 4">
                <a:extLst>
                  <a:ext uri="{FF2B5EF4-FFF2-40B4-BE49-F238E27FC236}">
                    <a16:creationId xmlns:a16="http://schemas.microsoft.com/office/drawing/2014/main" id="{82C9153C-5679-4AC3-BB49-DCC40C3C732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32120" y="184873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3" name="Picture 4">
                <a:extLst>
                  <a:ext uri="{FF2B5EF4-FFF2-40B4-BE49-F238E27FC236}">
                    <a16:creationId xmlns:a16="http://schemas.microsoft.com/office/drawing/2014/main" id="{10D6B454-A3E8-47BB-855E-E6E6DF0D6E1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32118" y="198593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 name="Picture 4">
                <a:extLst>
                  <a:ext uri="{FF2B5EF4-FFF2-40B4-BE49-F238E27FC236}">
                    <a16:creationId xmlns:a16="http://schemas.microsoft.com/office/drawing/2014/main" id="{7D9EB6F4-3F49-4369-84F4-1E82A35CD6D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33215" y="214181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5" name="Picture 4">
                <a:extLst>
                  <a:ext uri="{FF2B5EF4-FFF2-40B4-BE49-F238E27FC236}">
                    <a16:creationId xmlns:a16="http://schemas.microsoft.com/office/drawing/2014/main" id="{2F27A7D2-EC9B-47D2-9971-9E12177BA9A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32117" y="228878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6" name="Picture 4">
                <a:extLst>
                  <a:ext uri="{FF2B5EF4-FFF2-40B4-BE49-F238E27FC236}">
                    <a16:creationId xmlns:a16="http://schemas.microsoft.com/office/drawing/2014/main" id="{C9CC2282-E565-41F5-A349-692A6E4C295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32116" y="2425988"/>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7" name="Picture 4">
                <a:extLst>
                  <a:ext uri="{FF2B5EF4-FFF2-40B4-BE49-F238E27FC236}">
                    <a16:creationId xmlns:a16="http://schemas.microsoft.com/office/drawing/2014/main" id="{A2EDBD04-3343-454F-B7B1-390471047C1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33212" y="2581869"/>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8" name="Picture 4">
                <a:extLst>
                  <a:ext uri="{FF2B5EF4-FFF2-40B4-BE49-F238E27FC236}">
                    <a16:creationId xmlns:a16="http://schemas.microsoft.com/office/drawing/2014/main" id="{1C8D7A72-02D6-4C98-B446-753C90C5A1C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34314" y="2719070"/>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9" name="Picture 4">
                <a:extLst>
                  <a:ext uri="{FF2B5EF4-FFF2-40B4-BE49-F238E27FC236}">
                    <a16:creationId xmlns:a16="http://schemas.microsoft.com/office/drawing/2014/main" id="{279E2554-EBA6-4D81-883F-DBF90E0B037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34312" y="285627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0" name="Picture 4">
                <a:extLst>
                  <a:ext uri="{FF2B5EF4-FFF2-40B4-BE49-F238E27FC236}">
                    <a16:creationId xmlns:a16="http://schemas.microsoft.com/office/drawing/2014/main" id="{5ECAA557-B006-46FA-803C-4E8FBA03CEC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35408" y="301215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1" name="Picture 4">
                <a:extLst>
                  <a:ext uri="{FF2B5EF4-FFF2-40B4-BE49-F238E27FC236}">
                    <a16:creationId xmlns:a16="http://schemas.microsoft.com/office/drawing/2014/main" id="{7C484362-C2B3-4F31-9E79-766D5BFFD46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34311" y="315912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2" name="Picture 4">
                <a:extLst>
                  <a:ext uri="{FF2B5EF4-FFF2-40B4-BE49-F238E27FC236}">
                    <a16:creationId xmlns:a16="http://schemas.microsoft.com/office/drawing/2014/main" id="{16229C1C-01DA-4F78-973A-A2C35B8F74C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34309" y="329632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3" name="Picture 4">
                <a:extLst>
                  <a:ext uri="{FF2B5EF4-FFF2-40B4-BE49-F238E27FC236}">
                    <a16:creationId xmlns:a16="http://schemas.microsoft.com/office/drawing/2014/main" id="{A9AD3B8C-C685-46EB-9152-F4C1EB21DE1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35406" y="345220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 name="Picture 4">
                <a:extLst>
                  <a:ext uri="{FF2B5EF4-FFF2-40B4-BE49-F238E27FC236}">
                    <a16:creationId xmlns:a16="http://schemas.microsoft.com/office/drawing/2014/main" id="{B9626D53-C05C-4D8A-9F10-DC04344140F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36507" y="361167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 name="Picture 4">
                <a:extLst>
                  <a:ext uri="{FF2B5EF4-FFF2-40B4-BE49-F238E27FC236}">
                    <a16:creationId xmlns:a16="http://schemas.microsoft.com/office/drawing/2014/main" id="{E90A2315-F264-4440-B7F4-4278B3002A4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36506" y="374887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 name="Picture 4">
                <a:extLst>
                  <a:ext uri="{FF2B5EF4-FFF2-40B4-BE49-F238E27FC236}">
                    <a16:creationId xmlns:a16="http://schemas.microsoft.com/office/drawing/2014/main" id="{AD8279C5-791E-4CCA-8D00-7EDDFDA312B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37602" y="390475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7" name="Picture 4">
                <a:extLst>
                  <a:ext uri="{FF2B5EF4-FFF2-40B4-BE49-F238E27FC236}">
                    <a16:creationId xmlns:a16="http://schemas.microsoft.com/office/drawing/2014/main" id="{C3489040-EE0D-4DC0-BD1D-EFD0581FF4E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36505" y="405172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8" name="Picture 4">
                <a:extLst>
                  <a:ext uri="{FF2B5EF4-FFF2-40B4-BE49-F238E27FC236}">
                    <a16:creationId xmlns:a16="http://schemas.microsoft.com/office/drawing/2014/main" id="{897A2B94-68A7-4F13-861A-6FB2493DE89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36503" y="418892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9" name="Picture 4">
                <a:extLst>
                  <a:ext uri="{FF2B5EF4-FFF2-40B4-BE49-F238E27FC236}">
                    <a16:creationId xmlns:a16="http://schemas.microsoft.com/office/drawing/2014/main" id="{48FB5F5F-C96E-451F-9888-A14BC3603B3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37599" y="434480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0" name="Picture 4">
                <a:extLst>
                  <a:ext uri="{FF2B5EF4-FFF2-40B4-BE49-F238E27FC236}">
                    <a16:creationId xmlns:a16="http://schemas.microsoft.com/office/drawing/2014/main" id="{E0F0E8EC-1443-44A1-8BA8-6AE8785A50C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32112" y="448200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1" name="Picture 4">
                <a:extLst>
                  <a:ext uri="{FF2B5EF4-FFF2-40B4-BE49-F238E27FC236}">
                    <a16:creationId xmlns:a16="http://schemas.microsoft.com/office/drawing/2014/main" id="{08BEB073-9C17-4769-8684-517E57ADFC6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32113" y="4627258"/>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 name="Picture 4">
                <a:extLst>
                  <a:ext uri="{FF2B5EF4-FFF2-40B4-BE49-F238E27FC236}">
                    <a16:creationId xmlns:a16="http://schemas.microsoft.com/office/drawing/2014/main" id="{E4C2BC52-F613-4907-A5A9-01ACFFE9E53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67324" y="476747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3" name="Picture 4">
                <a:extLst>
                  <a:ext uri="{FF2B5EF4-FFF2-40B4-BE49-F238E27FC236}">
                    <a16:creationId xmlns:a16="http://schemas.microsoft.com/office/drawing/2014/main" id="{B5EF3683-02AE-455B-AE39-14F258BC1FC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57432" y="476747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4" name="Picture 4">
                <a:extLst>
                  <a:ext uri="{FF2B5EF4-FFF2-40B4-BE49-F238E27FC236}">
                    <a16:creationId xmlns:a16="http://schemas.microsoft.com/office/drawing/2014/main" id="{E16675CA-8B6F-4645-8FD7-0C4D7D6B6FA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32545" y="476747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 name="Picture 4">
                <a:extLst>
                  <a:ext uri="{FF2B5EF4-FFF2-40B4-BE49-F238E27FC236}">
                    <a16:creationId xmlns:a16="http://schemas.microsoft.com/office/drawing/2014/main" id="{C663C4B8-AAA1-4053-BE56-3C3B736F59C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30255" y="476747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6" name="Picture 4">
                <a:extLst>
                  <a:ext uri="{FF2B5EF4-FFF2-40B4-BE49-F238E27FC236}">
                    <a16:creationId xmlns:a16="http://schemas.microsoft.com/office/drawing/2014/main" id="{81442B21-9697-4E00-A144-6707FBDBFDE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67324" y="4907259"/>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7" name="Picture 4">
                <a:extLst>
                  <a:ext uri="{FF2B5EF4-FFF2-40B4-BE49-F238E27FC236}">
                    <a16:creationId xmlns:a16="http://schemas.microsoft.com/office/drawing/2014/main" id="{8E882471-251E-4DF3-8900-39FB820A050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57432" y="490726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8" name="Picture 4">
                <a:extLst>
                  <a:ext uri="{FF2B5EF4-FFF2-40B4-BE49-F238E27FC236}">
                    <a16:creationId xmlns:a16="http://schemas.microsoft.com/office/drawing/2014/main" id="{D68758F4-2FC8-4A0F-8135-2C5B3DA5530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32545" y="490726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9" name="Picture 4">
                <a:extLst>
                  <a:ext uri="{FF2B5EF4-FFF2-40B4-BE49-F238E27FC236}">
                    <a16:creationId xmlns:a16="http://schemas.microsoft.com/office/drawing/2014/main" id="{164A363C-2196-40E2-8246-81BCF98B652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30255" y="490726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0" name="Picture 4">
                <a:extLst>
                  <a:ext uri="{FF2B5EF4-FFF2-40B4-BE49-F238E27FC236}">
                    <a16:creationId xmlns:a16="http://schemas.microsoft.com/office/drawing/2014/main" id="{9C884689-318C-457E-BF1A-0A38955AE4C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74672" y="504747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1" name="Picture 4">
                <a:extLst>
                  <a:ext uri="{FF2B5EF4-FFF2-40B4-BE49-F238E27FC236}">
                    <a16:creationId xmlns:a16="http://schemas.microsoft.com/office/drawing/2014/main" id="{37B0C73A-2E2A-4AB8-957B-8343D28CBA5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64780" y="504747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2" name="Picture 4">
                <a:extLst>
                  <a:ext uri="{FF2B5EF4-FFF2-40B4-BE49-F238E27FC236}">
                    <a16:creationId xmlns:a16="http://schemas.microsoft.com/office/drawing/2014/main" id="{6707E626-5588-4077-BCEA-834EE069598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39893" y="504747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3" name="Picture 4">
                <a:extLst>
                  <a:ext uri="{FF2B5EF4-FFF2-40B4-BE49-F238E27FC236}">
                    <a16:creationId xmlns:a16="http://schemas.microsoft.com/office/drawing/2014/main" id="{2DF5A50B-E554-4D68-9AFF-424DE6B6470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37603" y="504747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4" name="Picture 4">
                <a:extLst>
                  <a:ext uri="{FF2B5EF4-FFF2-40B4-BE49-F238E27FC236}">
                    <a16:creationId xmlns:a16="http://schemas.microsoft.com/office/drawing/2014/main" id="{8338315E-DAF8-45CD-ADD8-D6934083FC3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74823" y="519341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 name="Picture 4">
                <a:extLst>
                  <a:ext uri="{FF2B5EF4-FFF2-40B4-BE49-F238E27FC236}">
                    <a16:creationId xmlns:a16="http://schemas.microsoft.com/office/drawing/2014/main" id="{B6BCA0F4-C1FE-462D-A92B-E1F08347C9E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64931" y="519341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6" name="Picture 4">
                <a:extLst>
                  <a:ext uri="{FF2B5EF4-FFF2-40B4-BE49-F238E27FC236}">
                    <a16:creationId xmlns:a16="http://schemas.microsoft.com/office/drawing/2014/main" id="{8DCE5DC3-B4AF-4A0B-99D8-374A5A37858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40044" y="519341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7" name="Picture 4">
                <a:extLst>
                  <a:ext uri="{FF2B5EF4-FFF2-40B4-BE49-F238E27FC236}">
                    <a16:creationId xmlns:a16="http://schemas.microsoft.com/office/drawing/2014/main" id="{9ADC0477-239C-455E-A40D-254FFA58928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37754" y="519341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8" name="Picture 4">
                <a:extLst>
                  <a:ext uri="{FF2B5EF4-FFF2-40B4-BE49-F238E27FC236}">
                    <a16:creationId xmlns:a16="http://schemas.microsoft.com/office/drawing/2014/main" id="{5E828F75-CB36-4036-87D2-3BA4C62276C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82171" y="5333628"/>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9" name="Picture 4">
                <a:extLst>
                  <a:ext uri="{FF2B5EF4-FFF2-40B4-BE49-F238E27FC236}">
                    <a16:creationId xmlns:a16="http://schemas.microsoft.com/office/drawing/2014/main" id="{5C6D3A27-F980-47E7-B86E-5DE05FD7C8A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72279" y="533363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0" name="Picture 4">
                <a:extLst>
                  <a:ext uri="{FF2B5EF4-FFF2-40B4-BE49-F238E27FC236}">
                    <a16:creationId xmlns:a16="http://schemas.microsoft.com/office/drawing/2014/main" id="{B6EB8E26-5AD9-437D-A273-86353F72B21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47392" y="5333630"/>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nvGrpSpPr>
          <p:cNvPr id="231" name="Grupp 230">
            <a:extLst>
              <a:ext uri="{FF2B5EF4-FFF2-40B4-BE49-F238E27FC236}">
                <a16:creationId xmlns:a16="http://schemas.microsoft.com/office/drawing/2014/main" id="{467C9A7E-E4CA-4557-B5E0-F376D92CF720}"/>
              </a:ext>
            </a:extLst>
          </p:cNvPr>
          <p:cNvGrpSpPr/>
          <p:nvPr/>
        </p:nvGrpSpPr>
        <p:grpSpPr>
          <a:xfrm>
            <a:off x="6701991" y="2634011"/>
            <a:ext cx="1104964" cy="3625112"/>
            <a:chOff x="5005367" y="1848733"/>
            <a:chExt cx="1104964" cy="3625112"/>
          </a:xfrm>
        </p:grpSpPr>
        <p:pic>
          <p:nvPicPr>
            <p:cNvPr id="232" name="Picture 4">
              <a:extLst>
                <a:ext uri="{FF2B5EF4-FFF2-40B4-BE49-F238E27FC236}">
                  <a16:creationId xmlns:a16="http://schemas.microsoft.com/office/drawing/2014/main" id="{4688861B-385B-46FF-B409-F6E8A6CFE07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07232" y="184873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3" name="Picture 4">
              <a:extLst>
                <a:ext uri="{FF2B5EF4-FFF2-40B4-BE49-F238E27FC236}">
                  <a16:creationId xmlns:a16="http://schemas.microsoft.com/office/drawing/2014/main" id="{F2C4A07F-AC54-41F0-A40B-2F0F8B7A093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07231" y="198593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4" name="Picture 4">
              <a:extLst>
                <a:ext uri="{FF2B5EF4-FFF2-40B4-BE49-F238E27FC236}">
                  <a16:creationId xmlns:a16="http://schemas.microsoft.com/office/drawing/2014/main" id="{E84F0C04-8783-4C9B-B93A-1EBBAD179E3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08327" y="214181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 name="Picture 4">
              <a:extLst>
                <a:ext uri="{FF2B5EF4-FFF2-40B4-BE49-F238E27FC236}">
                  <a16:creationId xmlns:a16="http://schemas.microsoft.com/office/drawing/2014/main" id="{DF31BE12-CC70-48D4-AB53-1D4C055459E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07229" y="228878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6" name="Picture 4">
              <a:extLst>
                <a:ext uri="{FF2B5EF4-FFF2-40B4-BE49-F238E27FC236}">
                  <a16:creationId xmlns:a16="http://schemas.microsoft.com/office/drawing/2014/main" id="{EB889AAB-4DA9-4730-97FA-179308F2F1F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07228" y="242598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7" name="Picture 4">
              <a:extLst>
                <a:ext uri="{FF2B5EF4-FFF2-40B4-BE49-F238E27FC236}">
                  <a16:creationId xmlns:a16="http://schemas.microsoft.com/office/drawing/2014/main" id="{0857C32B-2AF0-4D56-AC90-B6C70D00D11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08324" y="258186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8" name="Picture 4">
              <a:extLst>
                <a:ext uri="{FF2B5EF4-FFF2-40B4-BE49-F238E27FC236}">
                  <a16:creationId xmlns:a16="http://schemas.microsoft.com/office/drawing/2014/main" id="{088DB0E8-760A-4246-9E57-CDCC197030A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09426" y="2719069"/>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9" name="Picture 4">
              <a:extLst>
                <a:ext uri="{FF2B5EF4-FFF2-40B4-BE49-F238E27FC236}">
                  <a16:creationId xmlns:a16="http://schemas.microsoft.com/office/drawing/2014/main" id="{137CC1CB-EB59-425C-93ED-06A6A500229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09424" y="2856270"/>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0" name="Picture 4">
              <a:extLst>
                <a:ext uri="{FF2B5EF4-FFF2-40B4-BE49-F238E27FC236}">
                  <a16:creationId xmlns:a16="http://schemas.microsoft.com/office/drawing/2014/main" id="{52935FBD-B4EC-4DA2-BD9B-E0121CAB3D8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10521" y="301215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1" name="Picture 4">
              <a:extLst>
                <a:ext uri="{FF2B5EF4-FFF2-40B4-BE49-F238E27FC236}">
                  <a16:creationId xmlns:a16="http://schemas.microsoft.com/office/drawing/2014/main" id="{5850E5B5-D8F5-4DC6-9359-12B5C1D3A57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09423" y="315912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2" name="Picture 4">
              <a:extLst>
                <a:ext uri="{FF2B5EF4-FFF2-40B4-BE49-F238E27FC236}">
                  <a16:creationId xmlns:a16="http://schemas.microsoft.com/office/drawing/2014/main" id="{D142A777-7418-4A73-B84E-166C1BA76EF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09422" y="329632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3" name="Picture 4">
              <a:extLst>
                <a:ext uri="{FF2B5EF4-FFF2-40B4-BE49-F238E27FC236}">
                  <a16:creationId xmlns:a16="http://schemas.microsoft.com/office/drawing/2014/main" id="{FF7B734A-FF9D-4906-BB24-163F91D8111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10518" y="345220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4" name="Picture 4">
              <a:extLst>
                <a:ext uri="{FF2B5EF4-FFF2-40B4-BE49-F238E27FC236}">
                  <a16:creationId xmlns:a16="http://schemas.microsoft.com/office/drawing/2014/main" id="{45B02072-81D8-484B-B092-BB539913CEC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11620" y="3611669"/>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 name="Picture 4">
              <a:extLst>
                <a:ext uri="{FF2B5EF4-FFF2-40B4-BE49-F238E27FC236}">
                  <a16:creationId xmlns:a16="http://schemas.microsoft.com/office/drawing/2014/main" id="{6A682A80-65DA-4D25-B2C8-4888107C790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11618" y="3748870"/>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6" name="Picture 4">
              <a:extLst>
                <a:ext uri="{FF2B5EF4-FFF2-40B4-BE49-F238E27FC236}">
                  <a16:creationId xmlns:a16="http://schemas.microsoft.com/office/drawing/2014/main" id="{53A9BDCC-C7F3-431E-9284-24A3C2F1901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12714" y="390475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7" name="Picture 4">
              <a:extLst>
                <a:ext uri="{FF2B5EF4-FFF2-40B4-BE49-F238E27FC236}">
                  <a16:creationId xmlns:a16="http://schemas.microsoft.com/office/drawing/2014/main" id="{09314C01-AECB-40F3-A3EE-8C5F72AA1E7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11617" y="405172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8" name="Picture 4">
              <a:extLst>
                <a:ext uri="{FF2B5EF4-FFF2-40B4-BE49-F238E27FC236}">
                  <a16:creationId xmlns:a16="http://schemas.microsoft.com/office/drawing/2014/main" id="{9050F665-90DE-4B4A-AA9C-13E70AD457B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11615" y="418892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9" name="Picture 4">
              <a:extLst>
                <a:ext uri="{FF2B5EF4-FFF2-40B4-BE49-F238E27FC236}">
                  <a16:creationId xmlns:a16="http://schemas.microsoft.com/office/drawing/2014/main" id="{61EF3E34-426F-4A43-88C0-CD6017F80CB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12712" y="434480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0" name="Picture 4">
              <a:extLst>
                <a:ext uri="{FF2B5EF4-FFF2-40B4-BE49-F238E27FC236}">
                  <a16:creationId xmlns:a16="http://schemas.microsoft.com/office/drawing/2014/main" id="{02BCB403-A7E0-4ABB-BC37-BD1EEEFA338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07224" y="448200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1" name="Picture 4">
              <a:extLst>
                <a:ext uri="{FF2B5EF4-FFF2-40B4-BE49-F238E27FC236}">
                  <a16:creationId xmlns:a16="http://schemas.microsoft.com/office/drawing/2014/main" id="{3F33AD45-E699-4B5C-98FF-EEBB7DD82D3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07225" y="462725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2" name="Picture 4">
              <a:extLst>
                <a:ext uri="{FF2B5EF4-FFF2-40B4-BE49-F238E27FC236}">
                  <a16:creationId xmlns:a16="http://schemas.microsoft.com/office/drawing/2014/main" id="{2EBA8C13-11F5-4134-9406-93C8D908703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82344" y="184873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3" name="Picture 4">
              <a:extLst>
                <a:ext uri="{FF2B5EF4-FFF2-40B4-BE49-F238E27FC236}">
                  <a16:creationId xmlns:a16="http://schemas.microsoft.com/office/drawing/2014/main" id="{6FB465BE-062B-475A-A90B-C5869EB8D66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82343" y="198593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4" name="Picture 4">
              <a:extLst>
                <a:ext uri="{FF2B5EF4-FFF2-40B4-BE49-F238E27FC236}">
                  <a16:creationId xmlns:a16="http://schemas.microsoft.com/office/drawing/2014/main" id="{C4F9CA67-D7AD-477A-AE20-608A761B33E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83439" y="214181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5" name="Picture 4">
              <a:extLst>
                <a:ext uri="{FF2B5EF4-FFF2-40B4-BE49-F238E27FC236}">
                  <a16:creationId xmlns:a16="http://schemas.microsoft.com/office/drawing/2014/main" id="{509A5DFC-6734-46F0-BA96-A0383F9162C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82341" y="228878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 name="Picture 4">
              <a:extLst>
                <a:ext uri="{FF2B5EF4-FFF2-40B4-BE49-F238E27FC236}">
                  <a16:creationId xmlns:a16="http://schemas.microsoft.com/office/drawing/2014/main" id="{C32371E4-6048-4E03-870D-8E548CC6408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82340" y="242598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7" name="Picture 4">
              <a:extLst>
                <a:ext uri="{FF2B5EF4-FFF2-40B4-BE49-F238E27FC236}">
                  <a16:creationId xmlns:a16="http://schemas.microsoft.com/office/drawing/2014/main" id="{E4CB367F-C898-4AE5-9540-B949222CEF2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83436" y="258186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8" name="Picture 4">
              <a:extLst>
                <a:ext uri="{FF2B5EF4-FFF2-40B4-BE49-F238E27FC236}">
                  <a16:creationId xmlns:a16="http://schemas.microsoft.com/office/drawing/2014/main" id="{364397E1-6FEE-48DE-9021-7553DA7AA78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84538" y="2719069"/>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9" name="Picture 4">
              <a:extLst>
                <a:ext uri="{FF2B5EF4-FFF2-40B4-BE49-F238E27FC236}">
                  <a16:creationId xmlns:a16="http://schemas.microsoft.com/office/drawing/2014/main" id="{20A618BB-A99B-425B-8FA1-032A4A40036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84537" y="2856270"/>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0" name="Picture 4">
              <a:extLst>
                <a:ext uri="{FF2B5EF4-FFF2-40B4-BE49-F238E27FC236}">
                  <a16:creationId xmlns:a16="http://schemas.microsoft.com/office/drawing/2014/main" id="{2652055F-B2A3-4415-9EFC-F65F12301C8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85633" y="301215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1" name="Picture 4">
              <a:extLst>
                <a:ext uri="{FF2B5EF4-FFF2-40B4-BE49-F238E27FC236}">
                  <a16:creationId xmlns:a16="http://schemas.microsoft.com/office/drawing/2014/main" id="{AE963C02-9E1A-46FD-846D-5ACD1AB27D4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84535" y="315912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2" name="Picture 4">
              <a:extLst>
                <a:ext uri="{FF2B5EF4-FFF2-40B4-BE49-F238E27FC236}">
                  <a16:creationId xmlns:a16="http://schemas.microsoft.com/office/drawing/2014/main" id="{6B939C0D-9239-4977-B608-3783203375B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84534" y="329632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3" name="Picture 4">
              <a:extLst>
                <a:ext uri="{FF2B5EF4-FFF2-40B4-BE49-F238E27FC236}">
                  <a16:creationId xmlns:a16="http://schemas.microsoft.com/office/drawing/2014/main" id="{65BC4B4E-71FE-4587-BB97-7AD380283FF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85630" y="345220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4" name="Picture 4">
              <a:extLst>
                <a:ext uri="{FF2B5EF4-FFF2-40B4-BE49-F238E27FC236}">
                  <a16:creationId xmlns:a16="http://schemas.microsoft.com/office/drawing/2014/main" id="{53F4D18C-B1C9-4FD3-AB78-48979F834A4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86732" y="3611669"/>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5" name="Picture 4">
              <a:extLst>
                <a:ext uri="{FF2B5EF4-FFF2-40B4-BE49-F238E27FC236}">
                  <a16:creationId xmlns:a16="http://schemas.microsoft.com/office/drawing/2014/main" id="{2F5CD40A-5BAC-4615-A514-64E6235B062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86730" y="3748870"/>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 name="Picture 4">
              <a:extLst>
                <a:ext uri="{FF2B5EF4-FFF2-40B4-BE49-F238E27FC236}">
                  <a16:creationId xmlns:a16="http://schemas.microsoft.com/office/drawing/2014/main" id="{02D59F5D-4694-4900-8109-A2011BDDA44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87827" y="390475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7" name="Picture 4">
              <a:extLst>
                <a:ext uri="{FF2B5EF4-FFF2-40B4-BE49-F238E27FC236}">
                  <a16:creationId xmlns:a16="http://schemas.microsoft.com/office/drawing/2014/main" id="{2A3DD59B-14C7-45F9-A656-B1CB1A3EE4C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86729" y="405172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8" name="Picture 4">
              <a:extLst>
                <a:ext uri="{FF2B5EF4-FFF2-40B4-BE49-F238E27FC236}">
                  <a16:creationId xmlns:a16="http://schemas.microsoft.com/office/drawing/2014/main" id="{C96EE262-EDB1-4239-956B-01BA5085C01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86728" y="418892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9" name="Picture 4">
              <a:extLst>
                <a:ext uri="{FF2B5EF4-FFF2-40B4-BE49-F238E27FC236}">
                  <a16:creationId xmlns:a16="http://schemas.microsoft.com/office/drawing/2014/main" id="{E3D0B546-F998-4CE6-B686-99F6A1C973E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87824" y="434480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0" name="Picture 4">
              <a:extLst>
                <a:ext uri="{FF2B5EF4-FFF2-40B4-BE49-F238E27FC236}">
                  <a16:creationId xmlns:a16="http://schemas.microsoft.com/office/drawing/2014/main" id="{F0412D9A-004A-4783-86FA-71C28DFD5A5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82336" y="448200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1" name="Picture 4">
              <a:extLst>
                <a:ext uri="{FF2B5EF4-FFF2-40B4-BE49-F238E27FC236}">
                  <a16:creationId xmlns:a16="http://schemas.microsoft.com/office/drawing/2014/main" id="{297F5FF6-0848-4AC3-BEAF-D88D6F05173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82337" y="462725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2" name="Picture 4">
              <a:extLst>
                <a:ext uri="{FF2B5EF4-FFF2-40B4-BE49-F238E27FC236}">
                  <a16:creationId xmlns:a16="http://schemas.microsoft.com/office/drawing/2014/main" id="{EAA52583-B916-4651-85E8-FD4EA791E77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47117" y="1851749"/>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3" name="Picture 4">
              <a:extLst>
                <a:ext uri="{FF2B5EF4-FFF2-40B4-BE49-F238E27FC236}">
                  <a16:creationId xmlns:a16="http://schemas.microsoft.com/office/drawing/2014/main" id="{E8CC35B8-1D96-4BA2-B524-21447BA1AE4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47115" y="1988950"/>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4" name="Picture 4">
              <a:extLst>
                <a:ext uri="{FF2B5EF4-FFF2-40B4-BE49-F238E27FC236}">
                  <a16:creationId xmlns:a16="http://schemas.microsoft.com/office/drawing/2014/main" id="{66B92ADC-D118-484B-9210-E2C103FEC32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48211" y="214483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5" name="Picture 4">
              <a:extLst>
                <a:ext uri="{FF2B5EF4-FFF2-40B4-BE49-F238E27FC236}">
                  <a16:creationId xmlns:a16="http://schemas.microsoft.com/office/drawing/2014/main" id="{164EAFAE-76E0-4C64-A4A3-64B7AC69D77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47114" y="229180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 name="Picture 4">
              <a:extLst>
                <a:ext uri="{FF2B5EF4-FFF2-40B4-BE49-F238E27FC236}">
                  <a16:creationId xmlns:a16="http://schemas.microsoft.com/office/drawing/2014/main" id="{CE9FEEFE-299E-4B15-B282-971C55169BB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47112" y="242900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7" name="Picture 4">
              <a:extLst>
                <a:ext uri="{FF2B5EF4-FFF2-40B4-BE49-F238E27FC236}">
                  <a16:creationId xmlns:a16="http://schemas.microsoft.com/office/drawing/2014/main" id="{FA7484C7-1590-42E0-B035-6D184B9BEF7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48209" y="258488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8" name="Picture 4">
              <a:extLst>
                <a:ext uri="{FF2B5EF4-FFF2-40B4-BE49-F238E27FC236}">
                  <a16:creationId xmlns:a16="http://schemas.microsoft.com/office/drawing/2014/main" id="{BC4294EF-CE19-48DB-9DC9-47863120CE9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49310" y="272208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9" name="Picture 4">
              <a:extLst>
                <a:ext uri="{FF2B5EF4-FFF2-40B4-BE49-F238E27FC236}">
                  <a16:creationId xmlns:a16="http://schemas.microsoft.com/office/drawing/2014/main" id="{7243B85A-436B-4228-93E2-A6EAB9C7945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49309" y="285928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0" name="Picture 4">
              <a:extLst>
                <a:ext uri="{FF2B5EF4-FFF2-40B4-BE49-F238E27FC236}">
                  <a16:creationId xmlns:a16="http://schemas.microsoft.com/office/drawing/2014/main" id="{C6334385-57DD-4480-869C-7FE09678E42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50405" y="301516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1" name="Picture 4">
              <a:extLst>
                <a:ext uri="{FF2B5EF4-FFF2-40B4-BE49-F238E27FC236}">
                  <a16:creationId xmlns:a16="http://schemas.microsoft.com/office/drawing/2014/main" id="{5A2D5551-3E63-4A68-9307-96C7DB5F861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49308" y="316213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2" name="Picture 4">
              <a:extLst>
                <a:ext uri="{FF2B5EF4-FFF2-40B4-BE49-F238E27FC236}">
                  <a16:creationId xmlns:a16="http://schemas.microsoft.com/office/drawing/2014/main" id="{F2AAEB53-7A1D-46EA-887E-02DCE9607B4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49306" y="3299338"/>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3" name="Picture 4">
              <a:extLst>
                <a:ext uri="{FF2B5EF4-FFF2-40B4-BE49-F238E27FC236}">
                  <a16:creationId xmlns:a16="http://schemas.microsoft.com/office/drawing/2014/main" id="{4696B628-ECDA-4126-940A-AE8A00CDFBA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50402" y="3455219"/>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4" name="Picture 4">
              <a:extLst>
                <a:ext uri="{FF2B5EF4-FFF2-40B4-BE49-F238E27FC236}">
                  <a16:creationId xmlns:a16="http://schemas.microsoft.com/office/drawing/2014/main" id="{6D391E6C-23FC-4933-AA1D-A4E48C99CCB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51504" y="361468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5" name="Picture 4">
              <a:extLst>
                <a:ext uri="{FF2B5EF4-FFF2-40B4-BE49-F238E27FC236}">
                  <a16:creationId xmlns:a16="http://schemas.microsoft.com/office/drawing/2014/main" id="{FD7D053F-99F7-442F-B3AB-EC742B79EEB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51503" y="375188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 name="Picture 4">
              <a:extLst>
                <a:ext uri="{FF2B5EF4-FFF2-40B4-BE49-F238E27FC236}">
                  <a16:creationId xmlns:a16="http://schemas.microsoft.com/office/drawing/2014/main" id="{9B625CCA-15D7-49DB-BB21-CEC879C141A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52599" y="390776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7" name="Picture 4">
              <a:extLst>
                <a:ext uri="{FF2B5EF4-FFF2-40B4-BE49-F238E27FC236}">
                  <a16:creationId xmlns:a16="http://schemas.microsoft.com/office/drawing/2014/main" id="{C766C89F-E92B-41D4-8448-8E74263DEAE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51501" y="405473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8" name="Picture 4">
              <a:extLst>
                <a:ext uri="{FF2B5EF4-FFF2-40B4-BE49-F238E27FC236}">
                  <a16:creationId xmlns:a16="http://schemas.microsoft.com/office/drawing/2014/main" id="{B016CB08-8C11-473C-9F49-979E747CEF5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51500" y="4191938"/>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9" name="Picture 4">
              <a:extLst>
                <a:ext uri="{FF2B5EF4-FFF2-40B4-BE49-F238E27FC236}">
                  <a16:creationId xmlns:a16="http://schemas.microsoft.com/office/drawing/2014/main" id="{B946F382-CD8F-4E35-93D9-8EDFF6B323D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52596" y="4347819"/>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0" name="Picture 4">
              <a:extLst>
                <a:ext uri="{FF2B5EF4-FFF2-40B4-BE49-F238E27FC236}">
                  <a16:creationId xmlns:a16="http://schemas.microsoft.com/office/drawing/2014/main" id="{079EF468-12C7-490C-AA14-55FA48D8576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47108" y="4485019"/>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1" name="Picture 4">
              <a:extLst>
                <a:ext uri="{FF2B5EF4-FFF2-40B4-BE49-F238E27FC236}">
                  <a16:creationId xmlns:a16="http://schemas.microsoft.com/office/drawing/2014/main" id="{78F7396A-C000-4CFB-B10D-AB0B369EAB7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47110" y="463027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2" name="Picture 4">
              <a:extLst>
                <a:ext uri="{FF2B5EF4-FFF2-40B4-BE49-F238E27FC236}">
                  <a16:creationId xmlns:a16="http://schemas.microsoft.com/office/drawing/2014/main" id="{3373931F-F27A-43A0-9D64-EB9F35688FA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22229" y="185174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3" name="Picture 4">
              <a:extLst>
                <a:ext uri="{FF2B5EF4-FFF2-40B4-BE49-F238E27FC236}">
                  <a16:creationId xmlns:a16="http://schemas.microsoft.com/office/drawing/2014/main" id="{269DFCA0-1A27-4222-9CBB-E644F47D691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22227" y="1988948"/>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4" name="Picture 4">
              <a:extLst>
                <a:ext uri="{FF2B5EF4-FFF2-40B4-BE49-F238E27FC236}">
                  <a16:creationId xmlns:a16="http://schemas.microsoft.com/office/drawing/2014/main" id="{596D1C48-3489-4089-9759-A30755EB771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23323" y="2144829"/>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5" name="Picture 4">
              <a:extLst>
                <a:ext uri="{FF2B5EF4-FFF2-40B4-BE49-F238E27FC236}">
                  <a16:creationId xmlns:a16="http://schemas.microsoft.com/office/drawing/2014/main" id="{837741A6-25FB-43C4-BA54-26EAB6A3446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22226" y="2291800"/>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6" name="Picture 4">
              <a:extLst>
                <a:ext uri="{FF2B5EF4-FFF2-40B4-BE49-F238E27FC236}">
                  <a16:creationId xmlns:a16="http://schemas.microsoft.com/office/drawing/2014/main" id="{8AF3A9E4-B05C-4807-BA82-9F1DA14E80E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22225" y="242900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 name="Picture 4">
              <a:extLst>
                <a:ext uri="{FF2B5EF4-FFF2-40B4-BE49-F238E27FC236}">
                  <a16:creationId xmlns:a16="http://schemas.microsoft.com/office/drawing/2014/main" id="{8CB2C930-87AF-43C9-B587-FBB926D7C35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23321" y="258488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8" name="Picture 4">
              <a:extLst>
                <a:ext uri="{FF2B5EF4-FFF2-40B4-BE49-F238E27FC236}">
                  <a16:creationId xmlns:a16="http://schemas.microsoft.com/office/drawing/2014/main" id="{D2F3A735-472E-4269-93BB-BF5003D912C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24422" y="272208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9" name="Picture 4">
              <a:extLst>
                <a:ext uri="{FF2B5EF4-FFF2-40B4-BE49-F238E27FC236}">
                  <a16:creationId xmlns:a16="http://schemas.microsoft.com/office/drawing/2014/main" id="{38A50A3E-4AEE-4416-B3B2-F96B8BE5029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24421" y="285928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0" name="Picture 4">
              <a:extLst>
                <a:ext uri="{FF2B5EF4-FFF2-40B4-BE49-F238E27FC236}">
                  <a16:creationId xmlns:a16="http://schemas.microsoft.com/office/drawing/2014/main" id="{850E1481-5E88-49F0-B990-2BF05137A6C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25517" y="301516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1" name="Picture 4">
              <a:extLst>
                <a:ext uri="{FF2B5EF4-FFF2-40B4-BE49-F238E27FC236}">
                  <a16:creationId xmlns:a16="http://schemas.microsoft.com/office/drawing/2014/main" id="{E1D42443-0FB0-4662-BF1A-533A543882A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24420" y="316213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2" name="Picture 4">
              <a:extLst>
                <a:ext uri="{FF2B5EF4-FFF2-40B4-BE49-F238E27FC236}">
                  <a16:creationId xmlns:a16="http://schemas.microsoft.com/office/drawing/2014/main" id="{92FDE7D4-C08C-4A16-B878-6EB266F2AE2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24418" y="329933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3" name="Picture 4">
              <a:extLst>
                <a:ext uri="{FF2B5EF4-FFF2-40B4-BE49-F238E27FC236}">
                  <a16:creationId xmlns:a16="http://schemas.microsoft.com/office/drawing/2014/main" id="{42BD5549-811E-4FD1-A2F8-94A39584E0E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25514" y="345521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4" name="Picture 4">
              <a:extLst>
                <a:ext uri="{FF2B5EF4-FFF2-40B4-BE49-F238E27FC236}">
                  <a16:creationId xmlns:a16="http://schemas.microsoft.com/office/drawing/2014/main" id="{F307EE4F-7E41-409F-9462-0FC3970EC23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26616" y="361468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5" name="Picture 4">
              <a:extLst>
                <a:ext uri="{FF2B5EF4-FFF2-40B4-BE49-F238E27FC236}">
                  <a16:creationId xmlns:a16="http://schemas.microsoft.com/office/drawing/2014/main" id="{1D974EF5-EE66-442F-A39E-E179922599F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26615" y="375188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6" name="Picture 4">
              <a:extLst>
                <a:ext uri="{FF2B5EF4-FFF2-40B4-BE49-F238E27FC236}">
                  <a16:creationId xmlns:a16="http://schemas.microsoft.com/office/drawing/2014/main" id="{F8A5F4B6-8EA7-4782-87CB-53251CA61F0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27711" y="390776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 name="Picture 4">
              <a:extLst>
                <a:ext uri="{FF2B5EF4-FFF2-40B4-BE49-F238E27FC236}">
                  <a16:creationId xmlns:a16="http://schemas.microsoft.com/office/drawing/2014/main" id="{C2D7869C-FE51-4376-980D-C6281470FED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26613" y="405473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 name="Picture 4">
              <a:extLst>
                <a:ext uri="{FF2B5EF4-FFF2-40B4-BE49-F238E27FC236}">
                  <a16:creationId xmlns:a16="http://schemas.microsoft.com/office/drawing/2014/main" id="{1859132A-E021-4BFE-BF4D-ABB00439D4A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26612" y="419193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9" name="Picture 4">
              <a:extLst>
                <a:ext uri="{FF2B5EF4-FFF2-40B4-BE49-F238E27FC236}">
                  <a16:creationId xmlns:a16="http://schemas.microsoft.com/office/drawing/2014/main" id="{D919E131-E9A3-4042-9554-79B3EF349BA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27708" y="4347818"/>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0" name="Picture 4">
              <a:extLst>
                <a:ext uri="{FF2B5EF4-FFF2-40B4-BE49-F238E27FC236}">
                  <a16:creationId xmlns:a16="http://schemas.microsoft.com/office/drawing/2014/main" id="{D219F034-19E2-4892-AB4A-C1018E915A9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22220" y="4485018"/>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1" name="Picture 4">
              <a:extLst>
                <a:ext uri="{FF2B5EF4-FFF2-40B4-BE49-F238E27FC236}">
                  <a16:creationId xmlns:a16="http://schemas.microsoft.com/office/drawing/2014/main" id="{BDBD3D7E-9D52-49A0-A909-7147640392A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22222" y="4630270"/>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2" name="Picture 4">
              <a:extLst>
                <a:ext uri="{FF2B5EF4-FFF2-40B4-BE49-F238E27FC236}">
                  <a16:creationId xmlns:a16="http://schemas.microsoft.com/office/drawing/2014/main" id="{4E72C219-E8AD-4440-9323-0C509BD638E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05367" y="476747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3" name="Picture 4">
              <a:extLst>
                <a:ext uri="{FF2B5EF4-FFF2-40B4-BE49-F238E27FC236}">
                  <a16:creationId xmlns:a16="http://schemas.microsoft.com/office/drawing/2014/main" id="{F268813C-CF73-4067-B8B6-F12D162BE11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80479" y="476747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4" name="Picture 4">
              <a:extLst>
                <a:ext uri="{FF2B5EF4-FFF2-40B4-BE49-F238E27FC236}">
                  <a16:creationId xmlns:a16="http://schemas.microsoft.com/office/drawing/2014/main" id="{78F9D6C1-ABFE-472E-98D4-22370613E3D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45252" y="477048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5" name="Picture 4">
              <a:extLst>
                <a:ext uri="{FF2B5EF4-FFF2-40B4-BE49-F238E27FC236}">
                  <a16:creationId xmlns:a16="http://schemas.microsoft.com/office/drawing/2014/main" id="{B6480025-F46E-403F-8178-A97BE61B5BE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20364" y="477048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6" name="Picture 4">
              <a:extLst>
                <a:ext uri="{FF2B5EF4-FFF2-40B4-BE49-F238E27FC236}">
                  <a16:creationId xmlns:a16="http://schemas.microsoft.com/office/drawing/2014/main" id="{DD368A05-8EA9-4199-8779-9CEBC315A1A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05367" y="4907259"/>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 name="Picture 4">
              <a:extLst>
                <a:ext uri="{FF2B5EF4-FFF2-40B4-BE49-F238E27FC236}">
                  <a16:creationId xmlns:a16="http://schemas.microsoft.com/office/drawing/2014/main" id="{90769EC7-C50F-478B-A372-8E8B544EE98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80479" y="4907259"/>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8" name="Picture 4">
              <a:extLst>
                <a:ext uri="{FF2B5EF4-FFF2-40B4-BE49-F238E27FC236}">
                  <a16:creationId xmlns:a16="http://schemas.microsoft.com/office/drawing/2014/main" id="{F5EB4B82-9DD6-4EFD-8BBD-87CDEE604B4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45252" y="491027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9" name="Picture 4">
              <a:extLst>
                <a:ext uri="{FF2B5EF4-FFF2-40B4-BE49-F238E27FC236}">
                  <a16:creationId xmlns:a16="http://schemas.microsoft.com/office/drawing/2014/main" id="{D2B580AD-B017-44FF-B424-637065354E5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20364" y="491027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0" name="Picture 4">
              <a:extLst>
                <a:ext uri="{FF2B5EF4-FFF2-40B4-BE49-F238E27FC236}">
                  <a16:creationId xmlns:a16="http://schemas.microsoft.com/office/drawing/2014/main" id="{0E0DB511-0F66-479F-AAB9-55D934329F9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12715" y="504747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1" name="Picture 4">
              <a:extLst>
                <a:ext uri="{FF2B5EF4-FFF2-40B4-BE49-F238E27FC236}">
                  <a16:creationId xmlns:a16="http://schemas.microsoft.com/office/drawing/2014/main" id="{DA3EF6CC-4525-4BF8-8AD7-1248B8CD603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87827" y="504747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2" name="Picture 4">
              <a:extLst>
                <a:ext uri="{FF2B5EF4-FFF2-40B4-BE49-F238E27FC236}">
                  <a16:creationId xmlns:a16="http://schemas.microsoft.com/office/drawing/2014/main" id="{95E5AEBD-517F-41BD-A022-13BA8B8718B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52600" y="5050489"/>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3" name="Picture 4">
              <a:extLst>
                <a:ext uri="{FF2B5EF4-FFF2-40B4-BE49-F238E27FC236}">
                  <a16:creationId xmlns:a16="http://schemas.microsoft.com/office/drawing/2014/main" id="{0C95172B-B27C-4AB2-8228-C728A532FA6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27712" y="505048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4" name="Picture 4">
              <a:extLst>
                <a:ext uri="{FF2B5EF4-FFF2-40B4-BE49-F238E27FC236}">
                  <a16:creationId xmlns:a16="http://schemas.microsoft.com/office/drawing/2014/main" id="{90BE0F15-E0A3-49CC-A247-50C5DA61346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12866" y="519341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5" name="Picture 4">
              <a:extLst>
                <a:ext uri="{FF2B5EF4-FFF2-40B4-BE49-F238E27FC236}">
                  <a16:creationId xmlns:a16="http://schemas.microsoft.com/office/drawing/2014/main" id="{55710846-7215-473D-9EFD-EA7A3F74362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87978" y="519341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6" name="Picture 4">
              <a:extLst>
                <a:ext uri="{FF2B5EF4-FFF2-40B4-BE49-F238E27FC236}">
                  <a16:creationId xmlns:a16="http://schemas.microsoft.com/office/drawing/2014/main" id="{ADAB308B-A83A-49B9-B3AF-EAE73904286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52751" y="5196430"/>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 name="Picture 4">
              <a:extLst>
                <a:ext uri="{FF2B5EF4-FFF2-40B4-BE49-F238E27FC236}">
                  <a16:creationId xmlns:a16="http://schemas.microsoft.com/office/drawing/2014/main" id="{0296FEA8-54D2-4EAA-812C-143092053B9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27863" y="5196428"/>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8" name="Picture 4">
              <a:extLst>
                <a:ext uri="{FF2B5EF4-FFF2-40B4-BE49-F238E27FC236}">
                  <a16:creationId xmlns:a16="http://schemas.microsoft.com/office/drawing/2014/main" id="{A9618C50-3DF9-4F09-8070-0F9398FCEB0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20214" y="5333628"/>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9" name="Picture 4">
              <a:extLst>
                <a:ext uri="{FF2B5EF4-FFF2-40B4-BE49-F238E27FC236}">
                  <a16:creationId xmlns:a16="http://schemas.microsoft.com/office/drawing/2014/main" id="{81EB7C57-0920-41B4-8FE0-2C7CF15760D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95326" y="5333628"/>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0" name="Picture 4">
              <a:extLst>
                <a:ext uri="{FF2B5EF4-FFF2-40B4-BE49-F238E27FC236}">
                  <a16:creationId xmlns:a16="http://schemas.microsoft.com/office/drawing/2014/main" id="{D5C8F7D8-5957-4A81-9303-3FC0EFB9ADB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60099" y="533664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1" name="Picture 4">
              <a:extLst>
                <a:ext uri="{FF2B5EF4-FFF2-40B4-BE49-F238E27FC236}">
                  <a16:creationId xmlns:a16="http://schemas.microsoft.com/office/drawing/2014/main" id="{6FE7FD39-7714-4417-8BFD-280FB535010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35211" y="533664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32" name="Grupp 331">
            <a:extLst>
              <a:ext uri="{FF2B5EF4-FFF2-40B4-BE49-F238E27FC236}">
                <a16:creationId xmlns:a16="http://schemas.microsoft.com/office/drawing/2014/main" id="{F412E1A4-FBAC-4DBF-836E-24E695319381}"/>
              </a:ext>
            </a:extLst>
          </p:cNvPr>
          <p:cNvGrpSpPr/>
          <p:nvPr/>
        </p:nvGrpSpPr>
        <p:grpSpPr>
          <a:xfrm>
            <a:off x="7787665" y="2641246"/>
            <a:ext cx="840191" cy="3622097"/>
            <a:chOff x="6118074" y="1851746"/>
            <a:chExt cx="840191" cy="3622097"/>
          </a:xfrm>
        </p:grpSpPr>
        <p:pic>
          <p:nvPicPr>
            <p:cNvPr id="333" name="Picture 4">
              <a:extLst>
                <a:ext uri="{FF2B5EF4-FFF2-40B4-BE49-F238E27FC236}">
                  <a16:creationId xmlns:a16="http://schemas.microsoft.com/office/drawing/2014/main" id="{1262888E-C9D1-4141-B4F8-CFD00A62C30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19939" y="185174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4" name="Picture 4">
              <a:extLst>
                <a:ext uri="{FF2B5EF4-FFF2-40B4-BE49-F238E27FC236}">
                  <a16:creationId xmlns:a16="http://schemas.microsoft.com/office/drawing/2014/main" id="{BB89524F-912A-49AC-B9CA-C805768DC94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19938" y="1988948"/>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5" name="Picture 4">
              <a:extLst>
                <a:ext uri="{FF2B5EF4-FFF2-40B4-BE49-F238E27FC236}">
                  <a16:creationId xmlns:a16="http://schemas.microsoft.com/office/drawing/2014/main" id="{0D598E6C-EC70-4150-BA09-F7F4A2EAD80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21034" y="2144829"/>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6" name="Picture 4">
              <a:extLst>
                <a:ext uri="{FF2B5EF4-FFF2-40B4-BE49-F238E27FC236}">
                  <a16:creationId xmlns:a16="http://schemas.microsoft.com/office/drawing/2014/main" id="{92CF585B-B72D-4765-8139-9636E72528B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19936" y="2291800"/>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 name="Picture 4">
              <a:extLst>
                <a:ext uri="{FF2B5EF4-FFF2-40B4-BE49-F238E27FC236}">
                  <a16:creationId xmlns:a16="http://schemas.microsoft.com/office/drawing/2014/main" id="{117069F5-0E31-4F17-A41B-DAFA4559100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19935" y="242900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8" name="Picture 4">
              <a:extLst>
                <a:ext uri="{FF2B5EF4-FFF2-40B4-BE49-F238E27FC236}">
                  <a16:creationId xmlns:a16="http://schemas.microsoft.com/office/drawing/2014/main" id="{02788DEF-B408-4D82-8F97-8B08E431171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21031" y="258488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9" name="Picture 4">
              <a:extLst>
                <a:ext uri="{FF2B5EF4-FFF2-40B4-BE49-F238E27FC236}">
                  <a16:creationId xmlns:a16="http://schemas.microsoft.com/office/drawing/2014/main" id="{F6062050-1148-44FA-A3A7-95672D24890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22133" y="272208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0" name="Picture 4">
              <a:extLst>
                <a:ext uri="{FF2B5EF4-FFF2-40B4-BE49-F238E27FC236}">
                  <a16:creationId xmlns:a16="http://schemas.microsoft.com/office/drawing/2014/main" id="{9DE9FB12-6433-4D0C-BC74-DECA6812408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22131" y="285928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1" name="Picture 4">
              <a:extLst>
                <a:ext uri="{FF2B5EF4-FFF2-40B4-BE49-F238E27FC236}">
                  <a16:creationId xmlns:a16="http://schemas.microsoft.com/office/drawing/2014/main" id="{9568B92C-6901-4F36-8B42-6A5F2F5B9BF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23228" y="301516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2" name="Picture 4">
              <a:extLst>
                <a:ext uri="{FF2B5EF4-FFF2-40B4-BE49-F238E27FC236}">
                  <a16:creationId xmlns:a16="http://schemas.microsoft.com/office/drawing/2014/main" id="{4B99A032-366F-4FDD-B259-620F4C251B6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22130" y="316213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3" name="Picture 4">
              <a:extLst>
                <a:ext uri="{FF2B5EF4-FFF2-40B4-BE49-F238E27FC236}">
                  <a16:creationId xmlns:a16="http://schemas.microsoft.com/office/drawing/2014/main" id="{459E641F-7BD7-43DA-BE37-5236F8C6FF7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22129" y="329933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4" name="Picture 4">
              <a:extLst>
                <a:ext uri="{FF2B5EF4-FFF2-40B4-BE49-F238E27FC236}">
                  <a16:creationId xmlns:a16="http://schemas.microsoft.com/office/drawing/2014/main" id="{F52944B2-7166-486F-89CF-02780EC8C08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23225" y="345521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5" name="Picture 4">
              <a:extLst>
                <a:ext uri="{FF2B5EF4-FFF2-40B4-BE49-F238E27FC236}">
                  <a16:creationId xmlns:a16="http://schemas.microsoft.com/office/drawing/2014/main" id="{25D2B973-E790-46B4-9438-38F93261A6C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24327" y="361468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6" name="Picture 4">
              <a:extLst>
                <a:ext uri="{FF2B5EF4-FFF2-40B4-BE49-F238E27FC236}">
                  <a16:creationId xmlns:a16="http://schemas.microsoft.com/office/drawing/2014/main" id="{26B05770-8A4A-4001-97C3-DB69EA7298A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24325" y="375188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7" name="Picture 4">
              <a:extLst>
                <a:ext uri="{FF2B5EF4-FFF2-40B4-BE49-F238E27FC236}">
                  <a16:creationId xmlns:a16="http://schemas.microsoft.com/office/drawing/2014/main" id="{ED800C37-B278-4126-9764-C3675A6FF36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25421" y="390776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 name="Picture 4">
              <a:extLst>
                <a:ext uri="{FF2B5EF4-FFF2-40B4-BE49-F238E27FC236}">
                  <a16:creationId xmlns:a16="http://schemas.microsoft.com/office/drawing/2014/main" id="{1552148A-AEA7-4654-9C59-2FFCB26E81E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24324" y="405473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9" name="Picture 4">
              <a:extLst>
                <a:ext uri="{FF2B5EF4-FFF2-40B4-BE49-F238E27FC236}">
                  <a16:creationId xmlns:a16="http://schemas.microsoft.com/office/drawing/2014/main" id="{B1588875-2301-4C49-AF8B-C765F226F23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24322" y="419193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0" name="Picture 4">
              <a:extLst>
                <a:ext uri="{FF2B5EF4-FFF2-40B4-BE49-F238E27FC236}">
                  <a16:creationId xmlns:a16="http://schemas.microsoft.com/office/drawing/2014/main" id="{DE6CBE79-2973-421B-9FC5-9DF96009451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25419" y="4347818"/>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1" name="Picture 4">
              <a:extLst>
                <a:ext uri="{FF2B5EF4-FFF2-40B4-BE49-F238E27FC236}">
                  <a16:creationId xmlns:a16="http://schemas.microsoft.com/office/drawing/2014/main" id="{DB4E3D3A-F5C0-48F1-B3BB-D69F5309BD5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19931" y="4485018"/>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2" name="Picture 4">
              <a:extLst>
                <a:ext uri="{FF2B5EF4-FFF2-40B4-BE49-F238E27FC236}">
                  <a16:creationId xmlns:a16="http://schemas.microsoft.com/office/drawing/2014/main" id="{6C702B22-1572-466D-972F-E4134573452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19932" y="4630270"/>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3" name="Picture 4">
              <a:extLst>
                <a:ext uri="{FF2B5EF4-FFF2-40B4-BE49-F238E27FC236}">
                  <a16:creationId xmlns:a16="http://schemas.microsoft.com/office/drawing/2014/main" id="{E0FE4CFE-8A21-432C-A2B0-4C894537528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95051" y="185174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4" name="Picture 4">
              <a:extLst>
                <a:ext uri="{FF2B5EF4-FFF2-40B4-BE49-F238E27FC236}">
                  <a16:creationId xmlns:a16="http://schemas.microsoft.com/office/drawing/2014/main" id="{685F05C6-D715-49D0-ACD1-9B92DDB88DD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95050" y="198894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5" name="Picture 4">
              <a:extLst>
                <a:ext uri="{FF2B5EF4-FFF2-40B4-BE49-F238E27FC236}">
                  <a16:creationId xmlns:a16="http://schemas.microsoft.com/office/drawing/2014/main" id="{52116EF0-B4F7-4AFE-A8CB-4C6B471B91C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96146" y="2144828"/>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6" name="Picture 4">
              <a:extLst>
                <a:ext uri="{FF2B5EF4-FFF2-40B4-BE49-F238E27FC236}">
                  <a16:creationId xmlns:a16="http://schemas.microsoft.com/office/drawing/2014/main" id="{952D7E96-F59B-4ECB-9073-4EB71F5882E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95048" y="2291798"/>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7" name="Picture 4">
              <a:extLst>
                <a:ext uri="{FF2B5EF4-FFF2-40B4-BE49-F238E27FC236}">
                  <a16:creationId xmlns:a16="http://schemas.microsoft.com/office/drawing/2014/main" id="{AD2BA024-360C-458C-B0E2-237AF44716E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95047" y="2428999"/>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 name="Picture 4">
              <a:extLst>
                <a:ext uri="{FF2B5EF4-FFF2-40B4-BE49-F238E27FC236}">
                  <a16:creationId xmlns:a16="http://schemas.microsoft.com/office/drawing/2014/main" id="{05598977-A506-4D97-A0D8-AD4911552A7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96143" y="2584880"/>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9" name="Picture 4">
              <a:extLst>
                <a:ext uri="{FF2B5EF4-FFF2-40B4-BE49-F238E27FC236}">
                  <a16:creationId xmlns:a16="http://schemas.microsoft.com/office/drawing/2014/main" id="{4C2ADE5F-2ECF-4EAC-8DE5-A353C71A946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97245" y="272208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0" name="Picture 4">
              <a:extLst>
                <a:ext uri="{FF2B5EF4-FFF2-40B4-BE49-F238E27FC236}">
                  <a16:creationId xmlns:a16="http://schemas.microsoft.com/office/drawing/2014/main" id="{E282DD0E-D13A-4AB8-B36E-3A783F0D934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97244" y="285928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1" name="Picture 4">
              <a:extLst>
                <a:ext uri="{FF2B5EF4-FFF2-40B4-BE49-F238E27FC236}">
                  <a16:creationId xmlns:a16="http://schemas.microsoft.com/office/drawing/2014/main" id="{C0D46329-2F8A-4764-905F-32C74B71672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98340" y="301516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2" name="Picture 4">
              <a:extLst>
                <a:ext uri="{FF2B5EF4-FFF2-40B4-BE49-F238E27FC236}">
                  <a16:creationId xmlns:a16="http://schemas.microsoft.com/office/drawing/2014/main" id="{A129C8EE-809B-4AC5-A16B-D784DDD65C2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97242" y="316213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3" name="Picture 4">
              <a:extLst>
                <a:ext uri="{FF2B5EF4-FFF2-40B4-BE49-F238E27FC236}">
                  <a16:creationId xmlns:a16="http://schemas.microsoft.com/office/drawing/2014/main" id="{BF3C1E9E-1564-49F4-90F7-CF5EA5E3B4A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97241" y="329933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4" name="Picture 4">
              <a:extLst>
                <a:ext uri="{FF2B5EF4-FFF2-40B4-BE49-F238E27FC236}">
                  <a16:creationId xmlns:a16="http://schemas.microsoft.com/office/drawing/2014/main" id="{53D6C41C-0765-4D77-B919-F9AE2CADC78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98337" y="345521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5" name="Picture 4">
              <a:extLst>
                <a:ext uri="{FF2B5EF4-FFF2-40B4-BE49-F238E27FC236}">
                  <a16:creationId xmlns:a16="http://schemas.microsoft.com/office/drawing/2014/main" id="{BC6CBD53-B167-4723-8324-B835B3536B0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99439" y="361468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6" name="Picture 4">
              <a:extLst>
                <a:ext uri="{FF2B5EF4-FFF2-40B4-BE49-F238E27FC236}">
                  <a16:creationId xmlns:a16="http://schemas.microsoft.com/office/drawing/2014/main" id="{73BE1E1C-A889-4D44-AD73-E7C16DDCB78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99437" y="375188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7" name="Picture 4">
              <a:extLst>
                <a:ext uri="{FF2B5EF4-FFF2-40B4-BE49-F238E27FC236}">
                  <a16:creationId xmlns:a16="http://schemas.microsoft.com/office/drawing/2014/main" id="{C7EB73D6-B505-4DF4-ACCB-CDA1169C896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00534" y="390776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 name="Picture 4">
              <a:extLst>
                <a:ext uri="{FF2B5EF4-FFF2-40B4-BE49-F238E27FC236}">
                  <a16:creationId xmlns:a16="http://schemas.microsoft.com/office/drawing/2014/main" id="{B7197955-7292-40DF-A543-1D0AF884A8B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99436" y="405473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9" name="Picture 4">
              <a:extLst>
                <a:ext uri="{FF2B5EF4-FFF2-40B4-BE49-F238E27FC236}">
                  <a16:creationId xmlns:a16="http://schemas.microsoft.com/office/drawing/2014/main" id="{20BEDA94-3098-445F-9EBD-34D555AD2CF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99435" y="419193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0" name="Picture 4">
              <a:extLst>
                <a:ext uri="{FF2B5EF4-FFF2-40B4-BE49-F238E27FC236}">
                  <a16:creationId xmlns:a16="http://schemas.microsoft.com/office/drawing/2014/main" id="{78D54F40-81C1-4C49-8E43-BEFC43E3DA1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00531" y="434781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1" name="Picture 4">
              <a:extLst>
                <a:ext uri="{FF2B5EF4-FFF2-40B4-BE49-F238E27FC236}">
                  <a16:creationId xmlns:a16="http://schemas.microsoft.com/office/drawing/2014/main" id="{40537523-FA20-4708-91B6-330E9CFD2C1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95043" y="448501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2" name="Picture 4">
              <a:extLst>
                <a:ext uri="{FF2B5EF4-FFF2-40B4-BE49-F238E27FC236}">
                  <a16:creationId xmlns:a16="http://schemas.microsoft.com/office/drawing/2014/main" id="{CC6E36B2-BC4A-4B17-AD2C-C64498BAB5A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95044" y="4630269"/>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3" name="Picture 4">
              <a:extLst>
                <a:ext uri="{FF2B5EF4-FFF2-40B4-BE49-F238E27FC236}">
                  <a16:creationId xmlns:a16="http://schemas.microsoft.com/office/drawing/2014/main" id="{8A12755B-B789-4AD2-BA51-D313758F593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70163" y="185174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4" name="Picture 4">
              <a:extLst>
                <a:ext uri="{FF2B5EF4-FFF2-40B4-BE49-F238E27FC236}">
                  <a16:creationId xmlns:a16="http://schemas.microsoft.com/office/drawing/2014/main" id="{F1DA38B4-BE81-4DF2-8182-766080134A1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70162" y="198894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5" name="Picture 4">
              <a:extLst>
                <a:ext uri="{FF2B5EF4-FFF2-40B4-BE49-F238E27FC236}">
                  <a16:creationId xmlns:a16="http://schemas.microsoft.com/office/drawing/2014/main" id="{FFA5C3DC-1676-47AE-8412-87D08533AD2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71258" y="2144828"/>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6" name="Picture 4">
              <a:extLst>
                <a:ext uri="{FF2B5EF4-FFF2-40B4-BE49-F238E27FC236}">
                  <a16:creationId xmlns:a16="http://schemas.microsoft.com/office/drawing/2014/main" id="{72FFFDE4-F8EB-4F6D-9EF4-6F1383CA052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70161" y="2291798"/>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7" name="Picture 4">
              <a:extLst>
                <a:ext uri="{FF2B5EF4-FFF2-40B4-BE49-F238E27FC236}">
                  <a16:creationId xmlns:a16="http://schemas.microsoft.com/office/drawing/2014/main" id="{3B450165-6CBD-4DC7-835C-CFBC9EBE5C5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70159" y="2428999"/>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 name="Picture 4">
              <a:extLst>
                <a:ext uri="{FF2B5EF4-FFF2-40B4-BE49-F238E27FC236}">
                  <a16:creationId xmlns:a16="http://schemas.microsoft.com/office/drawing/2014/main" id="{733256F3-9FB1-40F3-8D2F-FE6FC386ECA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71255" y="2584880"/>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9" name="Picture 4">
              <a:extLst>
                <a:ext uri="{FF2B5EF4-FFF2-40B4-BE49-F238E27FC236}">
                  <a16:creationId xmlns:a16="http://schemas.microsoft.com/office/drawing/2014/main" id="{CAFEB48C-E8F4-4E39-A4C1-3CCD8EA5D5E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72357" y="272208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0" name="Picture 4">
              <a:extLst>
                <a:ext uri="{FF2B5EF4-FFF2-40B4-BE49-F238E27FC236}">
                  <a16:creationId xmlns:a16="http://schemas.microsoft.com/office/drawing/2014/main" id="{CE0E6837-AAEE-4FFB-9FB4-2AA39EE9CE6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72356" y="285928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1" name="Picture 4">
              <a:extLst>
                <a:ext uri="{FF2B5EF4-FFF2-40B4-BE49-F238E27FC236}">
                  <a16:creationId xmlns:a16="http://schemas.microsoft.com/office/drawing/2014/main" id="{1D8EE2EA-2D7B-4BF8-9041-10D054B34A9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73452" y="301516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2" name="Picture 4">
              <a:extLst>
                <a:ext uri="{FF2B5EF4-FFF2-40B4-BE49-F238E27FC236}">
                  <a16:creationId xmlns:a16="http://schemas.microsoft.com/office/drawing/2014/main" id="{20A5390A-1E38-45C7-A333-FCB44B8B64F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72354" y="316213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3" name="Picture 4">
              <a:extLst>
                <a:ext uri="{FF2B5EF4-FFF2-40B4-BE49-F238E27FC236}">
                  <a16:creationId xmlns:a16="http://schemas.microsoft.com/office/drawing/2014/main" id="{8760325C-64A9-4DB5-B8D8-EF6C5A5CD09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72353" y="329933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4" name="Picture 4">
              <a:extLst>
                <a:ext uri="{FF2B5EF4-FFF2-40B4-BE49-F238E27FC236}">
                  <a16:creationId xmlns:a16="http://schemas.microsoft.com/office/drawing/2014/main" id="{425B3CBD-57F5-4783-979A-52DD5562DE4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73449" y="345521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5" name="Picture 4">
              <a:extLst>
                <a:ext uri="{FF2B5EF4-FFF2-40B4-BE49-F238E27FC236}">
                  <a16:creationId xmlns:a16="http://schemas.microsoft.com/office/drawing/2014/main" id="{A9A73121-A2CA-4A14-8F57-F8A58B8762C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74551" y="361468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6" name="Picture 4">
              <a:extLst>
                <a:ext uri="{FF2B5EF4-FFF2-40B4-BE49-F238E27FC236}">
                  <a16:creationId xmlns:a16="http://schemas.microsoft.com/office/drawing/2014/main" id="{A68DF798-D4FF-4059-A3DA-2BECE6F054F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74549" y="375188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7" name="Picture 4">
              <a:extLst>
                <a:ext uri="{FF2B5EF4-FFF2-40B4-BE49-F238E27FC236}">
                  <a16:creationId xmlns:a16="http://schemas.microsoft.com/office/drawing/2014/main" id="{696E1286-EAF9-4746-B768-78C086BA6E4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75646" y="390776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8" name="Picture 4">
              <a:extLst>
                <a:ext uri="{FF2B5EF4-FFF2-40B4-BE49-F238E27FC236}">
                  <a16:creationId xmlns:a16="http://schemas.microsoft.com/office/drawing/2014/main" id="{A9A28FB8-BE99-4826-A762-8F6B741C1BF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74548" y="405473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 name="Picture 4">
              <a:extLst>
                <a:ext uri="{FF2B5EF4-FFF2-40B4-BE49-F238E27FC236}">
                  <a16:creationId xmlns:a16="http://schemas.microsoft.com/office/drawing/2014/main" id="{759C2745-4E64-4C35-B0A7-B2349A9F192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74547" y="419193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0" name="Picture 4">
              <a:extLst>
                <a:ext uri="{FF2B5EF4-FFF2-40B4-BE49-F238E27FC236}">
                  <a16:creationId xmlns:a16="http://schemas.microsoft.com/office/drawing/2014/main" id="{997A4180-B907-42D4-9D58-EEF4F370997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75643" y="434781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1" name="Picture 4">
              <a:extLst>
                <a:ext uri="{FF2B5EF4-FFF2-40B4-BE49-F238E27FC236}">
                  <a16:creationId xmlns:a16="http://schemas.microsoft.com/office/drawing/2014/main" id="{7A6EDEE8-B0A1-42D6-9200-39EEE6E09D6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70155" y="448501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2" name="Picture 4">
              <a:extLst>
                <a:ext uri="{FF2B5EF4-FFF2-40B4-BE49-F238E27FC236}">
                  <a16:creationId xmlns:a16="http://schemas.microsoft.com/office/drawing/2014/main" id="{1D35649C-3DE1-4545-988E-F18869B3569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70156" y="4630269"/>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3" name="Picture 4">
              <a:extLst>
                <a:ext uri="{FF2B5EF4-FFF2-40B4-BE49-F238E27FC236}">
                  <a16:creationId xmlns:a16="http://schemas.microsoft.com/office/drawing/2014/main" id="{EBE5648F-0082-4955-AC42-D55F4C9573C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18074" y="477048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4" name="Picture 4">
              <a:extLst>
                <a:ext uri="{FF2B5EF4-FFF2-40B4-BE49-F238E27FC236}">
                  <a16:creationId xmlns:a16="http://schemas.microsoft.com/office/drawing/2014/main" id="{99F39674-8C71-4BE8-8EB3-B21F31D3797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93186" y="477048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5" name="Picture 4">
              <a:extLst>
                <a:ext uri="{FF2B5EF4-FFF2-40B4-BE49-F238E27FC236}">
                  <a16:creationId xmlns:a16="http://schemas.microsoft.com/office/drawing/2014/main" id="{967634D8-6BD3-4FFC-AD21-4C3FA4008B3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68298" y="477048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6" name="Picture 4">
              <a:extLst>
                <a:ext uri="{FF2B5EF4-FFF2-40B4-BE49-F238E27FC236}">
                  <a16:creationId xmlns:a16="http://schemas.microsoft.com/office/drawing/2014/main" id="{40CD0FB3-F727-415D-AFC0-EF78078A2C1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18074" y="491027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7" name="Picture 4">
              <a:extLst>
                <a:ext uri="{FF2B5EF4-FFF2-40B4-BE49-F238E27FC236}">
                  <a16:creationId xmlns:a16="http://schemas.microsoft.com/office/drawing/2014/main" id="{AD7EB515-8C77-4622-95C6-C61349C738C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93186" y="491027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8" name="Picture 4">
              <a:extLst>
                <a:ext uri="{FF2B5EF4-FFF2-40B4-BE49-F238E27FC236}">
                  <a16:creationId xmlns:a16="http://schemas.microsoft.com/office/drawing/2014/main" id="{0C6008FE-3E8F-4492-9642-1DDB2F615A4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68298" y="491027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 name="Picture 4">
              <a:extLst>
                <a:ext uri="{FF2B5EF4-FFF2-40B4-BE49-F238E27FC236}">
                  <a16:creationId xmlns:a16="http://schemas.microsoft.com/office/drawing/2014/main" id="{52DD999F-862A-4BE3-8E00-87FCC379673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25422" y="505048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0" name="Picture 4">
              <a:extLst>
                <a:ext uri="{FF2B5EF4-FFF2-40B4-BE49-F238E27FC236}">
                  <a16:creationId xmlns:a16="http://schemas.microsoft.com/office/drawing/2014/main" id="{0C2A93C1-81B4-47ED-AAAB-6A0BD3BF6DA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00534" y="505048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1" name="Picture 4">
              <a:extLst>
                <a:ext uri="{FF2B5EF4-FFF2-40B4-BE49-F238E27FC236}">
                  <a16:creationId xmlns:a16="http://schemas.microsoft.com/office/drawing/2014/main" id="{46CE1755-BCC3-4E81-9708-508C52B80F7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75646" y="505048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2" name="Picture 4">
              <a:extLst>
                <a:ext uri="{FF2B5EF4-FFF2-40B4-BE49-F238E27FC236}">
                  <a16:creationId xmlns:a16="http://schemas.microsoft.com/office/drawing/2014/main" id="{F7870DA6-7344-47AB-862F-D7CB8C08EDA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25573" y="5196428"/>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3" name="Picture 4">
              <a:extLst>
                <a:ext uri="{FF2B5EF4-FFF2-40B4-BE49-F238E27FC236}">
                  <a16:creationId xmlns:a16="http://schemas.microsoft.com/office/drawing/2014/main" id="{65228731-F789-4405-AACD-932226D5181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00685" y="519642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4" name="Picture 4">
              <a:extLst>
                <a:ext uri="{FF2B5EF4-FFF2-40B4-BE49-F238E27FC236}">
                  <a16:creationId xmlns:a16="http://schemas.microsoft.com/office/drawing/2014/main" id="{96848551-2459-4D38-9554-873056F8918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75797" y="519642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5" name="Picture 4">
              <a:extLst>
                <a:ext uri="{FF2B5EF4-FFF2-40B4-BE49-F238E27FC236}">
                  <a16:creationId xmlns:a16="http://schemas.microsoft.com/office/drawing/2014/main" id="{0A991D06-6DC6-4EBA-84E7-511A9F36C83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32921" y="533664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6" name="Picture 4">
              <a:extLst>
                <a:ext uri="{FF2B5EF4-FFF2-40B4-BE49-F238E27FC236}">
                  <a16:creationId xmlns:a16="http://schemas.microsoft.com/office/drawing/2014/main" id="{B14C323E-7EAA-487C-96C3-EF80CE8D5BE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08033" y="533664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7" name="Picture 4">
              <a:extLst>
                <a:ext uri="{FF2B5EF4-FFF2-40B4-BE49-F238E27FC236}">
                  <a16:creationId xmlns:a16="http://schemas.microsoft.com/office/drawing/2014/main" id="{CCF2E296-4FA3-4119-AB96-3D3906AD96D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83145" y="533664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09" name="textruta 60">
            <a:extLst>
              <a:ext uri="{FF2B5EF4-FFF2-40B4-BE49-F238E27FC236}">
                <a16:creationId xmlns:a16="http://schemas.microsoft.com/office/drawing/2014/main" id="{F2C4FA3F-49AC-498B-84F4-1ABAE2A411A2}"/>
              </a:ext>
            </a:extLst>
          </p:cNvPr>
          <p:cNvSpPr txBox="1">
            <a:spLocks noChangeArrowheads="1"/>
          </p:cNvSpPr>
          <p:nvPr/>
        </p:nvSpPr>
        <p:spPr bwMode="auto">
          <a:xfrm>
            <a:off x="1848493" y="3430715"/>
            <a:ext cx="1440631" cy="830997"/>
          </a:xfrm>
          <a:prstGeom prst="rect">
            <a:avLst/>
          </a:prstGeom>
          <a:solidFill>
            <a:srgbClr val="FFFFFF">
              <a:alpha val="60000"/>
            </a:srgbClr>
          </a:solidFill>
          <a:ln>
            <a:noFill/>
          </a:ln>
          <a:effectLst>
            <a:softEdge rad="63500"/>
          </a:effectLst>
        </p:spPr>
        <p:txBody>
          <a:bodyPr wrap="square">
            <a:spAutoFit/>
          </a:bodyPr>
          <a:lstStyle/>
          <a:p>
            <a:pPr algn="ctr"/>
            <a:r>
              <a:rPr lang="sv-SE" altLang="sv-SE" sz="2400" b="1">
                <a:solidFill>
                  <a:srgbClr val="000000"/>
                </a:solidFill>
              </a:rPr>
              <a:t>13 </a:t>
            </a:r>
          </a:p>
          <a:p>
            <a:pPr algn="ctr"/>
            <a:r>
              <a:rPr lang="sv-SE" altLang="sv-SE" sz="2400" b="1">
                <a:solidFill>
                  <a:srgbClr val="000000"/>
                </a:solidFill>
              </a:rPr>
              <a:t>bussar</a:t>
            </a:r>
          </a:p>
        </p:txBody>
      </p:sp>
      <p:sp>
        <p:nvSpPr>
          <p:cNvPr id="410" name="textruta 61">
            <a:extLst>
              <a:ext uri="{FF2B5EF4-FFF2-40B4-BE49-F238E27FC236}">
                <a16:creationId xmlns:a16="http://schemas.microsoft.com/office/drawing/2014/main" id="{DC43075F-92CA-447E-8A0F-8305A56E9E71}"/>
              </a:ext>
            </a:extLst>
          </p:cNvPr>
          <p:cNvSpPr txBox="1">
            <a:spLocks noChangeArrowheads="1"/>
          </p:cNvSpPr>
          <p:nvPr/>
        </p:nvSpPr>
        <p:spPr bwMode="auto">
          <a:xfrm>
            <a:off x="5922482" y="3390388"/>
            <a:ext cx="1272349" cy="830997"/>
          </a:xfrm>
          <a:prstGeom prst="rect">
            <a:avLst/>
          </a:prstGeom>
          <a:solidFill>
            <a:srgbClr val="FFFFFF">
              <a:alpha val="60000"/>
            </a:srgbClr>
          </a:solidFill>
          <a:ln>
            <a:noFill/>
          </a:ln>
          <a:effectLst>
            <a:softEdge rad="63500"/>
          </a:effectLst>
        </p:spPr>
        <p:txBody>
          <a:bodyPr wrap="square">
            <a:spAutoFit/>
          </a:bodyPr>
          <a:lstStyle/>
          <a:p>
            <a:pPr algn="ctr"/>
            <a:r>
              <a:rPr lang="sv-SE" altLang="sv-SE" sz="2400" b="1">
                <a:solidFill>
                  <a:srgbClr val="000000"/>
                </a:solidFill>
              </a:rPr>
              <a:t>375 </a:t>
            </a:r>
          </a:p>
          <a:p>
            <a:pPr algn="ctr"/>
            <a:r>
              <a:rPr lang="sv-SE" altLang="sv-SE" sz="2400" b="1">
                <a:solidFill>
                  <a:srgbClr val="000000"/>
                </a:solidFill>
              </a:rPr>
              <a:t>bilar</a:t>
            </a:r>
          </a:p>
        </p:txBody>
      </p:sp>
      <p:sp>
        <p:nvSpPr>
          <p:cNvPr id="3" name="textruta 2">
            <a:extLst>
              <a:ext uri="{FF2B5EF4-FFF2-40B4-BE49-F238E27FC236}">
                <a16:creationId xmlns:a16="http://schemas.microsoft.com/office/drawing/2014/main" id="{20A65F72-8096-4F98-93A0-CB7FA4E6E52B}"/>
              </a:ext>
            </a:extLst>
          </p:cNvPr>
          <p:cNvSpPr txBox="1"/>
          <p:nvPr/>
        </p:nvSpPr>
        <p:spPr>
          <a:xfrm>
            <a:off x="838201" y="1825624"/>
            <a:ext cx="5973416" cy="646331"/>
          </a:xfrm>
          <a:prstGeom prst="rect">
            <a:avLst/>
          </a:prstGeom>
          <a:noFill/>
        </p:spPr>
        <p:txBody>
          <a:bodyPr wrap="square" rtlCol="0">
            <a:spAutoFit/>
          </a:bodyPr>
          <a:lstStyle/>
          <a:p>
            <a:pPr marL="285750" indent="-285750">
              <a:buFont typeface="Arial" panose="020B0604020202020204" pitchFamily="34" charset="0"/>
              <a:buChar char="•"/>
            </a:pPr>
            <a:r>
              <a:rPr lang="sv-SE">
                <a:solidFill>
                  <a:srgbClr val="000000"/>
                </a:solidFill>
              </a:rPr>
              <a:t>Enligt befolkningsprognosen med 469 personer per år,</a:t>
            </a:r>
            <a:br>
              <a:rPr lang="sv-SE">
                <a:solidFill>
                  <a:srgbClr val="000000"/>
                </a:solidFill>
              </a:rPr>
            </a:br>
            <a:r>
              <a:rPr lang="sv-SE">
                <a:solidFill>
                  <a:srgbClr val="000000"/>
                </a:solidFill>
              </a:rPr>
              <a:t>det motsvarar antingen…</a:t>
            </a:r>
            <a:endParaRPr lang="sv-SE"/>
          </a:p>
        </p:txBody>
      </p:sp>
    </p:spTree>
    <p:extLst>
      <p:ext uri="{BB962C8B-B14F-4D97-AF65-F5344CB8AC3E}">
        <p14:creationId xmlns:p14="http://schemas.microsoft.com/office/powerpoint/2010/main" val="2360205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750"/>
                                        <p:tgtEl>
                                          <p:spTgt spid="28"/>
                                        </p:tgtEl>
                                      </p:cBhvr>
                                    </p:animEffect>
                                  </p:childTnLst>
                                </p:cTn>
                              </p:par>
                            </p:childTnLst>
                          </p:cTn>
                        </p:par>
                        <p:par>
                          <p:cTn id="13" fill="hold">
                            <p:stCondLst>
                              <p:cond delay="750"/>
                            </p:stCondLst>
                            <p:childTnLst>
                              <p:par>
                                <p:cTn id="14" presetID="10" presetClass="entr" presetSubtype="0" fill="hold" nodeType="afterEffect">
                                  <p:stCondLst>
                                    <p:cond delay="0"/>
                                  </p:stCondLst>
                                  <p:childTnLst>
                                    <p:set>
                                      <p:cBhvr>
                                        <p:cTn id="15" dur="1" fill="hold">
                                          <p:stCondLst>
                                            <p:cond delay="0"/>
                                          </p:stCondLst>
                                        </p:cTn>
                                        <p:tgtEl>
                                          <p:spTgt spid="129"/>
                                        </p:tgtEl>
                                        <p:attrNameLst>
                                          <p:attrName>style.visibility</p:attrName>
                                        </p:attrNameLst>
                                      </p:cBhvr>
                                      <p:to>
                                        <p:strVal val="visible"/>
                                      </p:to>
                                    </p:set>
                                    <p:animEffect transition="in" filter="fade">
                                      <p:cBhvr>
                                        <p:cTn id="16" dur="750"/>
                                        <p:tgtEl>
                                          <p:spTgt spid="129"/>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231"/>
                                        </p:tgtEl>
                                        <p:attrNameLst>
                                          <p:attrName>style.visibility</p:attrName>
                                        </p:attrNameLst>
                                      </p:cBhvr>
                                      <p:to>
                                        <p:strVal val="visible"/>
                                      </p:to>
                                    </p:set>
                                    <p:animEffect transition="in" filter="fade">
                                      <p:cBhvr>
                                        <p:cTn id="20" dur="750"/>
                                        <p:tgtEl>
                                          <p:spTgt spid="231"/>
                                        </p:tgtEl>
                                      </p:cBhvr>
                                    </p:animEffect>
                                  </p:childTnLst>
                                </p:cTn>
                              </p:par>
                            </p:childTnLst>
                          </p:cTn>
                        </p:par>
                        <p:par>
                          <p:cTn id="21" fill="hold">
                            <p:stCondLst>
                              <p:cond delay="2250"/>
                            </p:stCondLst>
                            <p:childTnLst>
                              <p:par>
                                <p:cTn id="22" presetID="10" presetClass="entr" presetSubtype="0" fill="hold" nodeType="afterEffect">
                                  <p:stCondLst>
                                    <p:cond delay="0"/>
                                  </p:stCondLst>
                                  <p:childTnLst>
                                    <p:set>
                                      <p:cBhvr>
                                        <p:cTn id="23" dur="1" fill="hold">
                                          <p:stCondLst>
                                            <p:cond delay="0"/>
                                          </p:stCondLst>
                                        </p:cTn>
                                        <p:tgtEl>
                                          <p:spTgt spid="332"/>
                                        </p:tgtEl>
                                        <p:attrNameLst>
                                          <p:attrName>style.visibility</p:attrName>
                                        </p:attrNameLst>
                                      </p:cBhvr>
                                      <p:to>
                                        <p:strVal val="visible"/>
                                      </p:to>
                                    </p:set>
                                    <p:animEffect transition="in" filter="fade">
                                      <p:cBhvr>
                                        <p:cTn id="24" dur="750"/>
                                        <p:tgtEl>
                                          <p:spTgt spid="332"/>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409"/>
                                        </p:tgtEl>
                                        <p:attrNameLst>
                                          <p:attrName>style.visibility</p:attrName>
                                        </p:attrNameLst>
                                      </p:cBhvr>
                                      <p:to>
                                        <p:strVal val="visible"/>
                                      </p:to>
                                    </p:set>
                                    <p:animEffect transition="in" filter="fade">
                                      <p:cBhvr>
                                        <p:cTn id="28" dur="1000"/>
                                        <p:tgtEl>
                                          <p:spTgt spid="409"/>
                                        </p:tgtEl>
                                      </p:cBhvr>
                                    </p:animEffect>
                                  </p:childTnLst>
                                </p:cTn>
                              </p:par>
                            </p:childTnLst>
                          </p:cTn>
                        </p:par>
                        <p:par>
                          <p:cTn id="29" fill="hold">
                            <p:stCondLst>
                              <p:cond delay="4000"/>
                            </p:stCondLst>
                            <p:childTnLst>
                              <p:par>
                                <p:cTn id="30" presetID="10" presetClass="entr" presetSubtype="0" fill="hold" grpId="0" nodeType="afterEffect">
                                  <p:stCondLst>
                                    <p:cond delay="0"/>
                                  </p:stCondLst>
                                  <p:childTnLst>
                                    <p:set>
                                      <p:cBhvr>
                                        <p:cTn id="31" dur="1" fill="hold">
                                          <p:stCondLst>
                                            <p:cond delay="0"/>
                                          </p:stCondLst>
                                        </p:cTn>
                                        <p:tgtEl>
                                          <p:spTgt spid="410"/>
                                        </p:tgtEl>
                                        <p:attrNameLst>
                                          <p:attrName>style.visibility</p:attrName>
                                        </p:attrNameLst>
                                      </p:cBhvr>
                                      <p:to>
                                        <p:strVal val="visible"/>
                                      </p:to>
                                    </p:set>
                                    <p:animEffect transition="in" filter="fade">
                                      <p:cBhvr>
                                        <p:cTn id="32" dur="1000"/>
                                        <p:tgtEl>
                                          <p:spTgt spid="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 grpId="0" animBg="1"/>
      <p:bldP spid="4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ED37AB5-ACD5-4090-ACB9-117C1E8D8F0C}"/>
              </a:ext>
            </a:extLst>
          </p:cNvPr>
          <p:cNvSpPr>
            <a:spLocks noGrp="1"/>
          </p:cNvSpPr>
          <p:nvPr>
            <p:ph type="title"/>
          </p:nvPr>
        </p:nvSpPr>
        <p:spPr>
          <a:xfrm>
            <a:off x="524655" y="436899"/>
            <a:ext cx="3423077" cy="3259078"/>
          </a:xfrm>
        </p:spPr>
        <p:txBody>
          <a:bodyPr>
            <a:normAutofit/>
          </a:bodyPr>
          <a:lstStyle/>
          <a:p>
            <a:pPr algn="ctr"/>
            <a:r>
              <a:rPr lang="sv-SE" sz="3000" b="1">
                <a:solidFill>
                  <a:schemeClr val="bg1"/>
                </a:solidFill>
              </a:rPr>
              <a:t>2. Skapa hållbara </a:t>
            </a:r>
            <a:br>
              <a:rPr lang="sv-SE" sz="3000" b="1">
                <a:solidFill>
                  <a:schemeClr val="bg1"/>
                </a:solidFill>
              </a:rPr>
            </a:br>
            <a:r>
              <a:rPr lang="sv-SE" sz="3000" b="1">
                <a:solidFill>
                  <a:schemeClr val="bg1"/>
                </a:solidFill>
              </a:rPr>
              <a:t>och energieffektiva resor och</a:t>
            </a:r>
            <a:r>
              <a:rPr lang="sv-SE" sz="3000">
                <a:solidFill>
                  <a:schemeClr val="bg1"/>
                </a:solidFill>
              </a:rPr>
              <a:t> </a:t>
            </a:r>
            <a:r>
              <a:rPr lang="sv-SE" sz="3000" b="1">
                <a:solidFill>
                  <a:schemeClr val="bg1"/>
                </a:solidFill>
              </a:rPr>
              <a:t>transporter</a:t>
            </a:r>
          </a:p>
        </p:txBody>
      </p:sp>
      <p:grpSp>
        <p:nvGrpSpPr>
          <p:cNvPr id="6" name="Kommunlogotyp">
            <a:extLst>
              <a:ext uri="{FF2B5EF4-FFF2-40B4-BE49-F238E27FC236}">
                <a16:creationId xmlns:a16="http://schemas.microsoft.com/office/drawing/2014/main" id="{FE9BC826-A06A-4BB5-9831-91B7CFE54BBB}"/>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7" name="Platta">
              <a:extLst>
                <a:ext uri="{FF2B5EF4-FFF2-40B4-BE49-F238E27FC236}">
                  <a16:creationId xmlns:a16="http://schemas.microsoft.com/office/drawing/2014/main" id="{CD116937-94A7-4039-AD7B-12AA122CF29A}"/>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9" name="Kommunvapen">
              <a:extLst>
                <a:ext uri="{FF2B5EF4-FFF2-40B4-BE49-F238E27FC236}">
                  <a16:creationId xmlns:a16="http://schemas.microsoft.com/office/drawing/2014/main" id="{DC113C27-6F2E-46A1-8CDA-46ED045FA7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sp>
        <p:nvSpPr>
          <p:cNvPr id="16" name="Rubrik 1">
            <a:extLst>
              <a:ext uri="{FF2B5EF4-FFF2-40B4-BE49-F238E27FC236}">
                <a16:creationId xmlns:a16="http://schemas.microsoft.com/office/drawing/2014/main" id="{A3096730-19F2-4BE2-B974-FD25A6B3FC8B}"/>
              </a:ext>
            </a:extLst>
          </p:cNvPr>
          <p:cNvSpPr txBox="1">
            <a:spLocks/>
          </p:cNvSpPr>
          <p:nvPr/>
        </p:nvSpPr>
        <p:spPr>
          <a:xfrm>
            <a:off x="1111870" y="674857"/>
            <a:ext cx="7772400" cy="9144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altLang="sv-SE" err="1"/>
              <a:t>Elbussar</a:t>
            </a:r>
            <a:endParaRPr lang="sv-SE" altLang="sv-SE"/>
          </a:p>
        </p:txBody>
      </p:sp>
      <p:cxnSp>
        <p:nvCxnSpPr>
          <p:cNvPr id="17" name="Rak koppling 16">
            <a:extLst>
              <a:ext uri="{FF2B5EF4-FFF2-40B4-BE49-F238E27FC236}">
                <a16:creationId xmlns:a16="http://schemas.microsoft.com/office/drawing/2014/main" id="{E45A42E5-FB18-4570-A444-61F5A2082233}"/>
              </a:ext>
            </a:extLst>
          </p:cNvPr>
          <p:cNvCxnSpPr>
            <a:cxnSpLocks/>
          </p:cNvCxnSpPr>
          <p:nvPr/>
        </p:nvCxnSpPr>
        <p:spPr>
          <a:xfrm>
            <a:off x="838199" y="1574628"/>
            <a:ext cx="9909748" cy="0"/>
          </a:xfrm>
          <a:prstGeom prst="line">
            <a:avLst/>
          </a:prstGeom>
          <a:ln w="38100">
            <a:solidFill>
              <a:srgbClr val="009BAC"/>
            </a:solidFill>
          </a:ln>
        </p:spPr>
        <p:style>
          <a:lnRef idx="1">
            <a:schemeClr val="accent1"/>
          </a:lnRef>
          <a:fillRef idx="0">
            <a:schemeClr val="accent1"/>
          </a:fillRef>
          <a:effectRef idx="0">
            <a:schemeClr val="accent1"/>
          </a:effectRef>
          <a:fontRef idx="minor">
            <a:schemeClr val="tx1"/>
          </a:fontRef>
        </p:style>
      </p:cxnSp>
      <p:sp>
        <p:nvSpPr>
          <p:cNvPr id="12" name="Rectangle 23">
            <a:extLst>
              <a:ext uri="{FF2B5EF4-FFF2-40B4-BE49-F238E27FC236}">
                <a16:creationId xmlns:a16="http://schemas.microsoft.com/office/drawing/2014/main" id="{988656EB-1B86-41B9-8A8C-B6CED7273DD0}"/>
              </a:ext>
            </a:extLst>
          </p:cNvPr>
          <p:cNvSpPr>
            <a:spLocks noChangeArrowheads="1"/>
          </p:cNvSpPr>
          <p:nvPr/>
        </p:nvSpPr>
        <p:spPr bwMode="auto">
          <a:xfrm>
            <a:off x="838199" y="1737691"/>
            <a:ext cx="8064897" cy="43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80000"/>
              </a:spcBef>
              <a:buSzPct val="80000"/>
              <a:buFont typeface="Times" panose="02020603050405020304" pitchFamily="18" charset="0"/>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80000"/>
              </a:spcBef>
              <a:buSzPct val="80000"/>
              <a:buFont typeface="Arial" panose="020B0604020202020204" pitchFamily="34" charset="0"/>
              <a:buChar char="-"/>
              <a:defRPr sz="1600">
                <a:solidFill>
                  <a:schemeClr val="tx1"/>
                </a:solidFill>
                <a:latin typeface="Arial" panose="020B0604020202020204" pitchFamily="34" charset="0"/>
                <a:ea typeface="ヒラギノ角ゴ Pro W3"/>
                <a:cs typeface="ヒラギノ角ゴ Pro W3"/>
              </a:defRPr>
            </a:lvl2pPr>
            <a:lvl3pPr marL="1143000" indent="-228600">
              <a:spcBef>
                <a:spcPct val="80000"/>
              </a:spcBef>
              <a:buSzPct val="80000"/>
              <a:buFont typeface="Times" panose="02020603050405020304" pitchFamily="18" charset="0"/>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80000"/>
              </a:spcBef>
              <a:buSzPct val="80000"/>
              <a:buFont typeface="Times" panose="02020603050405020304" pitchFamily="18" charset="0"/>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80000"/>
              </a:spcBef>
              <a:buSzPct val="80000"/>
              <a:buFont typeface="Times" panose="02020603050405020304" pitchFamily="18" charset="0"/>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80000"/>
              </a:spcBef>
              <a:spcAft>
                <a:spcPct val="0"/>
              </a:spcAft>
              <a:buSzPct val="80000"/>
              <a:buFont typeface="Times" panose="02020603050405020304" pitchFamily="18" charset="0"/>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80000"/>
              </a:spcBef>
              <a:spcAft>
                <a:spcPct val="0"/>
              </a:spcAft>
              <a:buSzPct val="80000"/>
              <a:buFont typeface="Times" panose="02020603050405020304" pitchFamily="18" charset="0"/>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80000"/>
              </a:spcBef>
              <a:spcAft>
                <a:spcPct val="0"/>
              </a:spcAft>
              <a:buSzPct val="80000"/>
              <a:buFont typeface="Times" panose="02020603050405020304" pitchFamily="18" charset="0"/>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80000"/>
              </a:spcBef>
              <a:spcAft>
                <a:spcPct val="0"/>
              </a:spcAft>
              <a:buSzPct val="80000"/>
              <a:buFont typeface="Times" panose="02020603050405020304" pitchFamily="18" charset="0"/>
              <a:buChar char="•"/>
              <a:defRPr sz="1200">
                <a:solidFill>
                  <a:schemeClr val="tx1"/>
                </a:solidFill>
                <a:latin typeface="Arial" panose="020B0604020202020204" pitchFamily="34" charset="0"/>
                <a:ea typeface="ヒラギノ角ゴ Pro W3"/>
                <a:cs typeface="ヒラギノ角ゴ Pro W3"/>
              </a:defRPr>
            </a:lvl9pPr>
          </a:lstStyle>
          <a:p>
            <a:pPr>
              <a:spcBef>
                <a:spcPts val="0"/>
              </a:spcBef>
              <a:spcAft>
                <a:spcPts val="600"/>
              </a:spcAft>
            </a:pPr>
            <a:r>
              <a:rPr lang="sv-SE" altLang="sv-SE" dirty="0" err="1"/>
              <a:t>Elbusslinje</a:t>
            </a:r>
            <a:r>
              <a:rPr lang="sv-SE" altLang="sv-SE" dirty="0"/>
              <a:t> i drift: </a:t>
            </a:r>
            <a:r>
              <a:rPr lang="sv-SE" altLang="sv-SE" dirty="0" err="1"/>
              <a:t>Brittsbo</a:t>
            </a:r>
            <a:r>
              <a:rPr lang="sv-SE" altLang="sv-SE" dirty="0"/>
              <a:t> - Torvalla</a:t>
            </a:r>
          </a:p>
          <a:p>
            <a:pPr>
              <a:spcBef>
                <a:spcPts val="0"/>
              </a:spcBef>
              <a:spcAft>
                <a:spcPts val="600"/>
              </a:spcAft>
            </a:pPr>
            <a:r>
              <a:rPr lang="sv-SE" altLang="sv-SE" dirty="0"/>
              <a:t>Ny </a:t>
            </a:r>
            <a:r>
              <a:rPr lang="sv-SE" altLang="sv-SE" dirty="0" err="1"/>
              <a:t>elbusslinje</a:t>
            </a:r>
            <a:r>
              <a:rPr lang="sv-SE" altLang="sv-SE" dirty="0"/>
              <a:t> 2021: Valla – </a:t>
            </a:r>
            <a:r>
              <a:rPr lang="sv-SE" altLang="sv-SE" dirty="0" err="1"/>
              <a:t>Odenskog</a:t>
            </a:r>
            <a:endParaRPr lang="sv-SE" altLang="sv-SE" dirty="0"/>
          </a:p>
          <a:p>
            <a:pPr>
              <a:spcBef>
                <a:spcPts val="0"/>
              </a:spcBef>
              <a:spcAft>
                <a:spcPts val="600"/>
              </a:spcAft>
            </a:pPr>
            <a:r>
              <a:rPr lang="sv-SE" altLang="sv-SE" dirty="0"/>
              <a:t>Fyra </a:t>
            </a:r>
            <a:r>
              <a:rPr lang="sv-SE" altLang="sv-SE" dirty="0" err="1"/>
              <a:t>laddstationer</a:t>
            </a:r>
            <a:r>
              <a:rPr lang="sv-SE" altLang="sv-SE" dirty="0"/>
              <a:t> med </a:t>
            </a:r>
            <a:br>
              <a:rPr lang="sv-SE" altLang="sv-SE" dirty="0"/>
            </a:br>
            <a:r>
              <a:rPr lang="sv-SE" altLang="sv-SE" dirty="0"/>
              <a:t>pantograf vid varje </a:t>
            </a:r>
            <a:br>
              <a:rPr lang="sv-SE" altLang="sv-SE" dirty="0"/>
            </a:br>
            <a:r>
              <a:rPr lang="sv-SE" altLang="sv-SE" dirty="0"/>
              <a:t>ändhållplats</a:t>
            </a:r>
          </a:p>
          <a:p>
            <a:pPr>
              <a:spcBef>
                <a:spcPts val="0"/>
              </a:spcBef>
              <a:spcAft>
                <a:spcPts val="600"/>
              </a:spcAft>
            </a:pPr>
            <a:r>
              <a:rPr lang="sv-SE" altLang="sv-SE" dirty="0"/>
              <a:t>10 </a:t>
            </a:r>
            <a:r>
              <a:rPr lang="sv-SE" altLang="sv-SE" dirty="0" err="1"/>
              <a:t>elbussar</a:t>
            </a:r>
            <a:r>
              <a:rPr lang="sv-SE" altLang="sv-SE" dirty="0"/>
              <a:t> just nu</a:t>
            </a:r>
          </a:p>
          <a:p>
            <a:pPr>
              <a:spcBef>
                <a:spcPts val="0"/>
              </a:spcBef>
              <a:spcAft>
                <a:spcPts val="600"/>
              </a:spcAft>
            </a:pPr>
            <a:r>
              <a:rPr lang="sv-SE" altLang="sv-SE" dirty="0"/>
              <a:t>1/3 bussar på el resten HVO och RME</a:t>
            </a:r>
          </a:p>
          <a:p>
            <a:pPr>
              <a:spcBef>
                <a:spcPts val="0"/>
              </a:spcBef>
              <a:spcAft>
                <a:spcPts val="600"/>
              </a:spcAft>
            </a:pPr>
            <a:endParaRPr lang="sv-SE" altLang="sv-SE" dirty="0"/>
          </a:p>
          <a:p>
            <a:pPr>
              <a:spcBef>
                <a:spcPts val="0"/>
              </a:spcBef>
              <a:spcAft>
                <a:spcPts val="600"/>
              </a:spcAft>
            </a:pPr>
            <a:endParaRPr lang="sv-SE" altLang="sv-SE" dirty="0"/>
          </a:p>
        </p:txBody>
      </p:sp>
      <p:pic>
        <p:nvPicPr>
          <p:cNvPr id="13" name="Platshållare för innehåll 5">
            <a:extLst>
              <a:ext uri="{FF2B5EF4-FFF2-40B4-BE49-F238E27FC236}">
                <a16:creationId xmlns:a16="http://schemas.microsoft.com/office/drawing/2014/main" id="{4AB4449E-5097-41F9-A3AF-E4C5CB28592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75175" y="2790949"/>
            <a:ext cx="3738189" cy="2285971"/>
          </a:xfrm>
          <a:prstGeom prst="rect">
            <a:avLst/>
          </a:prstGeom>
        </p:spPr>
      </p:pic>
    </p:spTree>
    <p:extLst>
      <p:ext uri="{BB962C8B-B14F-4D97-AF65-F5344CB8AC3E}">
        <p14:creationId xmlns:p14="http://schemas.microsoft.com/office/powerpoint/2010/main" val="3036597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ED37AB5-ACD5-4090-ACB9-117C1E8D8F0C}"/>
              </a:ext>
            </a:extLst>
          </p:cNvPr>
          <p:cNvSpPr>
            <a:spLocks noGrp="1"/>
          </p:cNvSpPr>
          <p:nvPr>
            <p:ph type="title"/>
          </p:nvPr>
        </p:nvSpPr>
        <p:spPr>
          <a:xfrm>
            <a:off x="524655" y="436899"/>
            <a:ext cx="3423077" cy="3259078"/>
          </a:xfrm>
        </p:spPr>
        <p:txBody>
          <a:bodyPr>
            <a:normAutofit/>
          </a:bodyPr>
          <a:lstStyle/>
          <a:p>
            <a:pPr algn="ctr"/>
            <a:r>
              <a:rPr lang="sv-SE" sz="3000" b="1">
                <a:solidFill>
                  <a:schemeClr val="bg1"/>
                </a:solidFill>
              </a:rPr>
              <a:t>2. Skapa hållbara </a:t>
            </a:r>
            <a:br>
              <a:rPr lang="sv-SE" sz="3000" b="1">
                <a:solidFill>
                  <a:schemeClr val="bg1"/>
                </a:solidFill>
              </a:rPr>
            </a:br>
            <a:r>
              <a:rPr lang="sv-SE" sz="3000" b="1">
                <a:solidFill>
                  <a:schemeClr val="bg1"/>
                </a:solidFill>
              </a:rPr>
              <a:t>och energieffektiva resor och</a:t>
            </a:r>
            <a:r>
              <a:rPr lang="sv-SE" sz="3000">
                <a:solidFill>
                  <a:schemeClr val="bg1"/>
                </a:solidFill>
              </a:rPr>
              <a:t> </a:t>
            </a:r>
            <a:r>
              <a:rPr lang="sv-SE" sz="3000" b="1">
                <a:solidFill>
                  <a:schemeClr val="bg1"/>
                </a:solidFill>
              </a:rPr>
              <a:t>transporter</a:t>
            </a:r>
          </a:p>
        </p:txBody>
      </p:sp>
      <p:grpSp>
        <p:nvGrpSpPr>
          <p:cNvPr id="6" name="Kommunlogotyp">
            <a:extLst>
              <a:ext uri="{FF2B5EF4-FFF2-40B4-BE49-F238E27FC236}">
                <a16:creationId xmlns:a16="http://schemas.microsoft.com/office/drawing/2014/main" id="{FE9BC826-A06A-4BB5-9831-91B7CFE54BBB}"/>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7" name="Platta">
              <a:extLst>
                <a:ext uri="{FF2B5EF4-FFF2-40B4-BE49-F238E27FC236}">
                  <a16:creationId xmlns:a16="http://schemas.microsoft.com/office/drawing/2014/main" id="{CD116937-94A7-4039-AD7B-12AA122CF29A}"/>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9" name="Kommunvapen">
              <a:extLst>
                <a:ext uri="{FF2B5EF4-FFF2-40B4-BE49-F238E27FC236}">
                  <a16:creationId xmlns:a16="http://schemas.microsoft.com/office/drawing/2014/main" id="{DC113C27-6F2E-46A1-8CDA-46ED045FA7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pic>
        <p:nvPicPr>
          <p:cNvPr id="14" name="Picture 10">
            <a:extLst>
              <a:ext uri="{FF2B5EF4-FFF2-40B4-BE49-F238E27FC236}">
                <a16:creationId xmlns:a16="http://schemas.microsoft.com/office/drawing/2014/main" id="{21051F4B-28BB-4402-8916-ADEAC93F7E8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39647" y="2259986"/>
            <a:ext cx="4106649" cy="2871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Platshållare för innehåll 2">
            <a:extLst>
              <a:ext uri="{FF2B5EF4-FFF2-40B4-BE49-F238E27FC236}">
                <a16:creationId xmlns:a16="http://schemas.microsoft.com/office/drawing/2014/main" id="{0D6FFD52-87CE-48D4-9643-C301BEAC6C8D}"/>
              </a:ext>
            </a:extLst>
          </p:cNvPr>
          <p:cNvSpPr>
            <a:spLocks noGrp="1"/>
          </p:cNvSpPr>
          <p:nvPr>
            <p:ph idx="1"/>
          </p:nvPr>
        </p:nvSpPr>
        <p:spPr>
          <a:xfrm>
            <a:off x="1345703" y="1894286"/>
            <a:ext cx="5393943" cy="3618010"/>
          </a:xfrm>
        </p:spPr>
        <p:txBody>
          <a:bodyPr>
            <a:normAutofit fontScale="92500" lnSpcReduction="10000"/>
          </a:bodyPr>
          <a:lstStyle/>
          <a:p>
            <a:pPr>
              <a:buFont typeface="Arial" panose="020B0604020202020204" pitchFamily="34" charset="0"/>
              <a:buChar char="•"/>
            </a:pPr>
            <a:r>
              <a:rPr lang="sv-SE" altLang="sv-SE"/>
              <a:t>CERO – en metod för kartläggning av utsläpp och kostnader i organisationen</a:t>
            </a:r>
          </a:p>
          <a:p>
            <a:pPr>
              <a:buFont typeface="Arial" panose="020B0604020202020204" pitchFamily="34" charset="0"/>
              <a:buChar char="•"/>
            </a:pPr>
            <a:r>
              <a:rPr lang="sv-SE" altLang="sv-SE"/>
              <a:t>Analys av resedata</a:t>
            </a:r>
          </a:p>
          <a:p>
            <a:pPr lvl="1">
              <a:buFont typeface="Arial" panose="020B0604020202020204" pitchFamily="34" charset="0"/>
              <a:buChar char="•"/>
            </a:pPr>
            <a:r>
              <a:rPr lang="sv-SE" altLang="sv-SE"/>
              <a:t>Fordonsflotta, tjänsteresor</a:t>
            </a:r>
          </a:p>
          <a:p>
            <a:pPr lvl="1">
              <a:buFont typeface="Arial" panose="020B0604020202020204" pitchFamily="34" charset="0"/>
              <a:buChar char="•"/>
            </a:pPr>
            <a:r>
              <a:rPr lang="sv-SE" altLang="sv-SE"/>
              <a:t>Resvaneundersökning bland anställda</a:t>
            </a:r>
          </a:p>
          <a:p>
            <a:pPr>
              <a:buFont typeface="Arial" panose="020B0604020202020204" pitchFamily="34" charset="0"/>
              <a:buChar char="•"/>
            </a:pPr>
            <a:r>
              <a:rPr lang="sv-SE" altLang="sv-SE"/>
              <a:t>Förslag till kostnads- och klimatoptimala åtgärder</a:t>
            </a:r>
          </a:p>
          <a:p>
            <a:pPr>
              <a:buFont typeface="Arial" panose="020B0604020202020204" pitchFamily="34" charset="0"/>
              <a:buChar char="•"/>
            </a:pPr>
            <a:r>
              <a:rPr lang="sv-SE" altLang="sv-SE"/>
              <a:t>Handlingsplan</a:t>
            </a:r>
          </a:p>
        </p:txBody>
      </p:sp>
      <p:sp>
        <p:nvSpPr>
          <p:cNvPr id="16" name="Rubrik 1">
            <a:extLst>
              <a:ext uri="{FF2B5EF4-FFF2-40B4-BE49-F238E27FC236}">
                <a16:creationId xmlns:a16="http://schemas.microsoft.com/office/drawing/2014/main" id="{A3096730-19F2-4BE2-B974-FD25A6B3FC8B}"/>
              </a:ext>
            </a:extLst>
          </p:cNvPr>
          <p:cNvSpPr txBox="1">
            <a:spLocks/>
          </p:cNvSpPr>
          <p:nvPr/>
        </p:nvSpPr>
        <p:spPr>
          <a:xfrm>
            <a:off x="1111870" y="674857"/>
            <a:ext cx="7772400" cy="914400"/>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altLang="sv-SE"/>
              <a:t>Analys av tjänste- och pendlingsresor</a:t>
            </a:r>
          </a:p>
        </p:txBody>
      </p:sp>
      <p:cxnSp>
        <p:nvCxnSpPr>
          <p:cNvPr id="17" name="Rak koppling 16">
            <a:extLst>
              <a:ext uri="{FF2B5EF4-FFF2-40B4-BE49-F238E27FC236}">
                <a16:creationId xmlns:a16="http://schemas.microsoft.com/office/drawing/2014/main" id="{E45A42E5-FB18-4570-A444-61F5A2082233}"/>
              </a:ext>
            </a:extLst>
          </p:cNvPr>
          <p:cNvCxnSpPr>
            <a:cxnSpLocks/>
          </p:cNvCxnSpPr>
          <p:nvPr/>
        </p:nvCxnSpPr>
        <p:spPr>
          <a:xfrm>
            <a:off x="838199" y="1574628"/>
            <a:ext cx="9909748" cy="0"/>
          </a:xfrm>
          <a:prstGeom prst="line">
            <a:avLst/>
          </a:prstGeom>
          <a:ln w="38100">
            <a:solidFill>
              <a:srgbClr val="009BA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10392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ED37AB5-ACD5-4090-ACB9-117C1E8D8F0C}"/>
              </a:ext>
            </a:extLst>
          </p:cNvPr>
          <p:cNvSpPr>
            <a:spLocks noGrp="1"/>
          </p:cNvSpPr>
          <p:nvPr>
            <p:ph type="title"/>
          </p:nvPr>
        </p:nvSpPr>
        <p:spPr>
          <a:xfrm>
            <a:off x="524655" y="436899"/>
            <a:ext cx="3423077" cy="3259078"/>
          </a:xfrm>
        </p:spPr>
        <p:txBody>
          <a:bodyPr>
            <a:normAutofit/>
          </a:bodyPr>
          <a:lstStyle/>
          <a:p>
            <a:pPr algn="ctr"/>
            <a:r>
              <a:rPr lang="sv-SE" sz="3000" b="1">
                <a:solidFill>
                  <a:schemeClr val="bg1"/>
                </a:solidFill>
              </a:rPr>
              <a:t>2. Skapa hållbara </a:t>
            </a:r>
            <a:br>
              <a:rPr lang="sv-SE" sz="3000" b="1">
                <a:solidFill>
                  <a:schemeClr val="bg1"/>
                </a:solidFill>
              </a:rPr>
            </a:br>
            <a:r>
              <a:rPr lang="sv-SE" sz="3000" b="1">
                <a:solidFill>
                  <a:schemeClr val="bg1"/>
                </a:solidFill>
              </a:rPr>
              <a:t>och energieffektiva resor och</a:t>
            </a:r>
            <a:r>
              <a:rPr lang="sv-SE" sz="3000">
                <a:solidFill>
                  <a:schemeClr val="bg1"/>
                </a:solidFill>
              </a:rPr>
              <a:t> </a:t>
            </a:r>
            <a:r>
              <a:rPr lang="sv-SE" sz="3000" b="1">
                <a:solidFill>
                  <a:schemeClr val="bg1"/>
                </a:solidFill>
              </a:rPr>
              <a:t>transporter</a:t>
            </a:r>
          </a:p>
        </p:txBody>
      </p:sp>
      <p:grpSp>
        <p:nvGrpSpPr>
          <p:cNvPr id="6" name="Kommunlogotyp">
            <a:extLst>
              <a:ext uri="{FF2B5EF4-FFF2-40B4-BE49-F238E27FC236}">
                <a16:creationId xmlns:a16="http://schemas.microsoft.com/office/drawing/2014/main" id="{FE9BC826-A06A-4BB5-9831-91B7CFE54BBB}"/>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7" name="Platta">
              <a:extLst>
                <a:ext uri="{FF2B5EF4-FFF2-40B4-BE49-F238E27FC236}">
                  <a16:creationId xmlns:a16="http://schemas.microsoft.com/office/drawing/2014/main" id="{CD116937-94A7-4039-AD7B-12AA122CF29A}"/>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9" name="Kommunvapen">
              <a:extLst>
                <a:ext uri="{FF2B5EF4-FFF2-40B4-BE49-F238E27FC236}">
                  <a16:creationId xmlns:a16="http://schemas.microsoft.com/office/drawing/2014/main" id="{DC113C27-6F2E-46A1-8CDA-46ED045FA7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sp>
        <p:nvSpPr>
          <p:cNvPr id="16" name="Rubrik 1">
            <a:extLst>
              <a:ext uri="{FF2B5EF4-FFF2-40B4-BE49-F238E27FC236}">
                <a16:creationId xmlns:a16="http://schemas.microsoft.com/office/drawing/2014/main" id="{A3096730-19F2-4BE2-B974-FD25A6B3FC8B}"/>
              </a:ext>
            </a:extLst>
          </p:cNvPr>
          <p:cNvSpPr txBox="1">
            <a:spLocks/>
          </p:cNvSpPr>
          <p:nvPr/>
        </p:nvSpPr>
        <p:spPr>
          <a:xfrm>
            <a:off x="1111870" y="674857"/>
            <a:ext cx="7772400" cy="9144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altLang="sv-SE"/>
              <a:t>Laddbara bilar och </a:t>
            </a:r>
            <a:r>
              <a:rPr lang="sv-SE" altLang="sv-SE" err="1"/>
              <a:t>laddpunkter</a:t>
            </a:r>
            <a:endParaRPr lang="sv-SE" altLang="sv-SE"/>
          </a:p>
        </p:txBody>
      </p:sp>
      <p:cxnSp>
        <p:nvCxnSpPr>
          <p:cNvPr id="17" name="Rak koppling 16">
            <a:extLst>
              <a:ext uri="{FF2B5EF4-FFF2-40B4-BE49-F238E27FC236}">
                <a16:creationId xmlns:a16="http://schemas.microsoft.com/office/drawing/2014/main" id="{E45A42E5-FB18-4570-A444-61F5A2082233}"/>
              </a:ext>
            </a:extLst>
          </p:cNvPr>
          <p:cNvCxnSpPr>
            <a:cxnSpLocks/>
          </p:cNvCxnSpPr>
          <p:nvPr/>
        </p:nvCxnSpPr>
        <p:spPr>
          <a:xfrm>
            <a:off x="838199" y="1574628"/>
            <a:ext cx="9909748" cy="0"/>
          </a:xfrm>
          <a:prstGeom prst="line">
            <a:avLst/>
          </a:prstGeom>
          <a:ln w="38100">
            <a:solidFill>
              <a:srgbClr val="009BAC"/>
            </a:solidFill>
          </a:ln>
        </p:spPr>
        <p:style>
          <a:lnRef idx="1">
            <a:schemeClr val="accent1"/>
          </a:lnRef>
          <a:fillRef idx="0">
            <a:schemeClr val="accent1"/>
          </a:fillRef>
          <a:effectRef idx="0">
            <a:schemeClr val="accent1"/>
          </a:effectRef>
          <a:fontRef idx="minor">
            <a:schemeClr val="tx1"/>
          </a:fontRef>
        </p:style>
      </p:cxnSp>
      <p:sp>
        <p:nvSpPr>
          <p:cNvPr id="10" name="textruta 2">
            <a:extLst>
              <a:ext uri="{FF2B5EF4-FFF2-40B4-BE49-F238E27FC236}">
                <a16:creationId xmlns:a16="http://schemas.microsoft.com/office/drawing/2014/main" id="{CE43ADD5-F84B-42DD-967B-820D1A4B6A90}"/>
              </a:ext>
            </a:extLst>
          </p:cNvPr>
          <p:cNvSpPr txBox="1">
            <a:spLocks noChangeArrowheads="1"/>
          </p:cNvSpPr>
          <p:nvPr/>
        </p:nvSpPr>
        <p:spPr bwMode="auto">
          <a:xfrm>
            <a:off x="1348008" y="1827215"/>
            <a:ext cx="92507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80000"/>
              </a:spcBef>
              <a:buSzPct val="80000"/>
              <a:buFont typeface="Times" panose="02020603050405020304" pitchFamily="18" charset="0"/>
              <a:buChar char="•"/>
              <a:defRPr sz="2000">
                <a:solidFill>
                  <a:schemeClr val="tx1"/>
                </a:solidFill>
                <a:latin typeface="Arial" panose="020B0604020202020204" pitchFamily="34" charset="0"/>
                <a:cs typeface="ヒラギノ角ゴ Pro W3" charset="0"/>
              </a:defRPr>
            </a:lvl1pPr>
            <a:lvl2pPr marL="742950" indent="-285750">
              <a:spcBef>
                <a:spcPct val="80000"/>
              </a:spcBef>
              <a:buSzPct val="80000"/>
              <a:buFont typeface="Arial" panose="020B0604020202020204" pitchFamily="34" charset="0"/>
              <a:buChar char="-"/>
              <a:defRPr sz="1600">
                <a:solidFill>
                  <a:schemeClr val="tx1"/>
                </a:solidFill>
                <a:latin typeface="Arial" panose="020B0604020202020204" pitchFamily="34" charset="0"/>
                <a:cs typeface="ヒラギノ角ゴ Pro W3" charset="0"/>
              </a:defRPr>
            </a:lvl2pPr>
            <a:lvl3pPr marL="1143000" indent="-228600">
              <a:spcBef>
                <a:spcPct val="80000"/>
              </a:spcBef>
              <a:buSzPct val="80000"/>
              <a:buFont typeface="Times" panose="02020603050405020304" pitchFamily="18" charset="0"/>
              <a:buChar char="•"/>
              <a:defRPr sz="1600">
                <a:solidFill>
                  <a:schemeClr val="tx1"/>
                </a:solidFill>
                <a:latin typeface="Arial" panose="020B0604020202020204" pitchFamily="34" charset="0"/>
                <a:cs typeface="ヒラギノ角ゴ Pro W3" charset="0"/>
              </a:defRPr>
            </a:lvl3pPr>
            <a:lvl4pPr marL="1600200" indent="-228600">
              <a:spcBef>
                <a:spcPct val="80000"/>
              </a:spcBef>
              <a:buSzPct val="80000"/>
              <a:buFont typeface="Times" panose="02020603050405020304" pitchFamily="18" charset="0"/>
              <a:buChar char="•"/>
              <a:defRPr sz="1400">
                <a:solidFill>
                  <a:schemeClr val="tx1"/>
                </a:solidFill>
                <a:latin typeface="Arial" panose="020B0604020202020204" pitchFamily="34" charset="0"/>
                <a:cs typeface="ヒラギノ角ゴ Pro W3" charset="0"/>
              </a:defRPr>
            </a:lvl4pPr>
            <a:lvl5pPr marL="2057400" indent="-228600">
              <a:spcBef>
                <a:spcPct val="80000"/>
              </a:spcBef>
              <a:buSzPct val="80000"/>
              <a:buFont typeface="Times" panose="02020603050405020304" pitchFamily="18" charset="0"/>
              <a:buChar char="•"/>
              <a:defRPr sz="1200">
                <a:solidFill>
                  <a:schemeClr val="tx1"/>
                </a:solidFill>
                <a:latin typeface="Arial" panose="020B0604020202020204" pitchFamily="34" charset="0"/>
                <a:cs typeface="ヒラギノ角ゴ Pro W3" charset="0"/>
              </a:defRPr>
            </a:lvl5pPr>
            <a:lvl6pPr marL="2514600" indent="-228600" eaLnBrk="0" fontAlgn="base" hangingPunct="0">
              <a:spcBef>
                <a:spcPct val="80000"/>
              </a:spcBef>
              <a:spcAft>
                <a:spcPct val="0"/>
              </a:spcAft>
              <a:buSzPct val="80000"/>
              <a:buFont typeface="Times" panose="02020603050405020304" pitchFamily="18" charset="0"/>
              <a:buChar char="•"/>
              <a:defRPr sz="1200">
                <a:solidFill>
                  <a:schemeClr val="tx1"/>
                </a:solidFill>
                <a:latin typeface="Arial" panose="020B0604020202020204" pitchFamily="34" charset="0"/>
                <a:cs typeface="ヒラギノ角ゴ Pro W3" charset="0"/>
              </a:defRPr>
            </a:lvl6pPr>
            <a:lvl7pPr marL="2971800" indent="-228600" eaLnBrk="0" fontAlgn="base" hangingPunct="0">
              <a:spcBef>
                <a:spcPct val="80000"/>
              </a:spcBef>
              <a:spcAft>
                <a:spcPct val="0"/>
              </a:spcAft>
              <a:buSzPct val="80000"/>
              <a:buFont typeface="Times" panose="02020603050405020304" pitchFamily="18" charset="0"/>
              <a:buChar char="•"/>
              <a:defRPr sz="1200">
                <a:solidFill>
                  <a:schemeClr val="tx1"/>
                </a:solidFill>
                <a:latin typeface="Arial" panose="020B0604020202020204" pitchFamily="34" charset="0"/>
                <a:cs typeface="ヒラギノ角ゴ Pro W3" charset="0"/>
              </a:defRPr>
            </a:lvl7pPr>
            <a:lvl8pPr marL="3429000" indent="-228600" eaLnBrk="0" fontAlgn="base" hangingPunct="0">
              <a:spcBef>
                <a:spcPct val="80000"/>
              </a:spcBef>
              <a:spcAft>
                <a:spcPct val="0"/>
              </a:spcAft>
              <a:buSzPct val="80000"/>
              <a:buFont typeface="Times" panose="02020603050405020304" pitchFamily="18" charset="0"/>
              <a:buChar char="•"/>
              <a:defRPr sz="1200">
                <a:solidFill>
                  <a:schemeClr val="tx1"/>
                </a:solidFill>
                <a:latin typeface="Arial" panose="020B0604020202020204" pitchFamily="34" charset="0"/>
                <a:cs typeface="ヒラギノ角ゴ Pro W3" charset="0"/>
              </a:defRPr>
            </a:lvl8pPr>
            <a:lvl9pPr marL="3886200" indent="-228600" eaLnBrk="0" fontAlgn="base" hangingPunct="0">
              <a:spcBef>
                <a:spcPct val="80000"/>
              </a:spcBef>
              <a:spcAft>
                <a:spcPct val="0"/>
              </a:spcAft>
              <a:buSzPct val="80000"/>
              <a:buFont typeface="Times" panose="02020603050405020304" pitchFamily="18" charset="0"/>
              <a:buChar char="•"/>
              <a:defRPr sz="1200">
                <a:solidFill>
                  <a:schemeClr val="tx1"/>
                </a:solidFill>
                <a:latin typeface="Arial" panose="020B0604020202020204" pitchFamily="34" charset="0"/>
                <a:cs typeface="ヒラギノ角ゴ Pro W3" charset="0"/>
              </a:defRPr>
            </a:lvl9pPr>
          </a:lstStyle>
          <a:p>
            <a:pPr>
              <a:spcBef>
                <a:spcPct val="0"/>
              </a:spcBef>
              <a:buSzTx/>
              <a:buFont typeface="Arial" panose="020B0604020202020204" pitchFamily="34" charset="0"/>
              <a:buChar char="•"/>
            </a:pPr>
            <a:r>
              <a:rPr lang="sv-SE" altLang="sv-SE" sz="1600" dirty="0"/>
              <a:t>Laddbara bilar = rena elbilar och </a:t>
            </a:r>
            <a:r>
              <a:rPr lang="sv-SE" altLang="sv-SE" sz="1600" dirty="0" err="1"/>
              <a:t>laddhybrider</a:t>
            </a:r>
            <a:r>
              <a:rPr lang="sv-SE" altLang="sv-SE" sz="1600" dirty="0"/>
              <a:t> </a:t>
            </a:r>
          </a:p>
          <a:p>
            <a:pPr>
              <a:spcBef>
                <a:spcPct val="0"/>
              </a:spcBef>
              <a:buSzTx/>
              <a:buFont typeface="Arial" panose="020B0604020202020204" pitchFamily="34" charset="0"/>
              <a:buChar char="•"/>
            </a:pPr>
            <a:r>
              <a:rPr lang="sv-SE" altLang="sv-SE" sz="1600" dirty="0"/>
              <a:t>Elhybrider kan inte laddas via elnätet</a:t>
            </a:r>
          </a:p>
          <a:p>
            <a:pPr>
              <a:spcBef>
                <a:spcPct val="0"/>
              </a:spcBef>
              <a:buSzTx/>
              <a:buFont typeface="Arial" panose="020B0604020202020204" pitchFamily="34" charset="0"/>
              <a:buChar char="•"/>
            </a:pPr>
            <a:r>
              <a:rPr lang="sv-SE" altLang="sv-SE" sz="1600" dirty="0"/>
              <a:t>Länet har högst antal </a:t>
            </a:r>
            <a:r>
              <a:rPr lang="sv-SE" altLang="sv-SE" sz="1600" dirty="0" err="1"/>
              <a:t>laddpunkter</a:t>
            </a:r>
            <a:r>
              <a:rPr lang="sv-SE" altLang="sv-SE" sz="1600" dirty="0"/>
              <a:t> per invånare, per personbil och per laddbar i Sverige</a:t>
            </a:r>
          </a:p>
        </p:txBody>
      </p:sp>
      <p:graphicFrame>
        <p:nvGraphicFramePr>
          <p:cNvPr id="21" name="Chart 2">
            <a:extLst>
              <a:ext uri="{FF2B5EF4-FFF2-40B4-BE49-F238E27FC236}">
                <a16:creationId xmlns:a16="http://schemas.microsoft.com/office/drawing/2014/main" id="{00000000-0008-0000-0300-000003000000}"/>
              </a:ext>
            </a:extLst>
          </p:cNvPr>
          <p:cNvGraphicFramePr>
            <a:graphicFrameLocks/>
          </p:cNvGraphicFramePr>
          <p:nvPr>
            <p:extLst>
              <p:ext uri="{D42A27DB-BD31-4B8C-83A1-F6EECF244321}">
                <p14:modId xmlns:p14="http://schemas.microsoft.com/office/powerpoint/2010/main" val="3065270645"/>
              </p:ext>
            </p:extLst>
          </p:nvPr>
        </p:nvGraphicFramePr>
        <p:xfrm>
          <a:off x="6284066" y="2841345"/>
          <a:ext cx="5405213" cy="311049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Diagram 10">
            <a:extLst>
              <a:ext uri="{FF2B5EF4-FFF2-40B4-BE49-F238E27FC236}">
                <a16:creationId xmlns:a16="http://schemas.microsoft.com/office/drawing/2014/main" id="{00000000-0008-0000-0300-000002000000}"/>
              </a:ext>
            </a:extLst>
          </p:cNvPr>
          <p:cNvGraphicFramePr/>
          <p:nvPr>
            <p:extLst>
              <p:ext uri="{D42A27DB-BD31-4B8C-83A1-F6EECF244321}">
                <p14:modId xmlns:p14="http://schemas.microsoft.com/office/powerpoint/2010/main" val="796799995"/>
              </p:ext>
            </p:extLst>
          </p:nvPr>
        </p:nvGraphicFramePr>
        <p:xfrm>
          <a:off x="878853" y="2841345"/>
          <a:ext cx="5405213" cy="311049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1582513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Kommunlogotyp">
            <a:extLst>
              <a:ext uri="{FF2B5EF4-FFF2-40B4-BE49-F238E27FC236}">
                <a16:creationId xmlns:a16="http://schemas.microsoft.com/office/drawing/2014/main" id="{9581CBA6-6C58-4016-A05F-909C7EABEE56}"/>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5" name="Platta">
              <a:extLst>
                <a:ext uri="{FF2B5EF4-FFF2-40B4-BE49-F238E27FC236}">
                  <a16:creationId xmlns:a16="http://schemas.microsoft.com/office/drawing/2014/main" id="{BDC56A30-5F7E-48DA-B1AF-D280EAD07B7F}"/>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6" name="Kommunvapen">
              <a:extLst>
                <a:ext uri="{FF2B5EF4-FFF2-40B4-BE49-F238E27FC236}">
                  <a16:creationId xmlns:a16="http://schemas.microsoft.com/office/drawing/2014/main" id="{B80BD2A5-50E7-46C8-BF1E-41E8D91527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graphicFrame>
        <p:nvGraphicFramePr>
          <p:cNvPr id="9" name="Diagram 8">
            <a:extLst>
              <a:ext uri="{FF2B5EF4-FFF2-40B4-BE49-F238E27FC236}">
                <a16:creationId xmlns:a16="http://schemas.microsoft.com/office/drawing/2014/main" id="{00000000-0008-0000-0000-000004000000}"/>
              </a:ext>
              <a:ext uri="{147F2762-F138-4A5C-976F-8EAC2B608ADB}">
                <a16:predDERef xmlns:a16="http://schemas.microsoft.com/office/drawing/2014/main" pred="{00000000-0008-0000-0000-000003000000}"/>
              </a:ext>
            </a:extLst>
          </p:cNvPr>
          <p:cNvGraphicFramePr/>
          <p:nvPr>
            <p:extLst>
              <p:ext uri="{D42A27DB-BD31-4B8C-83A1-F6EECF244321}">
                <p14:modId xmlns:p14="http://schemas.microsoft.com/office/powerpoint/2010/main" val="1117358613"/>
              </p:ext>
            </p:extLst>
          </p:nvPr>
        </p:nvGraphicFramePr>
        <p:xfrm>
          <a:off x="1701209" y="765544"/>
          <a:ext cx="9027042" cy="504868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995203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Kommunlogotyp">
            <a:extLst>
              <a:ext uri="{FF2B5EF4-FFF2-40B4-BE49-F238E27FC236}">
                <a16:creationId xmlns:a16="http://schemas.microsoft.com/office/drawing/2014/main" id="{9581CBA6-6C58-4016-A05F-909C7EABEE56}"/>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5" name="Platta">
              <a:extLst>
                <a:ext uri="{FF2B5EF4-FFF2-40B4-BE49-F238E27FC236}">
                  <a16:creationId xmlns:a16="http://schemas.microsoft.com/office/drawing/2014/main" id="{BDC56A30-5F7E-48DA-B1AF-D280EAD07B7F}"/>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6" name="Kommunvapen">
              <a:extLst>
                <a:ext uri="{FF2B5EF4-FFF2-40B4-BE49-F238E27FC236}">
                  <a16:creationId xmlns:a16="http://schemas.microsoft.com/office/drawing/2014/main" id="{B80BD2A5-50E7-46C8-BF1E-41E8D91527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graphicFrame>
        <p:nvGraphicFramePr>
          <p:cNvPr id="8" name="Diagram 7">
            <a:extLst>
              <a:ext uri="{FF2B5EF4-FFF2-40B4-BE49-F238E27FC236}">
                <a16:creationId xmlns:a16="http://schemas.microsoft.com/office/drawing/2014/main" id="{303CAAE4-14ED-45BB-8B8B-3433385C8540}"/>
              </a:ext>
            </a:extLst>
          </p:cNvPr>
          <p:cNvGraphicFramePr>
            <a:graphicFrameLocks/>
          </p:cNvGraphicFramePr>
          <p:nvPr>
            <p:extLst>
              <p:ext uri="{D42A27DB-BD31-4B8C-83A1-F6EECF244321}">
                <p14:modId xmlns:p14="http://schemas.microsoft.com/office/powerpoint/2010/main" val="2386127120"/>
              </p:ext>
            </p:extLst>
          </p:nvPr>
        </p:nvGraphicFramePr>
        <p:xfrm>
          <a:off x="2534092" y="1081120"/>
          <a:ext cx="7123815" cy="444440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512354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Office Theme">
  <a:themeElements>
    <a:clrScheme name="Office-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olidFill>
            <a:srgbClr val="009BAC"/>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6CC49DC80B1A15408C814DCAB13F5DCA" ma:contentTypeVersion="9" ma:contentTypeDescription="Skapa ett nytt dokument." ma:contentTypeScope="" ma:versionID="b4ef72bee15628a816d0dd8036fb3f15">
  <xsd:schema xmlns:xsd="http://www.w3.org/2001/XMLSchema" xmlns:xs="http://www.w3.org/2001/XMLSchema" xmlns:p="http://schemas.microsoft.com/office/2006/metadata/properties" xmlns:ns2="330f90d0-5c0a-43cb-bf92-5ceece9f8fd0" targetNamespace="http://schemas.microsoft.com/office/2006/metadata/properties" ma:root="true" ma:fieldsID="a4919b125629b347d64a01cba70d9144" ns2:_="">
    <xsd:import namespace="330f90d0-5c0a-43cb-bf92-5ceece9f8fd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0f90d0-5c0a-43cb-bf92-5ceece9f8f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CD1588A-AEE2-430A-A63D-40C455BCBE8D}">
  <ds:schemaRefs>
    <ds:schemaRef ds:uri="330f90d0-5c0a-43cb-bf92-5ceece9f8fd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9915374-6901-447C-883D-DCFEEE5EACF5}">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330f90d0-5c0a-43cb-bf92-5ceece9f8fd0"/>
    <ds:schemaRef ds:uri="http://www.w3.org/XML/1998/namespace"/>
    <ds:schemaRef ds:uri="http://purl.org/dc/dcmitype/"/>
  </ds:schemaRefs>
</ds:datastoreItem>
</file>

<file path=customXml/itemProps3.xml><?xml version="1.0" encoding="utf-8"?>
<ds:datastoreItem xmlns:ds="http://schemas.openxmlformats.org/officeDocument/2006/customXml" ds:itemID="{7636AEB2-1374-432C-9F9A-70271E09B20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1004</TotalTime>
  <Words>2286</Words>
  <Application>Microsoft Office PowerPoint</Application>
  <PresentationFormat>Bredbild</PresentationFormat>
  <Paragraphs>164</Paragraphs>
  <Slides>12</Slides>
  <Notes>12</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12</vt:i4>
      </vt:variant>
    </vt:vector>
  </HeadingPairs>
  <TitlesOfParts>
    <vt:vector size="18" baseType="lpstr">
      <vt:lpstr>Arial</vt:lpstr>
      <vt:lpstr>Calibri</vt:lpstr>
      <vt:lpstr>Calibri Light</vt:lpstr>
      <vt:lpstr>Times</vt:lpstr>
      <vt:lpstr>Times New Roman</vt:lpstr>
      <vt:lpstr>Office Theme</vt:lpstr>
      <vt:lpstr>Resande Transporter Mobilitet</vt:lpstr>
      <vt:lpstr>KLIMATANPASSADE RESOR</vt:lpstr>
      <vt:lpstr>Färdmedelsfördelning, punkt 13</vt:lpstr>
      <vt:lpstr>Östersund växer! </vt:lpstr>
      <vt:lpstr>2. Skapa hållbara  och energieffektiva resor och transporter</vt:lpstr>
      <vt:lpstr>2. Skapa hållbara  och energieffektiva resor och transporter</vt:lpstr>
      <vt:lpstr>2. Skapa hållbara  och energieffektiva resor och transporter</vt:lpstr>
      <vt:lpstr>PowerPoint-presentation</vt:lpstr>
      <vt:lpstr>PowerPoint-presentation</vt:lpstr>
      <vt:lpstr>Rutin vid beställning av bil</vt:lpstr>
      <vt:lpstr>Främja cykling</vt:lpstr>
      <vt:lpstr>Summering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Hilda Sigge</dc:creator>
  <cp:lastModifiedBy>Helena Jansson</cp:lastModifiedBy>
  <cp:revision>11</cp:revision>
  <dcterms:created xsi:type="dcterms:W3CDTF">2020-02-12T08:07:21Z</dcterms:created>
  <dcterms:modified xsi:type="dcterms:W3CDTF">2022-05-04T08:48:21Z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0x0101006CC49DC80B1A15408C814DCAB13F5DCA</vt:lpwstr>
  </property>
</Properties>
</file>