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22.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32.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3.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7.xml" ContentType="application/vnd.openxmlformats-officedocument.presentationml.notesSl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8.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9.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1.xml" ContentType="application/vnd.openxmlformats-officedocument.presentationml.notesSlide+xml"/>
  <Override PartName="/ppt/charts/chart32.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3.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2.xml" ContentType="application/vnd.openxmlformats-officedocument.presentationml.notesSlide+xml"/>
  <Override PartName="/ppt/charts/chart34.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73.xml" ContentType="application/vnd.openxmlformats-officedocument.presentationml.notesSlide+xml"/>
  <Override PartName="/ppt/charts/chart35.xml" ContentType="application/vnd.openxmlformats-officedocument.drawingml.chart+xml"/>
  <Override PartName="/ppt/notesSlides/notesSlide74.xml" ContentType="application/vnd.openxmlformats-officedocument.presentationml.notesSlide+xml"/>
  <Override PartName="/ppt/charts/chart36.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4"/>
  </p:notesMasterIdLst>
  <p:sldIdLst>
    <p:sldId id="256" r:id="rId5"/>
    <p:sldId id="257" r:id="rId6"/>
    <p:sldId id="363" r:id="rId7"/>
    <p:sldId id="259" r:id="rId8"/>
    <p:sldId id="374" r:id="rId9"/>
    <p:sldId id="311" r:id="rId10"/>
    <p:sldId id="261" r:id="rId11"/>
    <p:sldId id="367" r:id="rId12"/>
    <p:sldId id="366" r:id="rId13"/>
    <p:sldId id="412" r:id="rId14"/>
    <p:sldId id="354" r:id="rId15"/>
    <p:sldId id="476" r:id="rId16"/>
    <p:sldId id="349" r:id="rId17"/>
    <p:sldId id="473" r:id="rId18"/>
    <p:sldId id="417" r:id="rId19"/>
    <p:sldId id="414" r:id="rId20"/>
    <p:sldId id="474" r:id="rId21"/>
    <p:sldId id="307" r:id="rId22"/>
    <p:sldId id="373" r:id="rId23"/>
    <p:sldId id="370" r:id="rId24"/>
    <p:sldId id="286" r:id="rId25"/>
    <p:sldId id="472" r:id="rId26"/>
    <p:sldId id="440" r:id="rId27"/>
    <p:sldId id="258" r:id="rId28"/>
    <p:sldId id="475" r:id="rId29"/>
    <p:sldId id="263" r:id="rId30"/>
    <p:sldId id="336" r:id="rId31"/>
    <p:sldId id="320" r:id="rId32"/>
    <p:sldId id="444" r:id="rId33"/>
    <p:sldId id="267" r:id="rId34"/>
    <p:sldId id="461" r:id="rId35"/>
    <p:sldId id="463" r:id="rId36"/>
    <p:sldId id="464" r:id="rId37"/>
    <p:sldId id="465" r:id="rId38"/>
    <p:sldId id="300" r:id="rId39"/>
    <p:sldId id="467" r:id="rId40"/>
    <p:sldId id="469" r:id="rId41"/>
    <p:sldId id="468" r:id="rId42"/>
    <p:sldId id="470" r:id="rId43"/>
    <p:sldId id="393" r:id="rId44"/>
    <p:sldId id="427" r:id="rId45"/>
    <p:sldId id="439" r:id="rId46"/>
    <p:sldId id="436" r:id="rId47"/>
    <p:sldId id="430" r:id="rId48"/>
    <p:sldId id="315" r:id="rId49"/>
    <p:sldId id="435" r:id="rId50"/>
    <p:sldId id="434" r:id="rId51"/>
    <p:sldId id="438" r:id="rId52"/>
    <p:sldId id="433" r:id="rId53"/>
    <p:sldId id="409" r:id="rId54"/>
    <p:sldId id="471" r:id="rId55"/>
    <p:sldId id="421" r:id="rId56"/>
    <p:sldId id="432" r:id="rId57"/>
    <p:sldId id="441" r:id="rId58"/>
    <p:sldId id="450" r:id="rId59"/>
    <p:sldId id="268" r:id="rId60"/>
    <p:sldId id="386" r:id="rId61"/>
    <p:sldId id="387" r:id="rId62"/>
    <p:sldId id="308" r:id="rId63"/>
    <p:sldId id="271" r:id="rId64"/>
    <p:sldId id="388" r:id="rId65"/>
    <p:sldId id="391" r:id="rId66"/>
    <p:sldId id="447" r:id="rId67"/>
    <p:sldId id="449" r:id="rId68"/>
    <p:sldId id="334" r:id="rId69"/>
    <p:sldId id="333" r:id="rId70"/>
    <p:sldId id="390" r:id="rId71"/>
    <p:sldId id="343" r:id="rId72"/>
    <p:sldId id="442" r:id="rId73"/>
    <p:sldId id="452" r:id="rId74"/>
    <p:sldId id="453" r:id="rId75"/>
    <p:sldId id="457" r:id="rId76"/>
    <p:sldId id="454" r:id="rId77"/>
    <p:sldId id="456" r:id="rId78"/>
    <p:sldId id="384" r:id="rId79"/>
    <p:sldId id="451" r:id="rId80"/>
    <p:sldId id="280" r:id="rId81"/>
    <p:sldId id="477" r:id="rId82"/>
    <p:sldId id="478" r:id="rId83"/>
  </p:sldIdLst>
  <p:sldSz cx="12192000" cy="6858000"/>
  <p:notesSz cx="6858000" cy="1647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smus Grelsson" initials="RG" lastIdx="12" clrIdx="0">
    <p:extLst>
      <p:ext uri="{19B8F6BF-5375-455C-9EA6-DF929625EA0E}">
        <p15:presenceInfo xmlns:p15="http://schemas.microsoft.com/office/powerpoint/2012/main" userId="S::rasmus.grelsson@ostersund.se::7470a728-7ef0-41ad-a646-3d32212850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264478"/>
    <a:srgbClr val="9E480E"/>
    <a:srgbClr val="264579"/>
    <a:srgbClr val="A5A5A5"/>
    <a:srgbClr val="4472C4"/>
    <a:srgbClr val="5B9BD5"/>
    <a:srgbClr val="95C11F"/>
    <a:srgbClr val="009BAC"/>
    <a:srgbClr val="005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7AC8C-1232-43F3-A78A-90020099BDBF}" v="407" dt="2021-11-18T10:41:53.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99" autoAdjust="0"/>
  </p:normalViewPr>
  <p:slideViewPr>
    <p:cSldViewPr snapToGrid="0">
      <p:cViewPr varScale="1">
        <p:scale>
          <a:sx n="36" d="100"/>
          <a:sy n="36" d="100"/>
        </p:scale>
        <p:origin x="1004" y="52"/>
      </p:cViewPr>
      <p:guideLst/>
    </p:cSldViewPr>
  </p:slideViewPr>
  <p:notesTextViewPr>
    <p:cViewPr>
      <p:scale>
        <a:sx n="100" d="100"/>
        <a:sy n="100" d="100"/>
      </p:scale>
      <p:origin x="0" y="0"/>
    </p:cViewPr>
  </p:notesTextViewPr>
  <p:sorterViewPr>
    <p:cViewPr>
      <p:scale>
        <a:sx n="100" d="100"/>
        <a:sy n="100" d="100"/>
      </p:scale>
      <p:origin x="0" y="-55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microsoft.com/office/2015/10/relationships/revisionInfo" Target="revisionInfo.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https://ostersund.sharepoint.com/sites/Miljklimatochtrafikgrupp/Delade%20dokument/&#127757;%20Klimatstrategi/Uppf&#246;ljning%20Klimatstrategin/Prognoser%20Utsl&#228;ppsminskningar_2021-11-18.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2.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1" Type="http://schemas.openxmlformats.org/officeDocument/2006/relationships/oleObject" Target="https://ostersund.sharepoint.com/sites/Miljklimatochtrafikgrupp/Delade%20dokument/&#127757;%20Klimatstrategi/Uppf&#246;ljning%20Klimatstrategin/Prognoser%20Utsl&#228;ppsminskningar_2021-11-18.xlsx"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1" Type="http://schemas.openxmlformats.org/officeDocument/2006/relationships/oleObject" Target="https://ostersund-my.sharepoint.com/personal/rasmus_grelsson_ostersund_se/Documents/ELIS_20201031.xlsm"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ostersund.sharepoint.com/sites/Miljklimatochtrafikgrupp/Delade%20dokument/&#128007;%20Milj&#246;ledning/Milj&#246;redovisning/Data%202020_milj&#246;redovisning%202021/Huvuddatabas_milj&#246;ledningssystem%202021.xlsx" TargetMode="External"/><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5.xml"/><Relationship Id="rId1" Type="http://schemas.microsoft.com/office/2011/relationships/chartStyle" Target="style25.xml"/></Relationships>
</file>

<file path=ppt/charts/_rels/chart31.xml.rels><?xml version="1.0" encoding="UTF-8" standalone="yes"?>
<Relationships xmlns="http://schemas.openxmlformats.org/package/2006/relationships"><Relationship Id="rId3" Type="http://schemas.openxmlformats.org/officeDocument/2006/relationships/oleObject" Target="https://ostersund.sharepoint.com/sites/Miljklimatochtrafikgrupp/Delade%20dokument/&#128007;%20Milj&#246;ledning/Milj&#246;redovisning/Data%202019_milj&#246;redovisning%202020/Grunddata/Fordonsflotta%20&#214;stersunds%20kommun%20+%20Kommunala%20bolag.xlsx" TargetMode="External"/><Relationship Id="rId2" Type="http://schemas.microsoft.com/office/2011/relationships/chartColorStyle" Target="colors26.xml"/><Relationship Id="rId1" Type="http://schemas.microsoft.com/office/2011/relationships/chartStyle" Target="style26.xml"/></Relationships>
</file>

<file path=ppt/charts/_rels/chart32.xml.rels><?xml version="1.0" encoding="UTF-8" standalone="yes"?>
<Relationships xmlns="http://schemas.openxmlformats.org/package/2006/relationships"><Relationship Id="rId3" Type="http://schemas.openxmlformats.org/officeDocument/2006/relationships/oleObject" Target="https://ostersund-my.sharepoint.com/personal/rasmus_grelsson_ostersund_se/Documents/Milj&#246;redovisning/Br&#228;nsle%20per%20bil%20i%20procent2.xlsx" TargetMode="External"/><Relationship Id="rId2" Type="http://schemas.microsoft.com/office/2011/relationships/chartColorStyle" Target="colors27.xml"/><Relationship Id="rId1" Type="http://schemas.microsoft.com/office/2011/relationships/chartStyle" Target="style27.xml"/></Relationships>
</file>

<file path=ppt/charts/_rels/chart33.xml.rels><?xml version="1.0" encoding="UTF-8" standalone="yes"?>
<Relationships xmlns="http://schemas.openxmlformats.org/package/2006/relationships"><Relationship Id="rId3" Type="http://schemas.openxmlformats.org/officeDocument/2006/relationships/oleObject" Target="https://ostersund.sharepoint.com/sites/Miljklimatochtrafikgrupp/Delade%20dokument/&#127757;%20Klimatstrategi/Prognoser%20Utsl&#228;ppsminskningar_2020-09-29.xlsx" TargetMode="External"/><Relationship Id="rId2" Type="http://schemas.microsoft.com/office/2011/relationships/chartColorStyle" Target="colors28.xml"/><Relationship Id="rId1" Type="http://schemas.microsoft.com/office/2011/relationships/chartStyle" Target="style28.xml"/></Relationships>
</file>

<file path=ppt/charts/_rels/chart34.xml.rels><?xml version="1.0" encoding="UTF-8" standalone="yes"?>
<Relationships xmlns="http://schemas.openxmlformats.org/package/2006/relationships"><Relationship Id="rId3" Type="http://schemas.openxmlformats.org/officeDocument/2006/relationships/oleObject" Target="https://ostersund.sharepoint.com/sites/Miljklimatochtrafikgrupp/Delade%20dokument/&#127757;%20Klimatstrategi/Prognoser%20Utsl&#228;ppsminskningar_2020-09-29.xlsx" TargetMode="External"/><Relationship Id="rId2" Type="http://schemas.microsoft.com/office/2011/relationships/chartColorStyle" Target="colors29.xml"/><Relationship Id="rId1" Type="http://schemas.microsoft.com/office/2011/relationships/chartStyle" Target="style29.xml"/></Relationships>
</file>

<file path=ppt/charts/_rels/chart35.xml.rels><?xml version="1.0" encoding="UTF-8" standalone="yes"?>
<Relationships xmlns="http://schemas.openxmlformats.org/package/2006/relationships"><Relationship Id="rId1" Type="http://schemas.openxmlformats.org/officeDocument/2006/relationships/oleObject" Target="https://ostersund.sharepoint.com/sites/Miljklimatochtrafikgrupp/Delade%20dokument/&#127757;%20Klimatstrategi/Prognoser%20Utsl&#228;ppsminskningar_2020-09-29.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https://ostersund.sharepoint.com/sites/Miljklimatochtrafikgrupp/Delade%20dokument/&#127757;%20Klimatstrategi/Prognoser%20Utsl&#228;ppsminskningar_2020-09-29.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ostersund.sharepoint.com/sites/Miljklimatochtrafikgrupp/Delade%20dokument/&#127757;%20Klimatstrategi/Prognoser%20Utsl&#228;ppsminskningar_2020-09-29.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ostersund.sharepoint.com/sites/Miljklimatochtrafikgrupp/Delade%20dokument/General/Kommunikationsmaterial/Milj&#246;ombudspresentation/Konsumtionsutsl&#228;pp_nationellt.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https://ostersund.sharepoint.com/sites/Miljklimatochtrafikgrupp/Delade%20dokument/General/Kommunikationsmaterial/Milj&#246;ombudspresentation/Konsumtionsutsl&#228;pp_nationellt.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oleObject" Target="https://ostersund.sharepoint.com/sites/Miljklimatochtrafikgrupp/Delade%20dokument/&#127757;%20Klimatstrategi/Uppf&#246;ljning%20Klimatstrategin/Prognoser%20Utsl&#228;ppsminskningar_2021-11-18.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800">
                <a:latin typeface="+mn-lt"/>
              </a:defRPr>
            </a:pPr>
            <a:r>
              <a:rPr lang="sv-SE" sz="1800" dirty="0">
                <a:latin typeface="+mn-lt"/>
              </a:rPr>
              <a:t>Utsläppsminskning och målsättning för fossilbränslefr</a:t>
            </a:r>
            <a:r>
              <a:rPr lang="sv-SE" sz="1800" baseline="0" dirty="0">
                <a:latin typeface="+mn-lt"/>
              </a:rPr>
              <a:t>i kommun, </a:t>
            </a:r>
          </a:p>
          <a:p>
            <a:pPr algn="l">
              <a:defRPr sz="1800">
                <a:latin typeface="+mn-lt"/>
              </a:defRPr>
            </a:pPr>
            <a:r>
              <a:rPr lang="sv-SE" sz="1800" baseline="0" dirty="0">
                <a:latin typeface="+mn-lt"/>
              </a:rPr>
              <a:t>Geografiskt område </a:t>
            </a:r>
            <a:endParaRPr lang="sv-SE" sz="1800" dirty="0">
              <a:latin typeface="+mn-lt"/>
            </a:endParaRPr>
          </a:p>
        </c:rich>
      </c:tx>
      <c:layout>
        <c:manualLayout>
          <c:xMode val="edge"/>
          <c:yMode val="edge"/>
          <c:x val="0.14082959370286796"/>
          <c:y val="8.619157822663473E-2"/>
        </c:manualLayout>
      </c:layout>
      <c:overlay val="0"/>
    </c:title>
    <c:autoTitleDeleted val="0"/>
    <c:plotArea>
      <c:layout>
        <c:manualLayout>
          <c:layoutTarget val="inner"/>
          <c:xMode val="edge"/>
          <c:yMode val="edge"/>
          <c:x val="0.12159847532856531"/>
          <c:y val="0.22821137040977119"/>
          <c:w val="0.82817483572948158"/>
          <c:h val="0.63521381733700832"/>
        </c:manualLayout>
      </c:layout>
      <c:lineChart>
        <c:grouping val="standard"/>
        <c:varyColors val="0"/>
        <c:ser>
          <c:idx val="0"/>
          <c:order val="0"/>
          <c:tx>
            <c:strRef>
              <c:f>'Verktyg utsläpp geografisk'!$B$3</c:f>
              <c:strCache>
                <c:ptCount val="1"/>
                <c:pt idx="0">
                  <c:v>Faktiska utsläpp</c:v>
                </c:pt>
              </c:strCache>
            </c:strRef>
          </c:tx>
          <c:spPr>
            <a:ln w="47625">
              <a:solidFill>
                <a:srgbClr val="00B0F0"/>
              </a:solidFill>
            </a:ln>
          </c:spPr>
          <c:marker>
            <c:symbol val="none"/>
          </c:marker>
          <c:cat>
            <c:numRef>
              <c:f>'Verktyg utsläpp geografisk'!$A$4:$A$54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f>'Verktyg utsläpp geografisk'!$B$4:$B$46</c:f>
              <c:numCache>
                <c:formatCode>#,##0</c:formatCode>
                <c:ptCount val="43"/>
                <c:pt idx="0">
                  <c:v>249878.723555</c:v>
                </c:pt>
                <c:pt idx="1">
                  <c:v>228571.72852999996</c:v>
                </c:pt>
                <c:pt idx="2">
                  <c:v>222176.83748000002</c:v>
                </c:pt>
                <c:pt idx="3">
                  <c:v>208082.31516000003</c:v>
                </c:pt>
                <c:pt idx="4">
                  <c:v>216895.72946667997</c:v>
                </c:pt>
                <c:pt idx="5">
                  <c:v>246731.2562</c:v>
                </c:pt>
                <c:pt idx="6">
                  <c:v>230339.93369605398</c:v>
                </c:pt>
                <c:pt idx="7">
                  <c:v>196046.063632</c:v>
                </c:pt>
                <c:pt idx="8">
                  <c:v>210960.32979444898</c:v>
                </c:pt>
                <c:pt idx="9">
                  <c:v>209170.01658775003</c:v>
                </c:pt>
                <c:pt idx="10">
                  <c:v>193898.91749999998</c:v>
                </c:pt>
                <c:pt idx="11">
                  <c:v>200663.44767480597</c:v>
                </c:pt>
                <c:pt idx="12">
                  <c:v>244013.17502900926</c:v>
                </c:pt>
                <c:pt idx="13" formatCode="0">
                  <c:v>160475.72452725237</c:v>
                </c:pt>
                <c:pt idx="14" formatCode="0">
                  <c:v>166834.88817000177</c:v>
                </c:pt>
                <c:pt idx="15" formatCode="0">
                  <c:v>161892.96263501138</c:v>
                </c:pt>
                <c:pt idx="16" formatCode="0">
                  <c:v>157299.54140985326</c:v>
                </c:pt>
                <c:pt idx="17" formatCode="0">
                  <c:v>157400.68748310269</c:v>
                </c:pt>
                <c:pt idx="18" formatCode="0">
                  <c:v>155478.891530536</c:v>
                </c:pt>
                <c:pt idx="19" formatCode="0">
                  <c:v>145828.80477239602</c:v>
                </c:pt>
                <c:pt idx="20" formatCode="0">
                  <c:v>139123</c:v>
                </c:pt>
                <c:pt idx="21" formatCode="0">
                  <c:v>127880</c:v>
                </c:pt>
                <c:pt idx="22">
                  <c:v>113134</c:v>
                </c:pt>
              </c:numCache>
            </c:numRef>
          </c:val>
          <c:smooth val="1"/>
          <c:extLst>
            <c:ext xmlns:c16="http://schemas.microsoft.com/office/drawing/2014/chart" uri="{C3380CC4-5D6E-409C-BE32-E72D297353CC}">
              <c16:uniqueId val="{00000000-5B2D-4083-BCD2-D0025DE3AD7E}"/>
            </c:ext>
          </c:extLst>
        </c:ser>
        <c:ser>
          <c:idx val="3"/>
          <c:order val="5"/>
          <c:tx>
            <c:strRef>
              <c:f>'Verktyg utsläpp geografisk'!$M$3</c:f>
              <c:strCache>
                <c:ptCount val="1"/>
                <c:pt idx="0">
                  <c:v>Mål 2030</c:v>
                </c:pt>
              </c:strCache>
              <c:extLst xmlns:c15="http://schemas.microsoft.com/office/drawing/2012/chart"/>
            </c:strRef>
          </c:tx>
          <c:spPr>
            <a:ln w="47625"/>
          </c:spPr>
          <c:marker>
            <c:symbol val="none"/>
          </c:marker>
          <c:cat>
            <c:numRef>
              <c:f>'Verktyg utsläpp geografisk'!$A$4:$A$54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extLst xmlns:c15="http://schemas.microsoft.com/office/drawing/2012/chart"/>
            </c:numRef>
          </c:cat>
          <c:val>
            <c:numRef>
              <c:f>'Verktyg utsläpp geografisk'!$M$4:$M$46</c:f>
              <c:numCache>
                <c:formatCode>General</c:formatCode>
                <c:ptCount val="43"/>
                <c:pt idx="22" formatCode="#,##0">
                  <c:v>113092</c:v>
                </c:pt>
                <c:pt idx="23" formatCode="#,##0">
                  <c:v>101778.6</c:v>
                </c:pt>
                <c:pt idx="24" formatCode="#,##0">
                  <c:v>90560.999632892621</c:v>
                </c:pt>
                <c:pt idx="25" formatCode="#,##0">
                  <c:v>79343.399265785236</c:v>
                </c:pt>
                <c:pt idx="26" formatCode="#,##0">
                  <c:v>68125.798898677851</c:v>
                </c:pt>
                <c:pt idx="27" formatCode="#,##0">
                  <c:v>56908.198531570466</c:v>
                </c:pt>
                <c:pt idx="28" formatCode="#,##0">
                  <c:v>45690.598164463081</c:v>
                </c:pt>
                <c:pt idx="29" formatCode="#,##0">
                  <c:v>34472.997797355696</c:v>
                </c:pt>
                <c:pt idx="30" formatCode="#,##0">
                  <c:v>23255.397430248311</c:v>
                </c:pt>
                <c:pt idx="31" formatCode="#,##0">
                  <c:v>12037.797063140924</c:v>
                </c:pt>
                <c:pt idx="32" formatCode="#,##0">
                  <c:v>0</c:v>
                </c:pt>
              </c:numCache>
            </c:numRef>
          </c:val>
          <c:smooth val="0"/>
          <c:extLst xmlns:c15="http://schemas.microsoft.com/office/drawing/2012/chart">
            <c:ext xmlns:c16="http://schemas.microsoft.com/office/drawing/2014/chart" uri="{C3380CC4-5D6E-409C-BE32-E72D297353CC}">
              <c16:uniqueId val="{00000001-5B2D-4083-BCD2-D0025DE3AD7E}"/>
            </c:ext>
          </c:extLst>
        </c:ser>
        <c:ser>
          <c:idx val="8"/>
          <c:order val="8"/>
          <c:tx>
            <c:strRef>
              <c:f>'Verktyg utsläpp geografisk'!$G$3</c:f>
              <c:strCache>
                <c:ptCount val="1"/>
                <c:pt idx="0">
                  <c:v>Prognos (baserat på 1998-2020)</c:v>
                </c:pt>
              </c:strCache>
              <c:extLst xmlns:c15="http://schemas.microsoft.com/office/drawing/2012/chart"/>
            </c:strRef>
          </c:tx>
          <c:spPr>
            <a:ln w="38100">
              <a:solidFill>
                <a:srgbClr val="C00000"/>
              </a:solidFill>
              <a:prstDash val="sysDash"/>
            </a:ln>
          </c:spPr>
          <c:marker>
            <c:symbol val="none"/>
          </c:marker>
          <c:val>
            <c:numRef>
              <c:f>'Verktyg utsläpp geografisk'!$G$4:$G$55</c:f>
              <c:numCache>
                <c:formatCode>General</c:formatCode>
                <c:ptCount val="52"/>
                <c:pt idx="22" formatCode="#,##0">
                  <c:v>113134</c:v>
                </c:pt>
                <c:pt idx="23" formatCode="#,##0">
                  <c:v>124737.47922719084</c:v>
                </c:pt>
                <c:pt idx="24" formatCode="#,##0">
                  <c:v>119397.56997860968</c:v>
                </c:pt>
                <c:pt idx="25" formatCode="#,##0">
                  <c:v>114057.66073002852</c:v>
                </c:pt>
                <c:pt idx="26" formatCode="#,##0">
                  <c:v>108717.75148144737</c:v>
                </c:pt>
                <c:pt idx="27" formatCode="#,##0">
                  <c:v>103377.84223286621</c:v>
                </c:pt>
                <c:pt idx="28" formatCode="#,##0">
                  <c:v>98037.932984283194</c:v>
                </c:pt>
                <c:pt idx="29" formatCode="#,##0">
                  <c:v>92698.023735702038</c:v>
                </c:pt>
                <c:pt idx="30" formatCode="#,##0">
                  <c:v>87358.114487120882</c:v>
                </c:pt>
                <c:pt idx="31" formatCode="#,##0">
                  <c:v>82018.205238539726</c:v>
                </c:pt>
                <c:pt idx="32" formatCode="#,##0">
                  <c:v>76678.295989958569</c:v>
                </c:pt>
                <c:pt idx="33" formatCode="#,##0">
                  <c:v>71338.386741375551</c:v>
                </c:pt>
                <c:pt idx="34" formatCode="#,##0">
                  <c:v>65998.477492794394</c:v>
                </c:pt>
                <c:pt idx="35" formatCode="#,##0">
                  <c:v>60658.568244213238</c:v>
                </c:pt>
                <c:pt idx="36" formatCode="#,##0">
                  <c:v>55318.658995632082</c:v>
                </c:pt>
                <c:pt idx="37" formatCode="#,##0">
                  <c:v>49978.749747050926</c:v>
                </c:pt>
                <c:pt idx="38" formatCode="#,##0">
                  <c:v>44638.840498467907</c:v>
                </c:pt>
                <c:pt idx="39" formatCode="#,##0">
                  <c:v>39298.931249886751</c:v>
                </c:pt>
                <c:pt idx="40" formatCode="#,##0">
                  <c:v>33959.022001305595</c:v>
                </c:pt>
                <c:pt idx="41" formatCode="#,##0">
                  <c:v>28619.112752724439</c:v>
                </c:pt>
                <c:pt idx="42" formatCode="#,##0">
                  <c:v>23279.203504143283</c:v>
                </c:pt>
                <c:pt idx="43" formatCode="#,##0">
                  <c:v>17939.294255560264</c:v>
                </c:pt>
                <c:pt idx="44" formatCode="#,##0">
                  <c:v>12599.385006979108</c:v>
                </c:pt>
                <c:pt idx="45" formatCode="#,##0">
                  <c:v>7259.4757583979517</c:v>
                </c:pt>
                <c:pt idx="46" formatCode="#,##0">
                  <c:v>1919.5665098167956</c:v>
                </c:pt>
                <c:pt idx="47" formatCode="#,##0">
                  <c:v>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5B2D-4083-BCD2-D0025DE3AD7E}"/>
            </c:ext>
          </c:extLst>
        </c:ser>
        <c:ser>
          <c:idx val="10"/>
          <c:order val="10"/>
          <c:tx>
            <c:strRef>
              <c:f>'Verktyg utsläpp geografisk'!$I$3</c:f>
              <c:strCache>
                <c:ptCount val="1"/>
                <c:pt idx="0">
                  <c:v>Prognos (baserat på 2016-2020)</c:v>
                </c:pt>
              </c:strCache>
            </c:strRef>
          </c:tx>
          <c:spPr>
            <a:ln w="38100">
              <a:solidFill>
                <a:srgbClr val="7030A0"/>
              </a:solidFill>
              <a:prstDash val="sysDash"/>
            </a:ln>
          </c:spPr>
          <c:marker>
            <c:symbol val="none"/>
          </c:marker>
          <c:val>
            <c:numRef>
              <c:f>'Verktyg utsläpp geografisk'!$I$4:$I$40</c:f>
              <c:numCache>
                <c:formatCode>General</c:formatCode>
                <c:ptCount val="37"/>
                <c:pt idx="22" formatCode="#,##0">
                  <c:v>113134</c:v>
                </c:pt>
                <c:pt idx="23" formatCode="#,##0">
                  <c:v>105497.36291054636</c:v>
                </c:pt>
                <c:pt idx="24" formatCode="#,##0">
                  <c:v>95233.504127200693</c:v>
                </c:pt>
                <c:pt idx="25" formatCode="#,##0">
                  <c:v>84969.645343855023</c:v>
                </c:pt>
                <c:pt idx="26" formatCode="#,##0">
                  <c:v>74705.786560505629</c:v>
                </c:pt>
                <c:pt idx="27" formatCode="#,##0">
                  <c:v>64441.927777159959</c:v>
                </c:pt>
                <c:pt idx="28" formatCode="#,##0">
                  <c:v>54178.06899381429</c:v>
                </c:pt>
                <c:pt idx="29" formatCode="#,##0">
                  <c:v>43914.210210464895</c:v>
                </c:pt>
                <c:pt idx="30" formatCode="#,##0">
                  <c:v>33650.351427119225</c:v>
                </c:pt>
                <c:pt idx="31" formatCode="#,##0">
                  <c:v>23386.492643773556</c:v>
                </c:pt>
                <c:pt idx="32" formatCode="#,##0">
                  <c:v>13122.633860424161</c:v>
                </c:pt>
                <c:pt idx="33" formatCode="#,##0">
                  <c:v>2858.7750770784914</c:v>
                </c:pt>
                <c:pt idx="34" formatCode="#,##0">
                  <c:v>0</c:v>
                </c:pt>
              </c:numCache>
            </c:numRef>
          </c:val>
          <c:smooth val="0"/>
          <c:extLst>
            <c:ext xmlns:c16="http://schemas.microsoft.com/office/drawing/2014/chart" uri="{C3380CC4-5D6E-409C-BE32-E72D297353CC}">
              <c16:uniqueId val="{00000003-5B2D-4083-BCD2-D0025DE3AD7E}"/>
            </c:ext>
          </c:extLst>
        </c:ser>
        <c:dLbls>
          <c:showLegendKey val="0"/>
          <c:showVal val="0"/>
          <c:showCatName val="0"/>
          <c:showSerName val="0"/>
          <c:showPercent val="0"/>
          <c:showBubbleSize val="0"/>
        </c:dLbls>
        <c:smooth val="0"/>
        <c:axId val="40028032"/>
        <c:axId val="40029568"/>
        <c:extLst>
          <c:ext xmlns:c15="http://schemas.microsoft.com/office/drawing/2012/chart" uri="{02D57815-91ED-43cb-92C2-25804820EDAC}">
            <c15:filteredLineSeries>
              <c15:ser>
                <c:idx val="2"/>
                <c:order val="1"/>
                <c:tx>
                  <c:strRef>
                    <c:extLst>
                      <c:ext uri="{02D57815-91ED-43cb-92C2-25804820EDAC}">
                        <c15:formulaRef>
                          <c15:sqref>'Verktyg utsläpp geografisk'!$D$3</c15:sqref>
                        </c15:formulaRef>
                      </c:ext>
                    </c:extLst>
                    <c:strCache>
                      <c:ptCount val="1"/>
                      <c:pt idx="0">
                        <c:v>Prognos (baserat på 1998-2017)</c:v>
                      </c:pt>
                    </c:strCache>
                  </c:strRef>
                </c:tx>
                <c:spPr>
                  <a:ln>
                    <a:solidFill>
                      <a:schemeClr val="accent2"/>
                    </a:solidFill>
                    <a:prstDash val="dash"/>
                  </a:ln>
                </c:spPr>
                <c:marker>
                  <c:symbol val="none"/>
                </c:marker>
                <c:cat>
                  <c:numRef>
                    <c:extLst>
                      <c:ex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c:ext uri="{02D57815-91ED-43cb-92C2-25804820EDAC}">
                        <c15:formulaRef>
                          <c15:sqref>'Verktyg utsläpp geografisk'!$D$4:$D$55</c15:sqref>
                        </c15:formulaRef>
                      </c:ext>
                    </c:extLst>
                    <c:numCache>
                      <c:formatCode>General</c:formatCode>
                      <c:ptCount val="52"/>
                      <c:pt idx="19" formatCode="#,##0">
                        <c:v>145829</c:v>
                      </c:pt>
                      <c:pt idx="20" formatCode="#,##0">
                        <c:v>146770.63295512879</c:v>
                      </c:pt>
                      <c:pt idx="21" formatCode="#,##0">
                        <c:v>141853.14404093675</c:v>
                      </c:pt>
                      <c:pt idx="22" formatCode="#,##0">
                        <c:v>136935.65512674468</c:v>
                      </c:pt>
                      <c:pt idx="23" formatCode="#,##0">
                        <c:v>132018.16621255263</c:v>
                      </c:pt>
                      <c:pt idx="24" formatCode="#,##0">
                        <c:v>127100.67729836058</c:v>
                      </c:pt>
                      <c:pt idx="25" formatCode="#,##0">
                        <c:v>122183.18838416849</c:v>
                      </c:pt>
                      <c:pt idx="26" formatCode="#,##0">
                        <c:v>117265.69946997646</c:v>
                      </c:pt>
                      <c:pt idx="27" formatCode="#,##0">
                        <c:v>112348.21055578436</c:v>
                      </c:pt>
                      <c:pt idx="28" formatCode="#,##0">
                        <c:v>107430.72164159235</c:v>
                      </c:pt>
                      <c:pt idx="29" formatCode="#,##0">
                        <c:v>102513.23272740025</c:v>
                      </c:pt>
                      <c:pt idx="30" formatCode="#,##0">
                        <c:v>97595.743813208217</c:v>
                      </c:pt>
                      <c:pt idx="31" formatCode="#,##0">
                        <c:v>92678.25489901613</c:v>
                      </c:pt>
                      <c:pt idx="32" formatCode="#,##0">
                        <c:v>87760.765984824087</c:v>
                      </c:pt>
                      <c:pt idx="33" formatCode="#,##0">
                        <c:v>82843.277070632001</c:v>
                      </c:pt>
                      <c:pt idx="34" formatCode="#,##0">
                        <c:v>77925.788156439972</c:v>
                      </c:pt>
                      <c:pt idx="35" formatCode="#,##0">
                        <c:v>73008.299242247886</c:v>
                      </c:pt>
                      <c:pt idx="36" formatCode="#,##0">
                        <c:v>68090.810328055857</c:v>
                      </c:pt>
                      <c:pt idx="37" formatCode="#,##0">
                        <c:v>63173.321413863778</c:v>
                      </c:pt>
                      <c:pt idx="38" formatCode="#,##0">
                        <c:v>58255.83249967172</c:v>
                      </c:pt>
                      <c:pt idx="39" formatCode="#,##0">
                        <c:v>53338.343585479648</c:v>
                      </c:pt>
                      <c:pt idx="40" formatCode="#,##0">
                        <c:v>48420.854671287605</c:v>
                      </c:pt>
                      <c:pt idx="41" formatCode="#,##0">
                        <c:v>43503.365757095533</c:v>
                      </c:pt>
                      <c:pt idx="42" formatCode="#,##0">
                        <c:v>38585.87684290349</c:v>
                      </c:pt>
                      <c:pt idx="43" formatCode="#,##0">
                        <c:v>33668.387928711418</c:v>
                      </c:pt>
                      <c:pt idx="44" formatCode="#,##0">
                        <c:v>28750.899014519364</c:v>
                      </c:pt>
                      <c:pt idx="45" formatCode="#,##0">
                        <c:v>23833.410100327284</c:v>
                      </c:pt>
                      <c:pt idx="46" formatCode="#,##0">
                        <c:v>18915.921186135249</c:v>
                      </c:pt>
                      <c:pt idx="47" formatCode="#,##0">
                        <c:v>13998.432271943157</c:v>
                      </c:pt>
                      <c:pt idx="48" formatCode="#,##0">
                        <c:v>9080.9433577511318</c:v>
                      </c:pt>
                      <c:pt idx="49" formatCode="#,##0">
                        <c:v>4163.4544435590415</c:v>
                      </c:pt>
                      <c:pt idx="50" formatCode="#,##0">
                        <c:v>0</c:v>
                      </c:pt>
                    </c:numCache>
                  </c:numRef>
                </c:val>
                <c:smooth val="1"/>
                <c:extLst>
                  <c:ext xmlns:c16="http://schemas.microsoft.com/office/drawing/2014/chart" uri="{C3380CC4-5D6E-409C-BE32-E72D297353CC}">
                    <c16:uniqueId val="{00000004-5B2D-4083-BCD2-D0025DE3AD7E}"/>
                  </c:ext>
                </c:extLst>
              </c15:ser>
            </c15:filteredLineSeries>
            <c15:filteredLineSeries>
              <c15:ser>
                <c:idx val="1"/>
                <c:order val="2"/>
                <c:tx>
                  <c:strRef>
                    <c:extLst xmlns:c15="http://schemas.microsoft.com/office/drawing/2012/chart">
                      <c:ext xmlns:c15="http://schemas.microsoft.com/office/drawing/2012/chart" uri="{02D57815-91ED-43cb-92C2-25804820EDAC}">
                        <c15:formulaRef>
                          <c15:sqref>'Verktyg utsläpp geografisk'!$L$3</c15:sqref>
                        </c15:formulaRef>
                      </c:ext>
                    </c:extLst>
                    <c:strCache>
                      <c:ptCount val="1"/>
                      <c:pt idx="0">
                        <c:v>Prognos (baserat på 1998-2017)2</c:v>
                      </c:pt>
                    </c:strCache>
                  </c:strRef>
                </c:tx>
                <c:spPr>
                  <a:ln>
                    <a:solidFill>
                      <a:schemeClr val="accent2"/>
                    </a:solidFill>
                    <a:prstDash val="sysDash"/>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geografisk'!$L$4:$L$50</c15:sqref>
                        </c15:formulaRef>
                      </c:ext>
                    </c:extLst>
                    <c:numCache>
                      <c:formatCode>General</c:formatCode>
                      <c:ptCount val="47"/>
                      <c:pt idx="19" formatCode="#,##0">
                        <c:v>145829</c:v>
                      </c:pt>
                      <c:pt idx="20" formatCode="#,##0">
                        <c:v>140352.6884851261</c:v>
                      </c:pt>
                      <c:pt idx="21" formatCode="#,##0">
                        <c:v>134876.3769702522</c:v>
                      </c:pt>
                      <c:pt idx="22" formatCode="#,##0">
                        <c:v>129400.0654553783</c:v>
                      </c:pt>
                      <c:pt idx="23" formatCode="#,##0">
                        <c:v>123923.75394050439</c:v>
                      </c:pt>
                      <c:pt idx="24" formatCode="#,##0">
                        <c:v>118447.44242563049</c:v>
                      </c:pt>
                      <c:pt idx="25" formatCode="#,##0">
                        <c:v>112971.13091075659</c:v>
                      </c:pt>
                      <c:pt idx="26" formatCode="#,##0">
                        <c:v>107494.81939588269</c:v>
                      </c:pt>
                      <c:pt idx="27" formatCode="#,##0">
                        <c:v>102018.50788100879</c:v>
                      </c:pt>
                      <c:pt idx="28" formatCode="#,##0">
                        <c:v>96542.196366134885</c:v>
                      </c:pt>
                      <c:pt idx="29" formatCode="#,##0">
                        <c:v>91065.884851260984</c:v>
                      </c:pt>
                      <c:pt idx="30" formatCode="#,##0">
                        <c:v>85589.573336387082</c:v>
                      </c:pt>
                      <c:pt idx="31" formatCode="#,##0">
                        <c:v>80113.261821513181</c:v>
                      </c:pt>
                      <c:pt idx="32" formatCode="#,##0">
                        <c:v>74636.950306639279</c:v>
                      </c:pt>
                      <c:pt idx="33" formatCode="#,##0">
                        <c:v>69160.638791765377</c:v>
                      </c:pt>
                      <c:pt idx="34" formatCode="#,##0">
                        <c:v>63684.327276891483</c:v>
                      </c:pt>
                      <c:pt idx="35" formatCode="#,##0">
                        <c:v>58208.015762017589</c:v>
                      </c:pt>
                      <c:pt idx="36" formatCode="#,##0">
                        <c:v>52731.704247143694</c:v>
                      </c:pt>
                      <c:pt idx="37" formatCode="#,##0">
                        <c:v>47255.3927322698</c:v>
                      </c:pt>
                      <c:pt idx="38" formatCode="#,##0">
                        <c:v>41779.081217395906</c:v>
                      </c:pt>
                      <c:pt idx="39" formatCode="#,##0">
                        <c:v>36302.769702522011</c:v>
                      </c:pt>
                      <c:pt idx="40" formatCode="#,##0">
                        <c:v>30826.458187648117</c:v>
                      </c:pt>
                      <c:pt idx="41" formatCode="#,##0">
                        <c:v>25350.146672774223</c:v>
                      </c:pt>
                      <c:pt idx="42" formatCode="#,##0">
                        <c:v>19873.835157900328</c:v>
                      </c:pt>
                      <c:pt idx="43" formatCode="#,##0">
                        <c:v>14397.523643026434</c:v>
                      </c:pt>
                      <c:pt idx="44" formatCode="#,##0">
                        <c:v>8921.2121281525397</c:v>
                      </c:pt>
                      <c:pt idx="45" formatCode="#,##0">
                        <c:v>3444.9006132786453</c:v>
                      </c:pt>
                      <c:pt idx="46" formatCode="#,##0">
                        <c:v>0</c:v>
                      </c:pt>
                    </c:numCache>
                  </c:numRef>
                </c:val>
                <c:smooth val="0"/>
                <c:extLst xmlns:c15="http://schemas.microsoft.com/office/drawing/2012/chart">
                  <c:ext xmlns:c16="http://schemas.microsoft.com/office/drawing/2014/chart" uri="{C3380CC4-5D6E-409C-BE32-E72D297353CC}">
                    <c16:uniqueId val="{00000005-5B2D-4083-BCD2-D0025DE3AD7E}"/>
                  </c:ext>
                </c:extLst>
              </c15:ser>
            </c15:filteredLineSeries>
            <c15:filteredLineSeries>
              <c15:ser>
                <c:idx val="6"/>
                <c:order val="3"/>
                <c:tx>
                  <c:strRef>
                    <c:extLst xmlns:c15="http://schemas.microsoft.com/office/drawing/2012/chart">
                      <c:ext xmlns:c15="http://schemas.microsoft.com/office/drawing/2012/chart" uri="{02D57815-91ED-43cb-92C2-25804820EDAC}">
                        <c15:formulaRef>
                          <c15:sqref>'Verktyg utsläpp geografisk'!$F$3</c15:sqref>
                        </c15:formulaRef>
                      </c:ext>
                    </c:extLst>
                    <c:strCache>
                      <c:ptCount val="1"/>
                      <c:pt idx="0">
                        <c:v>Prognos (baserat på 1998-2019)</c:v>
                      </c:pt>
                    </c:strCache>
                  </c:strRef>
                </c:tx>
                <c:spPr>
                  <a:ln>
                    <a:solidFill>
                      <a:schemeClr val="accent2"/>
                    </a:solidFill>
                    <a:prstDash val="dash"/>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geografisk'!$F$4:$F$52</c15:sqref>
                        </c15:formulaRef>
                      </c:ext>
                    </c:extLst>
                    <c:numCache>
                      <c:formatCode>General</c:formatCode>
                      <c:ptCount val="49"/>
                      <c:pt idx="21" formatCode="#,##0">
                        <c:v>127880</c:v>
                      </c:pt>
                      <c:pt idx="22" formatCode="#,##0">
                        <c:v>133378.0485684555</c:v>
                      </c:pt>
                      <c:pt idx="23" formatCode="#,##0">
                        <c:v>128258.1833260525</c:v>
                      </c:pt>
                      <c:pt idx="24" formatCode="#,##0">
                        <c:v>123138.3180836495</c:v>
                      </c:pt>
                      <c:pt idx="25" formatCode="#,##0">
                        <c:v>118018.4528412465</c:v>
                      </c:pt>
                      <c:pt idx="26" formatCode="#,##0">
                        <c:v>112898.58759884536</c:v>
                      </c:pt>
                      <c:pt idx="27" formatCode="#,##0">
                        <c:v>107778.72235644236</c:v>
                      </c:pt>
                      <c:pt idx="28" formatCode="#,##0">
                        <c:v>102658.85711403936</c:v>
                      </c:pt>
                      <c:pt idx="29" formatCode="#,##0">
                        <c:v>97538.991871636361</c:v>
                      </c:pt>
                      <c:pt idx="30" formatCode="#,##0">
                        <c:v>92419.12662923336</c:v>
                      </c:pt>
                      <c:pt idx="31" formatCode="#,##0">
                        <c:v>87299.261386832222</c:v>
                      </c:pt>
                      <c:pt idx="32" formatCode="#,##0">
                        <c:v>82179.396144429222</c:v>
                      </c:pt>
                      <c:pt idx="33" formatCode="#,##0">
                        <c:v>77059.530902026221</c:v>
                      </c:pt>
                      <c:pt idx="34" formatCode="#,##0">
                        <c:v>71939.665659623221</c:v>
                      </c:pt>
                      <c:pt idx="35" formatCode="#,##0">
                        <c:v>66819.80041722022</c:v>
                      </c:pt>
                      <c:pt idx="36" formatCode="#,##0">
                        <c:v>61699.935174817219</c:v>
                      </c:pt>
                      <c:pt idx="37" formatCode="#,##0">
                        <c:v>56580.069932416081</c:v>
                      </c:pt>
                      <c:pt idx="38" formatCode="#,##0">
                        <c:v>51460.204690013081</c:v>
                      </c:pt>
                      <c:pt idx="39" formatCode="#,##0">
                        <c:v>46340.33944761008</c:v>
                      </c:pt>
                      <c:pt idx="40" formatCode="#,##0">
                        <c:v>41220.47420520708</c:v>
                      </c:pt>
                      <c:pt idx="41" formatCode="#,##0">
                        <c:v>36100.608962804079</c:v>
                      </c:pt>
                      <c:pt idx="42" formatCode="#,##0">
                        <c:v>30980.743720402941</c:v>
                      </c:pt>
                      <c:pt idx="43" formatCode="#,##0">
                        <c:v>25860.878477999941</c:v>
                      </c:pt>
                      <c:pt idx="44" formatCode="#,##0">
                        <c:v>20741.01323559694</c:v>
                      </c:pt>
                      <c:pt idx="45" formatCode="#,##0">
                        <c:v>15621.147993193939</c:v>
                      </c:pt>
                      <c:pt idx="46" formatCode="#,##0">
                        <c:v>10501.282750790939</c:v>
                      </c:pt>
                      <c:pt idx="47" formatCode="#,##0">
                        <c:v>5381.4175083879381</c:v>
                      </c:pt>
                      <c:pt idx="48" formatCode="#,##0">
                        <c:v>261.55226598680019</c:v>
                      </c:pt>
                    </c:numCache>
                  </c:numRef>
                </c:val>
                <c:smooth val="0"/>
                <c:extLst xmlns:c15="http://schemas.microsoft.com/office/drawing/2012/chart">
                  <c:ext xmlns:c16="http://schemas.microsoft.com/office/drawing/2014/chart" uri="{C3380CC4-5D6E-409C-BE32-E72D297353CC}">
                    <c16:uniqueId val="{00000006-5B2D-4083-BCD2-D0025DE3AD7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'Verktyg utsläpp geografisk'!$K$3</c15:sqref>
                        </c15:formulaRef>
                      </c:ext>
                    </c:extLst>
                    <c:strCache>
                      <c:ptCount val="1"/>
                      <c:pt idx="0">
                        <c:v>Prognos (baserat på 1998-2019) med utfasning av torv till 2022</c:v>
                      </c:pt>
                    </c:strCache>
                  </c:strRef>
                </c:tx>
                <c:spPr>
                  <a:ln>
                    <a:solidFill>
                      <a:srgbClr val="8C3FC5"/>
                    </a:solidFill>
                    <a:prstDash val="dash"/>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geografisk'!$K$4:$K$54</c15:sqref>
                        </c15:formulaRef>
                      </c:ext>
                    </c:extLst>
                    <c:numCache>
                      <c:formatCode>General</c:formatCode>
                      <c:ptCount val="51"/>
                      <c:pt idx="21" formatCode="#,##0">
                        <c:v>127880</c:v>
                      </c:pt>
                      <c:pt idx="22" formatCode="#,##0">
                        <c:v>136197.29337823304</c:v>
                      </c:pt>
                      <c:pt idx="23" formatCode="#,##0">
                        <c:v>131002.74101742727</c:v>
                      </c:pt>
                      <c:pt idx="24" formatCode="#,##0">
                        <c:v>109808.18865662153</c:v>
                      </c:pt>
                      <c:pt idx="25" formatCode="#,##0">
                        <c:v>104613.63629581573</c:v>
                      </c:pt>
                      <c:pt idx="26" formatCode="#,##0">
                        <c:v>99419.08393501</c:v>
                      </c:pt>
                      <c:pt idx="27" formatCode="#,##0">
                        <c:v>94224.5315742042</c:v>
                      </c:pt>
                      <c:pt idx="28" formatCode="#,##0">
                        <c:v>89029.979213398459</c:v>
                      </c:pt>
                      <c:pt idx="29" formatCode="#,##0">
                        <c:v>83835.42685259266</c:v>
                      </c:pt>
                      <c:pt idx="30" formatCode="#,##0">
                        <c:v>78640.874491786934</c:v>
                      </c:pt>
                      <c:pt idx="31" formatCode="#,##0">
                        <c:v>73446.322130981134</c:v>
                      </c:pt>
                      <c:pt idx="32" formatCode="#,##0">
                        <c:v>68251.769770175408</c:v>
                      </c:pt>
                      <c:pt idx="33" formatCode="#,##0">
                        <c:v>63057.217409369609</c:v>
                      </c:pt>
                      <c:pt idx="34" formatCode="#,##0">
                        <c:v>57862.665048563867</c:v>
                      </c:pt>
                      <c:pt idx="35" formatCode="#,##0">
                        <c:v>52668.112687758068</c:v>
                      </c:pt>
                      <c:pt idx="36" formatCode="#,##0">
                        <c:v>47473.560326952334</c:v>
                      </c:pt>
                      <c:pt idx="37" formatCode="#,##0">
                        <c:v>42279.00796614655</c:v>
                      </c:pt>
                      <c:pt idx="38" formatCode="#,##0">
                        <c:v>37084.455605340794</c:v>
                      </c:pt>
                      <c:pt idx="39" formatCode="#,##0">
                        <c:v>31889.903244535024</c:v>
                      </c:pt>
                      <c:pt idx="40" formatCode="#,##0">
                        <c:v>26695.350883729268</c:v>
                      </c:pt>
                      <c:pt idx="41" formatCode="#,##0">
                        <c:v>21500.798522923484</c:v>
                      </c:pt>
                      <c:pt idx="42" formatCode="#,##0">
                        <c:v>16306.246162117746</c:v>
                      </c:pt>
                      <c:pt idx="43" formatCode="#,##0">
                        <c:v>11111.693801311954</c:v>
                      </c:pt>
                      <c:pt idx="44" formatCode="#,##0">
                        <c:v>5917.141440506206</c:v>
                      </c:pt>
                      <c:pt idx="45" formatCode="#,##0">
                        <c:v>722.58907970042856</c:v>
                      </c:pt>
                      <c:pt idx="46" formatCode="#,##0">
                        <c:v>0</c:v>
                      </c:pt>
                    </c:numCache>
                  </c:numRef>
                </c:val>
                <c:smooth val="0"/>
                <c:extLst xmlns:c15="http://schemas.microsoft.com/office/drawing/2012/chart">
                  <c:ext xmlns:c16="http://schemas.microsoft.com/office/drawing/2014/chart" uri="{C3380CC4-5D6E-409C-BE32-E72D297353CC}">
                    <c16:uniqueId val="{00000007-5B2D-4083-BCD2-D0025DE3AD7E}"/>
                  </c:ext>
                </c:extLst>
              </c15:ser>
            </c15:filteredLineSeries>
            <c15:filteredLineSeries>
              <c15:ser>
                <c:idx val="5"/>
                <c:order val="6"/>
                <c:tx>
                  <c:v>Mål 2030</c:v>
                </c:tx>
                <c:spPr>
                  <a:ln>
                    <a:solidFill>
                      <a:schemeClr val="accent4"/>
                    </a:solidFill>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geografisk'!$N$4:$N$54</c15:sqref>
                        </c15:formulaRef>
                      </c:ext>
                    </c:extLst>
                    <c:numCache>
                      <c:formatCode>General</c:formatCode>
                      <c:ptCount val="51"/>
                      <c:pt idx="21" formatCode="#,##0">
                        <c:v>127880</c:v>
                      </c:pt>
                      <c:pt idx="22" formatCode="#,##0">
                        <c:v>116254.54545454546</c:v>
                      </c:pt>
                      <c:pt idx="23" formatCode="#,##0">
                        <c:v>104629.09090909091</c:v>
                      </c:pt>
                      <c:pt idx="24" formatCode="#,##0">
                        <c:v>93003.636363636368</c:v>
                      </c:pt>
                      <c:pt idx="25" formatCode="#,##0">
                        <c:v>81378.181818181823</c:v>
                      </c:pt>
                      <c:pt idx="26" formatCode="#,##0">
                        <c:v>69752.727272727279</c:v>
                      </c:pt>
                      <c:pt idx="27" formatCode="#,##0">
                        <c:v>58127.272727272735</c:v>
                      </c:pt>
                      <c:pt idx="28" formatCode="#,##0">
                        <c:v>46501.818181818191</c:v>
                      </c:pt>
                      <c:pt idx="29" formatCode="#,##0">
                        <c:v>34876.363636363647</c:v>
                      </c:pt>
                      <c:pt idx="30" formatCode="#,##0">
                        <c:v>23250.909090909103</c:v>
                      </c:pt>
                      <c:pt idx="31" formatCode="#,##0">
                        <c:v>11625.454545454557</c:v>
                      </c:pt>
                      <c:pt idx="32" formatCode="#,##0">
                        <c:v>0</c:v>
                      </c:pt>
                    </c:numCache>
                  </c:numRef>
                </c:val>
                <c:smooth val="0"/>
                <c:extLst xmlns:c15="http://schemas.microsoft.com/office/drawing/2012/chart">
                  <c:ext xmlns:c16="http://schemas.microsoft.com/office/drawing/2014/chart" uri="{C3380CC4-5D6E-409C-BE32-E72D297353CC}">
                    <c16:uniqueId val="{00000008-5B2D-4083-BCD2-D0025DE3AD7E}"/>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'Verktyg utsläpp geografisk'!$J$3</c15:sqref>
                        </c15:formulaRef>
                      </c:ext>
                    </c:extLst>
                    <c:strCache>
                      <c:ptCount val="1"/>
                      <c:pt idx="0">
                        <c:v>Prognos med 2019 års utsläppsminskning</c:v>
                      </c:pt>
                    </c:strCache>
                  </c:strRef>
                </c:tx>
                <c:spPr>
                  <a:ln>
                    <a:solidFill>
                      <a:srgbClr val="00B050"/>
                    </a:solidFill>
                  </a:ln>
                </c:spPr>
                <c:marker>
                  <c:symbol val="none"/>
                </c:marker>
                <c:val>
                  <c:numRef>
                    <c:extLst xmlns:c15="http://schemas.microsoft.com/office/drawing/2012/chart">
                      <c:ext xmlns:c15="http://schemas.microsoft.com/office/drawing/2012/chart" uri="{02D57815-91ED-43cb-92C2-25804820EDAC}">
                        <c15:formulaRef>
                          <c15:sqref>'Verktyg utsläpp geografisk'!$J$4:$J$36</c15:sqref>
                        </c15:formulaRef>
                      </c:ext>
                    </c:extLst>
                    <c:numCache>
                      <c:formatCode>General</c:formatCode>
                      <c:ptCount val="33"/>
                      <c:pt idx="21" formatCode="#,##0">
                        <c:v>127880</c:v>
                      </c:pt>
                      <c:pt idx="22" formatCode="#,##0">
                        <c:v>116637</c:v>
                      </c:pt>
                      <c:pt idx="23" formatCode="#,##0">
                        <c:v>105394</c:v>
                      </c:pt>
                      <c:pt idx="24" formatCode="#,##0">
                        <c:v>94151</c:v>
                      </c:pt>
                      <c:pt idx="25" formatCode="#,##0">
                        <c:v>82908</c:v>
                      </c:pt>
                      <c:pt idx="26" formatCode="#,##0">
                        <c:v>71665</c:v>
                      </c:pt>
                      <c:pt idx="27" formatCode="#,##0">
                        <c:v>60422</c:v>
                      </c:pt>
                      <c:pt idx="28" formatCode="#,##0">
                        <c:v>49179</c:v>
                      </c:pt>
                      <c:pt idx="29" formatCode="#,##0">
                        <c:v>37936</c:v>
                      </c:pt>
                      <c:pt idx="30" formatCode="#,##0">
                        <c:v>26693</c:v>
                      </c:pt>
                      <c:pt idx="31" formatCode="#,##0">
                        <c:v>15450</c:v>
                      </c:pt>
                      <c:pt idx="32" formatCode="#,##0">
                        <c:v>4207</c:v>
                      </c:pt>
                    </c:numCache>
                  </c:numRef>
                </c:val>
                <c:smooth val="0"/>
                <c:extLst xmlns:c15="http://schemas.microsoft.com/office/drawing/2012/chart">
                  <c:ext xmlns:c16="http://schemas.microsoft.com/office/drawing/2014/chart" uri="{C3380CC4-5D6E-409C-BE32-E72D297353CC}">
                    <c16:uniqueId val="{00000009-5B2D-4083-BCD2-D0025DE3AD7E}"/>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'Verktyg utsläpp geografisk'!$H$3</c15:sqref>
                        </c15:formulaRef>
                      </c:ext>
                    </c:extLst>
                    <c:strCache>
                      <c:ptCount val="1"/>
                      <c:pt idx="0">
                        <c:v>Prognos (baserat på 2018-2020)</c:v>
                      </c:pt>
                    </c:strCache>
                  </c:strRef>
                </c:tx>
                <c:spPr>
                  <a:ln>
                    <a:solidFill>
                      <a:srgbClr val="C00000"/>
                    </a:solidFill>
                    <a:prstDash val="sysDash"/>
                  </a:ln>
                </c:spPr>
                <c:marker>
                  <c:symbol val="none"/>
                </c:marker>
                <c:val>
                  <c:numRef>
                    <c:extLst xmlns:c15="http://schemas.microsoft.com/office/drawing/2012/chart">
                      <c:ext xmlns:c15="http://schemas.microsoft.com/office/drawing/2012/chart" uri="{02D57815-91ED-43cb-92C2-25804820EDAC}">
                        <c15:formulaRef>
                          <c15:sqref>'Verktyg utsläpp geografisk'!$H$4:$H$46</c15:sqref>
                        </c15:formulaRef>
                      </c:ext>
                    </c:extLst>
                    <c:numCache>
                      <c:formatCode>General</c:formatCode>
                      <c:ptCount val="43"/>
                      <c:pt idx="22" formatCode="#,##0">
                        <c:v>113134</c:v>
                      </c:pt>
                      <c:pt idx="23" formatCode="#,##0">
                        <c:v>100723.33333333209</c:v>
                      </c:pt>
                      <c:pt idx="24" formatCode="#,##0">
                        <c:v>87728.833333332092</c:v>
                      </c:pt>
                      <c:pt idx="25" formatCode="#,##0">
                        <c:v>74734.333333332092</c:v>
                      </c:pt>
                      <c:pt idx="26" formatCode="#,##0">
                        <c:v>61739.833333332092</c:v>
                      </c:pt>
                      <c:pt idx="27" formatCode="#,##0">
                        <c:v>48745.333333332092</c:v>
                      </c:pt>
                      <c:pt idx="28" formatCode="#,##0">
                        <c:v>35750.833333332092</c:v>
                      </c:pt>
                      <c:pt idx="29" formatCode="#,##0">
                        <c:v>22756.333333332092</c:v>
                      </c:pt>
                      <c:pt idx="30" formatCode="#,##0">
                        <c:v>9761.8333333320916</c:v>
                      </c:pt>
                      <c:pt idx="31" formatCode="#,##0">
                        <c:v>0</c:v>
                      </c:pt>
                    </c:numCache>
                  </c:numRef>
                </c:val>
                <c:smooth val="0"/>
                <c:extLst xmlns:c15="http://schemas.microsoft.com/office/drawing/2012/chart">
                  <c:ext xmlns:c16="http://schemas.microsoft.com/office/drawing/2014/chart" uri="{C3380CC4-5D6E-409C-BE32-E72D297353CC}">
                    <c16:uniqueId val="{0000000A-5B2D-4083-BCD2-D0025DE3AD7E}"/>
                  </c:ext>
                </c:extLst>
              </c15:ser>
            </c15:filteredLineSeries>
          </c:ext>
        </c:extLst>
      </c:lineChart>
      <c:catAx>
        <c:axId val="40028032"/>
        <c:scaling>
          <c:orientation val="minMax"/>
        </c:scaling>
        <c:delete val="0"/>
        <c:axPos val="b"/>
        <c:numFmt formatCode="General" sourceLinked="1"/>
        <c:majorTickMark val="none"/>
        <c:minorTickMark val="none"/>
        <c:tickLblPos val="nextTo"/>
        <c:txPr>
          <a:bodyPr rot="-1800000"/>
          <a:lstStyle/>
          <a:p>
            <a:pPr>
              <a:defRPr sz="1600">
                <a:latin typeface="+mn-lt"/>
              </a:defRPr>
            </a:pPr>
            <a:endParaRPr lang="sv-SE"/>
          </a:p>
        </c:txPr>
        <c:crossAx val="40029568"/>
        <c:crosses val="autoZero"/>
        <c:auto val="1"/>
        <c:lblAlgn val="ctr"/>
        <c:lblOffset val="100"/>
        <c:noMultiLvlLbl val="0"/>
      </c:catAx>
      <c:valAx>
        <c:axId val="40029568"/>
        <c:scaling>
          <c:orientation val="minMax"/>
        </c:scaling>
        <c:delete val="0"/>
        <c:axPos val="l"/>
        <c:title>
          <c:tx>
            <c:rich>
              <a:bodyPr/>
              <a:lstStyle/>
              <a:p>
                <a:pPr>
                  <a:defRPr sz="1600">
                    <a:latin typeface="+mn-lt"/>
                  </a:defRPr>
                </a:pPr>
                <a:r>
                  <a:rPr lang="sv-SE" sz="1600">
                    <a:latin typeface="+mn-lt"/>
                  </a:rPr>
                  <a:t>Ton CO2</a:t>
                </a:r>
              </a:p>
            </c:rich>
          </c:tx>
          <c:overlay val="0"/>
        </c:title>
        <c:numFmt formatCode="#,##0" sourceLinked="1"/>
        <c:majorTickMark val="none"/>
        <c:minorTickMark val="none"/>
        <c:tickLblPos val="nextTo"/>
        <c:spPr>
          <a:ln w="9525">
            <a:noFill/>
          </a:ln>
        </c:spPr>
        <c:txPr>
          <a:bodyPr/>
          <a:lstStyle/>
          <a:p>
            <a:pPr>
              <a:defRPr sz="1600">
                <a:latin typeface="+mn-lt"/>
              </a:defRPr>
            </a:pPr>
            <a:endParaRPr lang="sv-SE"/>
          </a:p>
        </c:txPr>
        <c:crossAx val="40028032"/>
        <c:crosses val="autoZero"/>
        <c:crossBetween val="between"/>
      </c:valAx>
      <c:spPr>
        <a:noFill/>
        <a:ln w="25400">
          <a:noFill/>
        </a:ln>
      </c:spPr>
    </c:plotArea>
    <c:legend>
      <c:legendPos val="b"/>
      <c:layout>
        <c:manualLayout>
          <c:xMode val="edge"/>
          <c:yMode val="edge"/>
          <c:x val="0.56546568807096609"/>
          <c:y val="0.21916566813619962"/>
          <c:w val="0.3237489470677774"/>
          <c:h val="0.31118228799482289"/>
        </c:manualLayout>
      </c:layout>
      <c:overlay val="0"/>
      <c:txPr>
        <a:bodyPr/>
        <a:lstStyle/>
        <a:p>
          <a:pPr>
            <a:defRPr sz="1600">
              <a:latin typeface="+mn-lt"/>
            </a:defRPr>
          </a:pPr>
          <a:endParaRPr lang="sv-SE"/>
        </a:p>
      </c:txPr>
    </c:legend>
    <c:plotVisOnly val="1"/>
    <c:dispBlanksAs val="gap"/>
    <c:showDLblsOverMax val="0"/>
  </c:chart>
  <c:spPr>
    <a:solidFill>
      <a:schemeClr val="bg1"/>
    </a:solidFill>
    <a:ln>
      <a:solidFill>
        <a:schemeClr val="tx2"/>
      </a:solidFill>
    </a:ln>
  </c:spPr>
  <c:txPr>
    <a:bodyPr/>
    <a:lstStyle/>
    <a:p>
      <a:pPr>
        <a:defRPr>
          <a:solidFill>
            <a:srgbClr val="595959"/>
          </a:solidFill>
          <a:latin typeface="Arial" panose="020B0604020202020204" pitchFamily="34" charset="0"/>
          <a:cs typeface="Arial" panose="020B0604020202020204" pitchFamily="34" charset="0"/>
        </a:defRPr>
      </a:pPr>
      <a:endParaRPr lang="sv-S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1400" dirty="0"/>
              <a:t>Utsläpp från tjänsteresor per år </a:t>
            </a:r>
          </a:p>
        </c:rich>
      </c:tx>
      <c:layout>
        <c:manualLayout>
          <c:xMode val="edge"/>
          <c:yMode val="edge"/>
          <c:x val="0.28031377659116152"/>
          <c:y val="9.490007198676038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3864831975373779"/>
          <c:y val="0.22214276157397811"/>
          <c:w val="0.86099026589095962"/>
          <c:h val="0.54353974485517298"/>
        </c:manualLayout>
      </c:layout>
      <c:barChart>
        <c:barDir val="col"/>
        <c:grouping val="stacked"/>
        <c:varyColors val="0"/>
        <c:ser>
          <c:idx val="0"/>
          <c:order val="0"/>
          <c:tx>
            <c:strRef>
              <c:f>'CO2 '!$A$12</c:f>
              <c:strCache>
                <c:ptCount val="1"/>
                <c:pt idx="0">
                  <c:v>Flyg</c:v>
                </c:pt>
              </c:strCache>
            </c:strRef>
          </c:tx>
          <c:spPr>
            <a:solidFill>
              <a:srgbClr val="009BAC"/>
            </a:solidFill>
            <a:ln>
              <a:noFill/>
            </a:ln>
            <a:effectLst/>
          </c:spPr>
          <c:invertIfNegative val="0"/>
          <c:dPt>
            <c:idx val="6"/>
            <c:invertIfNegative val="0"/>
            <c:bubble3D val="0"/>
            <c:spPr>
              <a:solidFill>
                <a:srgbClr val="009BAC"/>
              </a:solidFill>
              <a:ln>
                <a:noFill/>
              </a:ln>
              <a:effectLst/>
            </c:spPr>
            <c:extLst>
              <c:ext xmlns:c16="http://schemas.microsoft.com/office/drawing/2014/chart" uri="{C3380CC4-5D6E-409C-BE32-E72D297353CC}">
                <c16:uniqueId val="{00000001-A19D-4A9E-956E-E68E03EBA5A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'CO2 '!$J$3:$O$3</c:f>
              <c:numCache>
                <c:formatCode>General</c:formatCode>
                <c:ptCount val="5"/>
                <c:pt idx="0">
                  <c:v>2016</c:v>
                </c:pt>
                <c:pt idx="1">
                  <c:v>2017</c:v>
                </c:pt>
                <c:pt idx="2">
                  <c:v>2018</c:v>
                </c:pt>
                <c:pt idx="3">
                  <c:v>2019</c:v>
                </c:pt>
                <c:pt idx="4">
                  <c:v>2020</c:v>
                </c:pt>
              </c:numCache>
            </c:numRef>
          </c:cat>
          <c:val>
            <c:numRef>
              <c:f>'CO2 '!$J$12:$O$12</c:f>
              <c:numCache>
                <c:formatCode>0</c:formatCode>
                <c:ptCount val="5"/>
                <c:pt idx="0">
                  <c:v>425</c:v>
                </c:pt>
                <c:pt idx="1">
                  <c:v>368.75</c:v>
                </c:pt>
                <c:pt idx="2">
                  <c:v>274.67771926999995</c:v>
                </c:pt>
                <c:pt idx="3">
                  <c:v>255.42530144000003</c:v>
                </c:pt>
                <c:pt idx="4" formatCode="0.000">
                  <c:v>45.549582360000002</c:v>
                </c:pt>
              </c:numCache>
            </c:numRef>
          </c:val>
          <c:extLst>
            <c:ext xmlns:c16="http://schemas.microsoft.com/office/drawing/2014/chart" uri="{C3380CC4-5D6E-409C-BE32-E72D297353CC}">
              <c16:uniqueId val="{00000002-A19D-4A9E-956E-E68E03EBA5A4}"/>
            </c:ext>
          </c:extLst>
        </c:ser>
        <c:ser>
          <c:idx val="1"/>
          <c:order val="1"/>
          <c:tx>
            <c:strRef>
              <c:f>'CO2 '!$A$13</c:f>
              <c:strCache>
                <c:ptCount val="1"/>
                <c:pt idx="0">
                  <c:v>Övriga transportmedel</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sv-SE"/>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'CO2 '!$J$3:$O$3</c:f>
              <c:numCache>
                <c:formatCode>General</c:formatCode>
                <c:ptCount val="5"/>
                <c:pt idx="0">
                  <c:v>2016</c:v>
                </c:pt>
                <c:pt idx="1">
                  <c:v>2017</c:v>
                </c:pt>
                <c:pt idx="2">
                  <c:v>2018</c:v>
                </c:pt>
                <c:pt idx="3">
                  <c:v>2019</c:v>
                </c:pt>
                <c:pt idx="4">
                  <c:v>2020</c:v>
                </c:pt>
              </c:numCache>
            </c:numRef>
          </c:cat>
          <c:val>
            <c:numRef>
              <c:f>'CO2 '!$J$13:$O$13</c:f>
              <c:numCache>
                <c:formatCode>0</c:formatCode>
                <c:ptCount val="5"/>
                <c:pt idx="0">
                  <c:v>2.194236323204052</c:v>
                </c:pt>
                <c:pt idx="1">
                  <c:v>2.3600000000000136</c:v>
                </c:pt>
                <c:pt idx="2">
                  <c:v>1.9242800800000168</c:v>
                </c:pt>
                <c:pt idx="3">
                  <c:v>1.74187805</c:v>
                </c:pt>
                <c:pt idx="4" formatCode="0.000">
                  <c:v>0.28882875000000041</c:v>
                </c:pt>
              </c:numCache>
            </c:numRef>
          </c:val>
          <c:extLst>
            <c:ext xmlns:c16="http://schemas.microsoft.com/office/drawing/2014/chart" uri="{C3380CC4-5D6E-409C-BE32-E72D297353CC}">
              <c16:uniqueId val="{00000003-A19D-4A9E-956E-E68E03EBA5A4}"/>
            </c:ext>
          </c:extLst>
        </c:ser>
        <c:dLbls>
          <c:showLegendKey val="0"/>
          <c:showVal val="0"/>
          <c:showCatName val="0"/>
          <c:showSerName val="0"/>
          <c:showPercent val="0"/>
          <c:showBubbleSize val="0"/>
        </c:dLbls>
        <c:gapWidth val="150"/>
        <c:overlap val="100"/>
        <c:axId val="682811504"/>
        <c:axId val="682802976"/>
        <c:extLst>
          <c:ext xmlns:c15="http://schemas.microsoft.com/office/drawing/2012/chart" uri="{02D57815-91ED-43cb-92C2-25804820EDAC}">
            <c15:filteredBarSeries>
              <c15:ser>
                <c:idx val="2"/>
                <c:order val="2"/>
                <c:tx>
                  <c:strRef>
                    <c:extLst>
                      <c:ext uri="{02D57815-91ED-43cb-92C2-25804820EDAC}">
                        <c15:formulaRef>
                          <c15:sqref>'CO2 '!$A$14</c15:sqref>
                        </c15:formulaRef>
                      </c:ext>
                    </c:extLst>
                    <c:strCache>
                      <c:ptCount val="1"/>
                      <c:pt idx="0">
                        <c:v>Klimatkompensation genom köp av fossilfritt flygbränsle</c:v>
                      </c:pt>
                    </c:strCache>
                  </c:strRef>
                </c:tx>
                <c:spPr>
                  <a:solidFill>
                    <a:srgbClr val="FFE0A3"/>
                  </a:solidFill>
                  <a:ln>
                    <a:noFill/>
                  </a:ln>
                  <a:effectLst/>
                </c:spPr>
                <c:invertIfNegative val="0"/>
                <c:dPt>
                  <c:idx val="3"/>
                  <c:invertIfNegative val="0"/>
                  <c:bubble3D val="0"/>
                  <c:spPr>
                    <a:solidFill>
                      <a:srgbClr val="FFF0D1"/>
                    </a:solidFill>
                    <a:ln>
                      <a:noFill/>
                    </a:ln>
                    <a:effectLst/>
                  </c:spPr>
                  <c:extLst>
                    <c:ext xmlns:c16="http://schemas.microsoft.com/office/drawing/2014/chart" uri="{C3380CC4-5D6E-409C-BE32-E72D297353CC}">
                      <c16:uniqueId val="{00000005-A19D-4A9E-956E-E68E03EBA5A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'CO2 '!$J$3:$O$3</c15:sqref>
                        </c15:formulaRef>
                      </c:ext>
                    </c:extLst>
                    <c:numCache>
                      <c:formatCode>General</c:formatCode>
                      <c:ptCount val="6"/>
                      <c:pt idx="0">
                        <c:v>2016</c:v>
                      </c:pt>
                      <c:pt idx="1">
                        <c:v>2017</c:v>
                      </c:pt>
                      <c:pt idx="2">
                        <c:v>2018</c:v>
                      </c:pt>
                      <c:pt idx="3">
                        <c:v>2019</c:v>
                      </c:pt>
                      <c:pt idx="4">
                        <c:v>2019</c:v>
                      </c:pt>
                      <c:pt idx="5">
                        <c:v>2020</c:v>
                      </c:pt>
                    </c:numCache>
                  </c:numRef>
                </c:cat>
                <c:val>
                  <c:numRef>
                    <c:extLst>
                      <c:ext uri="{02D57815-91ED-43cb-92C2-25804820EDAC}">
                        <c15:formulaRef>
                          <c15:sqref>'CO2 '!$J$14:$M$14</c15:sqref>
                        </c15:formulaRef>
                      </c:ext>
                    </c:extLst>
                    <c:numCache>
                      <c:formatCode>General</c:formatCode>
                      <c:ptCount val="4"/>
                      <c:pt idx="3" formatCode="0">
                        <c:v>-128</c:v>
                      </c:pt>
                    </c:numCache>
                  </c:numRef>
                </c:val>
                <c:extLst>
                  <c:ext xmlns:c16="http://schemas.microsoft.com/office/drawing/2014/chart" uri="{C3380CC4-5D6E-409C-BE32-E72D297353CC}">
                    <c16:uniqueId val="{00000006-A19D-4A9E-956E-E68E03EBA5A4}"/>
                  </c:ext>
                </c:extLst>
              </c15:ser>
            </c15:filteredBarSeries>
          </c:ext>
        </c:extLst>
      </c:barChart>
      <c:catAx>
        <c:axId val="68281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crossAx val="682802976"/>
        <c:crosses val="autoZero"/>
        <c:auto val="1"/>
        <c:lblAlgn val="ctr"/>
        <c:lblOffset val="100"/>
        <c:noMultiLvlLbl val="0"/>
      </c:catAx>
      <c:valAx>
        <c:axId val="682802976"/>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sv-SE" sz="1100"/>
                  <a:t>Ton CO2</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crossAx val="682811504"/>
        <c:crosses val="autoZero"/>
        <c:crossBetween val="between"/>
      </c:valAx>
      <c:spPr>
        <a:noFill/>
        <a:ln>
          <a:noFill/>
        </a:ln>
        <a:effectLst/>
      </c:spPr>
    </c:plotArea>
    <c:legend>
      <c:legendPos val="b"/>
      <c:overlay val="0"/>
      <c:spPr>
        <a:solidFill>
          <a:sysClr val="window" lastClr="FFFFFF"/>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1040090799951387"/>
          <c:y val="0.12620117873130224"/>
          <c:w val="0.72250888024417304"/>
          <c:h val="0.82812676233538851"/>
        </c:manualLayout>
      </c:layout>
      <c:pieChart>
        <c:varyColors val="1"/>
        <c:ser>
          <c:idx val="0"/>
          <c:order val="0"/>
          <c:tx>
            <c:strRef>
              <c:f>Blad1!$B$1</c:f>
              <c:strCache>
                <c:ptCount val="1"/>
                <c:pt idx="0">
                  <c:v>Tjänsteresor 2017</c:v>
                </c:pt>
              </c:strCache>
            </c:strRef>
          </c:tx>
          <c:dPt>
            <c:idx val="0"/>
            <c:bubble3D val="0"/>
            <c:spPr>
              <a:solidFill>
                <a:srgbClr val="95C11F"/>
              </a:solidFill>
              <a:ln w="19050">
                <a:solidFill>
                  <a:schemeClr val="lt1"/>
                </a:solidFill>
              </a:ln>
              <a:effectLst/>
            </c:spPr>
            <c:extLst>
              <c:ext xmlns:c16="http://schemas.microsoft.com/office/drawing/2014/chart" uri="{C3380CC4-5D6E-409C-BE32-E72D297353CC}">
                <c16:uniqueId val="{00000002-0DBE-41F5-8B13-C0C5876CCEDD}"/>
              </c:ext>
            </c:extLst>
          </c:dPt>
          <c:dPt>
            <c:idx val="1"/>
            <c:bubble3D val="0"/>
            <c:spPr>
              <a:solidFill>
                <a:srgbClr val="3BAEAB"/>
              </a:solidFill>
              <a:ln w="19050">
                <a:solidFill>
                  <a:schemeClr val="lt1"/>
                </a:solidFill>
              </a:ln>
              <a:effectLst/>
            </c:spPr>
            <c:extLst>
              <c:ext xmlns:c16="http://schemas.microsoft.com/office/drawing/2014/chart" uri="{C3380CC4-5D6E-409C-BE32-E72D297353CC}">
                <c16:uniqueId val="{00000003-0DBE-41F5-8B13-C0C5876CCEDD}"/>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Tågresor</c:v>
                </c:pt>
                <c:pt idx="1">
                  <c:v>Flygresor</c:v>
                </c:pt>
              </c:strCache>
            </c:strRef>
          </c:cat>
          <c:val>
            <c:numRef>
              <c:f>Blad1!$B$2:$B$3</c:f>
              <c:numCache>
                <c:formatCode>General</c:formatCode>
                <c:ptCount val="2"/>
                <c:pt idx="0">
                  <c:v>0.6</c:v>
                </c:pt>
                <c:pt idx="1">
                  <c:v>0.4</c:v>
                </c:pt>
              </c:numCache>
            </c:numRef>
          </c:val>
          <c:extLst>
            <c:ext xmlns:c16="http://schemas.microsoft.com/office/drawing/2014/chart" uri="{C3380CC4-5D6E-409C-BE32-E72D297353CC}">
              <c16:uniqueId val="{00000000-0DBE-41F5-8B13-C0C5876CC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612957239095537"/>
          <c:y val="0.80848714246692943"/>
          <c:w val="0.33803634655188924"/>
          <c:h val="0.169924148509234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1600" dirty="0">
                <a:solidFill>
                  <a:schemeClr val="tx1"/>
                </a:solidFill>
              </a:rPr>
              <a:t>Antal resor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5940723419138095"/>
          <c:y val="0.17610881081130708"/>
          <c:w val="0.60502482703870286"/>
          <c:h val="0.64207834892538762"/>
        </c:manualLayout>
      </c:layout>
      <c:barChart>
        <c:barDir val="col"/>
        <c:grouping val="stacked"/>
        <c:varyColors val="0"/>
        <c:ser>
          <c:idx val="0"/>
          <c:order val="0"/>
          <c:tx>
            <c:strRef>
              <c:f>Blad1!$B$1</c:f>
              <c:strCache>
                <c:ptCount val="1"/>
                <c:pt idx="0">
                  <c:v>Tågresor</c:v>
                </c:pt>
              </c:strCache>
            </c:strRef>
          </c:tx>
          <c:spPr>
            <a:solidFill>
              <a:srgbClr val="95C11F"/>
            </a:solidFill>
            <a:ln>
              <a:noFill/>
            </a:ln>
            <a:effectLst/>
          </c:spPr>
          <c:invertIfNegative val="0"/>
          <c:cat>
            <c:numRef>
              <c:f>Blad1!$A$2</c:f>
              <c:numCache>
                <c:formatCode>General</c:formatCode>
                <c:ptCount val="1"/>
                <c:pt idx="0">
                  <c:v>2017</c:v>
                </c:pt>
              </c:numCache>
            </c:numRef>
          </c:cat>
          <c:val>
            <c:numRef>
              <c:f>Blad1!$B$2</c:f>
              <c:numCache>
                <c:formatCode>General</c:formatCode>
                <c:ptCount val="1"/>
                <c:pt idx="0">
                  <c:v>3802</c:v>
                </c:pt>
              </c:numCache>
            </c:numRef>
          </c:val>
          <c:extLst>
            <c:ext xmlns:c16="http://schemas.microsoft.com/office/drawing/2014/chart" uri="{C3380CC4-5D6E-409C-BE32-E72D297353CC}">
              <c16:uniqueId val="{00000000-C311-4EE2-8EF1-EEDA86DB7D5E}"/>
            </c:ext>
          </c:extLst>
        </c:ser>
        <c:ser>
          <c:idx val="1"/>
          <c:order val="1"/>
          <c:tx>
            <c:strRef>
              <c:f>Blad1!$C$1</c:f>
              <c:strCache>
                <c:ptCount val="1"/>
                <c:pt idx="0">
                  <c:v>Flygresor</c:v>
                </c:pt>
              </c:strCache>
            </c:strRef>
          </c:tx>
          <c:spPr>
            <a:solidFill>
              <a:srgbClr val="3BAEAB"/>
            </a:solidFill>
            <a:ln>
              <a:noFill/>
            </a:ln>
            <a:effectLst/>
          </c:spPr>
          <c:invertIfNegative val="0"/>
          <c:cat>
            <c:numRef>
              <c:f>Blad1!$A$2</c:f>
              <c:numCache>
                <c:formatCode>General</c:formatCode>
                <c:ptCount val="1"/>
                <c:pt idx="0">
                  <c:v>2017</c:v>
                </c:pt>
              </c:numCache>
            </c:numRef>
          </c:cat>
          <c:val>
            <c:numRef>
              <c:f>Blad1!$C$2</c:f>
              <c:numCache>
                <c:formatCode>General</c:formatCode>
                <c:ptCount val="1"/>
                <c:pt idx="0">
                  <c:v>2494</c:v>
                </c:pt>
              </c:numCache>
            </c:numRef>
          </c:val>
          <c:extLst>
            <c:ext xmlns:c16="http://schemas.microsoft.com/office/drawing/2014/chart" uri="{C3380CC4-5D6E-409C-BE32-E72D297353CC}">
              <c16:uniqueId val="{00000001-C311-4EE2-8EF1-EEDA86DB7D5E}"/>
            </c:ext>
          </c:extLst>
        </c:ser>
        <c:dLbls>
          <c:showLegendKey val="0"/>
          <c:showVal val="0"/>
          <c:showCatName val="0"/>
          <c:showSerName val="0"/>
          <c:showPercent val="0"/>
          <c:showBubbleSize val="0"/>
        </c:dLbls>
        <c:gapWidth val="150"/>
        <c:overlap val="100"/>
        <c:axId val="803123944"/>
        <c:axId val="803130832"/>
      </c:barChart>
      <c:catAx>
        <c:axId val="80312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3130832"/>
        <c:crosses val="autoZero"/>
        <c:auto val="1"/>
        <c:lblAlgn val="ctr"/>
        <c:lblOffset val="100"/>
        <c:noMultiLvlLbl val="0"/>
      </c:catAx>
      <c:valAx>
        <c:axId val="80313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31239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1040090799951387"/>
          <c:y val="0.12620117873130224"/>
          <c:w val="0.72250888024417304"/>
          <c:h val="0.82812676233538851"/>
        </c:manualLayout>
      </c:layout>
      <c:pieChart>
        <c:varyColors val="1"/>
        <c:ser>
          <c:idx val="0"/>
          <c:order val="0"/>
          <c:tx>
            <c:strRef>
              <c:f>Blad1!$B$1</c:f>
              <c:strCache>
                <c:ptCount val="1"/>
                <c:pt idx="0">
                  <c:v>Tjänsteresor 2017</c:v>
                </c:pt>
              </c:strCache>
            </c:strRef>
          </c:tx>
          <c:dPt>
            <c:idx val="0"/>
            <c:bubble3D val="0"/>
            <c:spPr>
              <a:solidFill>
                <a:srgbClr val="95C11F"/>
              </a:solidFill>
              <a:ln w="19050">
                <a:solidFill>
                  <a:schemeClr val="lt1"/>
                </a:solidFill>
              </a:ln>
              <a:effectLst/>
            </c:spPr>
            <c:extLst>
              <c:ext xmlns:c16="http://schemas.microsoft.com/office/drawing/2014/chart" uri="{C3380CC4-5D6E-409C-BE32-E72D297353CC}">
                <c16:uniqueId val="{00000002-0DBE-41F5-8B13-C0C5876CCEDD}"/>
              </c:ext>
            </c:extLst>
          </c:dPt>
          <c:dPt>
            <c:idx val="1"/>
            <c:bubble3D val="0"/>
            <c:spPr>
              <a:solidFill>
                <a:srgbClr val="3BAEAB"/>
              </a:solidFill>
              <a:ln w="19050">
                <a:solidFill>
                  <a:schemeClr val="lt1"/>
                </a:solidFill>
              </a:ln>
              <a:effectLst/>
            </c:spPr>
            <c:extLst>
              <c:ext xmlns:c16="http://schemas.microsoft.com/office/drawing/2014/chart" uri="{C3380CC4-5D6E-409C-BE32-E72D297353CC}">
                <c16:uniqueId val="{00000003-0DBE-41F5-8B13-C0C5876CCEDD}"/>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Tågresor</c:v>
                </c:pt>
                <c:pt idx="1">
                  <c:v>Flygresor</c:v>
                </c:pt>
              </c:strCache>
            </c:strRef>
          </c:cat>
          <c:val>
            <c:numRef>
              <c:f>Blad1!$B$2:$B$3</c:f>
              <c:numCache>
                <c:formatCode>General</c:formatCode>
                <c:ptCount val="2"/>
                <c:pt idx="0">
                  <c:v>0.6</c:v>
                </c:pt>
                <c:pt idx="1">
                  <c:v>0.4</c:v>
                </c:pt>
              </c:numCache>
            </c:numRef>
          </c:val>
          <c:extLst>
            <c:ext xmlns:c16="http://schemas.microsoft.com/office/drawing/2014/chart" uri="{C3380CC4-5D6E-409C-BE32-E72D297353CC}">
              <c16:uniqueId val="{00000000-0DBE-41F5-8B13-C0C5876CC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612957239095537"/>
          <c:y val="0.80848714246692943"/>
          <c:w val="0.33803634655188924"/>
          <c:h val="0.169924148509234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1040090799951387"/>
          <c:y val="0.12620117873130224"/>
          <c:w val="0.72250888024417304"/>
          <c:h val="0.82812676233538851"/>
        </c:manualLayout>
      </c:layout>
      <c:pieChart>
        <c:varyColors val="1"/>
        <c:ser>
          <c:idx val="0"/>
          <c:order val="0"/>
          <c:tx>
            <c:strRef>
              <c:f>Blad1!$B$1</c:f>
              <c:strCache>
                <c:ptCount val="1"/>
                <c:pt idx="0">
                  <c:v>Tjänsteresor 2019</c:v>
                </c:pt>
              </c:strCache>
            </c:strRef>
          </c:tx>
          <c:dPt>
            <c:idx val="0"/>
            <c:bubble3D val="0"/>
            <c:spPr>
              <a:solidFill>
                <a:srgbClr val="95C11F"/>
              </a:solidFill>
              <a:ln w="19050">
                <a:solidFill>
                  <a:schemeClr val="lt1"/>
                </a:solidFill>
              </a:ln>
              <a:effectLst/>
            </c:spPr>
            <c:extLst>
              <c:ext xmlns:c16="http://schemas.microsoft.com/office/drawing/2014/chart" uri="{C3380CC4-5D6E-409C-BE32-E72D297353CC}">
                <c16:uniqueId val="{00000001-32D9-4754-9ED4-79564D38E222}"/>
              </c:ext>
            </c:extLst>
          </c:dPt>
          <c:dPt>
            <c:idx val="1"/>
            <c:bubble3D val="0"/>
            <c:spPr>
              <a:solidFill>
                <a:srgbClr val="3BAEAB"/>
              </a:solidFill>
              <a:ln w="19050">
                <a:solidFill>
                  <a:schemeClr val="lt1"/>
                </a:solidFill>
              </a:ln>
              <a:effectLst/>
            </c:spPr>
            <c:extLst>
              <c:ext xmlns:c16="http://schemas.microsoft.com/office/drawing/2014/chart" uri="{C3380CC4-5D6E-409C-BE32-E72D297353CC}">
                <c16:uniqueId val="{00000003-32D9-4754-9ED4-79564D38E222}"/>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Tågresor</c:v>
                </c:pt>
                <c:pt idx="1">
                  <c:v>Flygresor</c:v>
                </c:pt>
              </c:strCache>
            </c:strRef>
          </c:cat>
          <c:val>
            <c:numRef>
              <c:f>Blad1!$B$2:$B$3</c:f>
              <c:numCache>
                <c:formatCode>General</c:formatCode>
                <c:ptCount val="2"/>
                <c:pt idx="0">
                  <c:v>0.77</c:v>
                </c:pt>
                <c:pt idx="1">
                  <c:v>0.23</c:v>
                </c:pt>
              </c:numCache>
            </c:numRef>
          </c:val>
          <c:extLst>
            <c:ext xmlns:c16="http://schemas.microsoft.com/office/drawing/2014/chart" uri="{C3380CC4-5D6E-409C-BE32-E72D297353CC}">
              <c16:uniqueId val="{00000004-32D9-4754-9ED4-79564D38E22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3070306949944166"/>
          <c:y val="0.81992339809876003"/>
          <c:w val="0.36346284944340318"/>
          <c:h val="0.1584878928774039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1600" dirty="0">
                <a:solidFill>
                  <a:schemeClr val="tx1"/>
                </a:solidFill>
              </a:rPr>
              <a:t>Antal resor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5940723419138095"/>
          <c:y val="0.17610881081130708"/>
          <c:w val="0.60502482703870286"/>
          <c:h val="0.64207834892538762"/>
        </c:manualLayout>
      </c:layout>
      <c:barChart>
        <c:barDir val="col"/>
        <c:grouping val="stacked"/>
        <c:varyColors val="0"/>
        <c:ser>
          <c:idx val="0"/>
          <c:order val="0"/>
          <c:tx>
            <c:strRef>
              <c:f>Blad1!$B$1</c:f>
              <c:strCache>
                <c:ptCount val="1"/>
                <c:pt idx="0">
                  <c:v>Tågresor</c:v>
                </c:pt>
              </c:strCache>
            </c:strRef>
          </c:tx>
          <c:spPr>
            <a:solidFill>
              <a:srgbClr val="95C11F"/>
            </a:solidFill>
            <a:ln>
              <a:noFill/>
            </a:ln>
            <a:effectLst/>
          </c:spPr>
          <c:invertIfNegative val="0"/>
          <c:cat>
            <c:numRef>
              <c:f>Blad1!$A$2:$A$3</c:f>
              <c:numCache>
                <c:formatCode>General</c:formatCode>
                <c:ptCount val="2"/>
                <c:pt idx="0">
                  <c:v>2017</c:v>
                </c:pt>
                <c:pt idx="1">
                  <c:v>2019</c:v>
                </c:pt>
              </c:numCache>
            </c:numRef>
          </c:cat>
          <c:val>
            <c:numRef>
              <c:f>Blad1!$B$2:$B$3</c:f>
              <c:numCache>
                <c:formatCode>General</c:formatCode>
                <c:ptCount val="2"/>
                <c:pt idx="0">
                  <c:v>3802</c:v>
                </c:pt>
                <c:pt idx="1">
                  <c:v>4941</c:v>
                </c:pt>
              </c:numCache>
            </c:numRef>
          </c:val>
          <c:extLst>
            <c:ext xmlns:c16="http://schemas.microsoft.com/office/drawing/2014/chart" uri="{C3380CC4-5D6E-409C-BE32-E72D297353CC}">
              <c16:uniqueId val="{00000000-C311-4EE2-8EF1-EEDA86DB7D5E}"/>
            </c:ext>
          </c:extLst>
        </c:ser>
        <c:ser>
          <c:idx val="1"/>
          <c:order val="1"/>
          <c:tx>
            <c:strRef>
              <c:f>Blad1!$C$1</c:f>
              <c:strCache>
                <c:ptCount val="1"/>
                <c:pt idx="0">
                  <c:v>Flygresor</c:v>
                </c:pt>
              </c:strCache>
            </c:strRef>
          </c:tx>
          <c:spPr>
            <a:solidFill>
              <a:srgbClr val="3BAEAB"/>
            </a:solidFill>
            <a:ln>
              <a:noFill/>
            </a:ln>
            <a:effectLst/>
          </c:spPr>
          <c:invertIfNegative val="0"/>
          <c:cat>
            <c:numRef>
              <c:f>Blad1!$A$2:$A$3</c:f>
              <c:numCache>
                <c:formatCode>General</c:formatCode>
                <c:ptCount val="2"/>
                <c:pt idx="0">
                  <c:v>2017</c:v>
                </c:pt>
                <c:pt idx="1">
                  <c:v>2019</c:v>
                </c:pt>
              </c:numCache>
            </c:numRef>
          </c:cat>
          <c:val>
            <c:numRef>
              <c:f>Blad1!$C$2:$C$3</c:f>
              <c:numCache>
                <c:formatCode>General</c:formatCode>
                <c:ptCount val="2"/>
                <c:pt idx="0">
                  <c:v>2494</c:v>
                </c:pt>
                <c:pt idx="1">
                  <c:v>1507</c:v>
                </c:pt>
              </c:numCache>
            </c:numRef>
          </c:val>
          <c:extLst>
            <c:ext xmlns:c16="http://schemas.microsoft.com/office/drawing/2014/chart" uri="{C3380CC4-5D6E-409C-BE32-E72D297353CC}">
              <c16:uniqueId val="{00000001-C311-4EE2-8EF1-EEDA86DB7D5E}"/>
            </c:ext>
          </c:extLst>
        </c:ser>
        <c:dLbls>
          <c:showLegendKey val="0"/>
          <c:showVal val="0"/>
          <c:showCatName val="0"/>
          <c:showSerName val="0"/>
          <c:showPercent val="0"/>
          <c:showBubbleSize val="0"/>
        </c:dLbls>
        <c:gapWidth val="150"/>
        <c:overlap val="100"/>
        <c:axId val="803123944"/>
        <c:axId val="803130832"/>
      </c:barChart>
      <c:catAx>
        <c:axId val="80312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3130832"/>
        <c:crosses val="autoZero"/>
        <c:auto val="1"/>
        <c:lblAlgn val="ctr"/>
        <c:lblOffset val="100"/>
        <c:noMultiLvlLbl val="0"/>
      </c:catAx>
      <c:valAx>
        <c:axId val="80313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31239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1040090799951387"/>
          <c:y val="0.12620117873130224"/>
          <c:w val="0.72250888024417304"/>
          <c:h val="0.82812676233538851"/>
        </c:manualLayout>
      </c:layout>
      <c:pieChart>
        <c:varyColors val="1"/>
        <c:ser>
          <c:idx val="0"/>
          <c:order val="0"/>
          <c:tx>
            <c:strRef>
              <c:f>Blad1!$B$1</c:f>
              <c:strCache>
                <c:ptCount val="1"/>
                <c:pt idx="0">
                  <c:v>Tjänsteresor 2017</c:v>
                </c:pt>
              </c:strCache>
            </c:strRef>
          </c:tx>
          <c:dPt>
            <c:idx val="0"/>
            <c:bubble3D val="0"/>
            <c:spPr>
              <a:solidFill>
                <a:srgbClr val="95C11F"/>
              </a:solidFill>
              <a:ln w="19050">
                <a:solidFill>
                  <a:schemeClr val="lt1"/>
                </a:solidFill>
              </a:ln>
              <a:effectLst/>
            </c:spPr>
            <c:extLst>
              <c:ext xmlns:c16="http://schemas.microsoft.com/office/drawing/2014/chart" uri="{C3380CC4-5D6E-409C-BE32-E72D297353CC}">
                <c16:uniqueId val="{00000002-0DBE-41F5-8B13-C0C5876CCEDD}"/>
              </c:ext>
            </c:extLst>
          </c:dPt>
          <c:dPt>
            <c:idx val="1"/>
            <c:bubble3D val="0"/>
            <c:spPr>
              <a:solidFill>
                <a:srgbClr val="3BAEAB"/>
              </a:solidFill>
              <a:ln w="19050">
                <a:solidFill>
                  <a:schemeClr val="lt1"/>
                </a:solidFill>
              </a:ln>
              <a:effectLst/>
            </c:spPr>
            <c:extLst>
              <c:ext xmlns:c16="http://schemas.microsoft.com/office/drawing/2014/chart" uri="{C3380CC4-5D6E-409C-BE32-E72D297353CC}">
                <c16:uniqueId val="{00000003-0DBE-41F5-8B13-C0C5876CCEDD}"/>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Tågresor</c:v>
                </c:pt>
                <c:pt idx="1">
                  <c:v>Flygresor</c:v>
                </c:pt>
              </c:strCache>
            </c:strRef>
          </c:cat>
          <c:val>
            <c:numRef>
              <c:f>Blad1!$B$2:$B$3</c:f>
              <c:numCache>
                <c:formatCode>General</c:formatCode>
                <c:ptCount val="2"/>
                <c:pt idx="0">
                  <c:v>0.6</c:v>
                </c:pt>
                <c:pt idx="1">
                  <c:v>0.4</c:v>
                </c:pt>
              </c:numCache>
            </c:numRef>
          </c:val>
          <c:extLst>
            <c:ext xmlns:c16="http://schemas.microsoft.com/office/drawing/2014/chart" uri="{C3380CC4-5D6E-409C-BE32-E72D297353CC}">
              <c16:uniqueId val="{00000000-0DBE-41F5-8B13-C0C5876CC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612957239095537"/>
          <c:y val="0.80848714246692943"/>
          <c:w val="0.33803634655188924"/>
          <c:h val="0.169924148509234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1040090799951387"/>
          <c:y val="0.12620117873130224"/>
          <c:w val="0.72250888024417304"/>
          <c:h val="0.82812676233538851"/>
        </c:manualLayout>
      </c:layout>
      <c:pieChart>
        <c:varyColors val="1"/>
        <c:ser>
          <c:idx val="0"/>
          <c:order val="0"/>
          <c:tx>
            <c:strRef>
              <c:f>Blad1!$B$1</c:f>
              <c:strCache>
                <c:ptCount val="1"/>
                <c:pt idx="0">
                  <c:v>Tjänsteresor 2019</c:v>
                </c:pt>
              </c:strCache>
            </c:strRef>
          </c:tx>
          <c:dPt>
            <c:idx val="0"/>
            <c:bubble3D val="0"/>
            <c:spPr>
              <a:solidFill>
                <a:srgbClr val="95C11F"/>
              </a:solidFill>
              <a:ln w="19050">
                <a:solidFill>
                  <a:schemeClr val="lt1"/>
                </a:solidFill>
              </a:ln>
              <a:effectLst/>
            </c:spPr>
            <c:extLst>
              <c:ext xmlns:c16="http://schemas.microsoft.com/office/drawing/2014/chart" uri="{C3380CC4-5D6E-409C-BE32-E72D297353CC}">
                <c16:uniqueId val="{00000001-32D9-4754-9ED4-79564D38E222}"/>
              </c:ext>
            </c:extLst>
          </c:dPt>
          <c:dPt>
            <c:idx val="1"/>
            <c:bubble3D val="0"/>
            <c:spPr>
              <a:solidFill>
                <a:srgbClr val="3BAEAB"/>
              </a:solidFill>
              <a:ln w="19050">
                <a:solidFill>
                  <a:schemeClr val="lt1"/>
                </a:solidFill>
              </a:ln>
              <a:effectLst/>
            </c:spPr>
            <c:extLst>
              <c:ext xmlns:c16="http://schemas.microsoft.com/office/drawing/2014/chart" uri="{C3380CC4-5D6E-409C-BE32-E72D297353CC}">
                <c16:uniqueId val="{00000003-32D9-4754-9ED4-79564D38E222}"/>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Tågresor</c:v>
                </c:pt>
                <c:pt idx="1">
                  <c:v>Flygresor</c:v>
                </c:pt>
              </c:strCache>
            </c:strRef>
          </c:cat>
          <c:val>
            <c:numRef>
              <c:f>Blad1!$B$2:$B$3</c:f>
              <c:numCache>
                <c:formatCode>General</c:formatCode>
                <c:ptCount val="2"/>
                <c:pt idx="0">
                  <c:v>0.77</c:v>
                </c:pt>
                <c:pt idx="1">
                  <c:v>0.23</c:v>
                </c:pt>
              </c:numCache>
            </c:numRef>
          </c:val>
          <c:extLst>
            <c:ext xmlns:c16="http://schemas.microsoft.com/office/drawing/2014/chart" uri="{C3380CC4-5D6E-409C-BE32-E72D297353CC}">
              <c16:uniqueId val="{00000004-32D9-4754-9ED4-79564D38E22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3070306949944166"/>
          <c:y val="0.81992339809876003"/>
          <c:w val="0.36346284944340318"/>
          <c:h val="0.1584878928774039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1040090799951387"/>
          <c:y val="0.12620117873130224"/>
          <c:w val="0.72250888024417304"/>
          <c:h val="0.82812676233538851"/>
        </c:manualLayout>
      </c:layout>
      <c:pieChart>
        <c:varyColors val="1"/>
        <c:ser>
          <c:idx val="0"/>
          <c:order val="0"/>
          <c:tx>
            <c:strRef>
              <c:f>Blad1!$B$1</c:f>
              <c:strCache>
                <c:ptCount val="1"/>
                <c:pt idx="0">
                  <c:v>Tjänsteresor 2020</c:v>
                </c:pt>
              </c:strCache>
            </c:strRef>
          </c:tx>
          <c:dPt>
            <c:idx val="0"/>
            <c:bubble3D val="0"/>
            <c:spPr>
              <a:solidFill>
                <a:srgbClr val="95C11F"/>
              </a:solidFill>
              <a:ln w="19050">
                <a:solidFill>
                  <a:schemeClr val="lt1"/>
                </a:solidFill>
              </a:ln>
              <a:effectLst/>
            </c:spPr>
            <c:extLst>
              <c:ext xmlns:c16="http://schemas.microsoft.com/office/drawing/2014/chart" uri="{C3380CC4-5D6E-409C-BE32-E72D297353CC}">
                <c16:uniqueId val="{00000001-1A06-4931-A384-1704DBB9FFC7}"/>
              </c:ext>
            </c:extLst>
          </c:dPt>
          <c:dPt>
            <c:idx val="1"/>
            <c:bubble3D val="0"/>
            <c:spPr>
              <a:solidFill>
                <a:srgbClr val="3BAEAB"/>
              </a:solidFill>
              <a:ln w="19050">
                <a:solidFill>
                  <a:schemeClr val="lt1"/>
                </a:solidFill>
              </a:ln>
              <a:effectLst/>
            </c:spPr>
            <c:extLst>
              <c:ext xmlns:c16="http://schemas.microsoft.com/office/drawing/2014/chart" uri="{C3380CC4-5D6E-409C-BE32-E72D297353CC}">
                <c16:uniqueId val="{00000003-1A06-4931-A384-1704DBB9FFC7}"/>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Tågresor</c:v>
                </c:pt>
                <c:pt idx="1">
                  <c:v>Flygresor</c:v>
                </c:pt>
              </c:strCache>
            </c:strRef>
          </c:cat>
          <c:val>
            <c:numRef>
              <c:f>Blad1!$B$2:$B$3</c:f>
              <c:numCache>
                <c:formatCode>General</c:formatCode>
                <c:ptCount val="2"/>
                <c:pt idx="0">
                  <c:v>0.79</c:v>
                </c:pt>
                <c:pt idx="1">
                  <c:v>0.21</c:v>
                </c:pt>
              </c:numCache>
            </c:numRef>
          </c:val>
          <c:extLst>
            <c:ext xmlns:c16="http://schemas.microsoft.com/office/drawing/2014/chart" uri="{C3380CC4-5D6E-409C-BE32-E72D297353CC}">
              <c16:uniqueId val="{00000004-1A06-4931-A384-1704DBB9FFC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3284129824653901"/>
          <c:y val="0.8147957962608402"/>
          <c:w val="0.35427493924500636"/>
          <c:h val="0.1598033280774862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1600" dirty="0">
                <a:solidFill>
                  <a:schemeClr val="tx1"/>
                </a:solidFill>
              </a:rPr>
              <a:t>Antal resor</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5940723419138095"/>
          <c:y val="0.17610881081130708"/>
          <c:w val="0.60502482703870286"/>
          <c:h val="0.64207834892538762"/>
        </c:manualLayout>
      </c:layout>
      <c:barChart>
        <c:barDir val="col"/>
        <c:grouping val="stacked"/>
        <c:varyColors val="0"/>
        <c:ser>
          <c:idx val="0"/>
          <c:order val="0"/>
          <c:tx>
            <c:strRef>
              <c:f>Blad1!$B$1</c:f>
              <c:strCache>
                <c:ptCount val="1"/>
                <c:pt idx="0">
                  <c:v>Tågresor</c:v>
                </c:pt>
              </c:strCache>
            </c:strRef>
          </c:tx>
          <c:spPr>
            <a:solidFill>
              <a:srgbClr val="95C11F"/>
            </a:solidFill>
            <a:ln>
              <a:noFill/>
            </a:ln>
            <a:effectLst/>
          </c:spPr>
          <c:invertIfNegative val="0"/>
          <c:cat>
            <c:numRef>
              <c:f>Blad1!$A$2:$A$4</c:f>
              <c:numCache>
                <c:formatCode>General</c:formatCode>
                <c:ptCount val="3"/>
                <c:pt idx="0">
                  <c:v>2017</c:v>
                </c:pt>
                <c:pt idx="1">
                  <c:v>2019</c:v>
                </c:pt>
                <c:pt idx="2">
                  <c:v>2020</c:v>
                </c:pt>
              </c:numCache>
            </c:numRef>
          </c:cat>
          <c:val>
            <c:numRef>
              <c:f>Blad1!$B$2:$B$4</c:f>
              <c:numCache>
                <c:formatCode>General</c:formatCode>
                <c:ptCount val="3"/>
                <c:pt idx="0">
                  <c:v>3802</c:v>
                </c:pt>
                <c:pt idx="1">
                  <c:v>4941</c:v>
                </c:pt>
                <c:pt idx="2">
                  <c:v>1020</c:v>
                </c:pt>
              </c:numCache>
            </c:numRef>
          </c:val>
          <c:extLst>
            <c:ext xmlns:c16="http://schemas.microsoft.com/office/drawing/2014/chart" uri="{C3380CC4-5D6E-409C-BE32-E72D297353CC}">
              <c16:uniqueId val="{00000000-C311-4EE2-8EF1-EEDA86DB7D5E}"/>
            </c:ext>
          </c:extLst>
        </c:ser>
        <c:ser>
          <c:idx val="1"/>
          <c:order val="1"/>
          <c:tx>
            <c:strRef>
              <c:f>Blad1!$C$1</c:f>
              <c:strCache>
                <c:ptCount val="1"/>
                <c:pt idx="0">
                  <c:v>Flygresor</c:v>
                </c:pt>
              </c:strCache>
            </c:strRef>
          </c:tx>
          <c:spPr>
            <a:solidFill>
              <a:srgbClr val="3BAEAB"/>
            </a:solidFill>
            <a:ln>
              <a:noFill/>
            </a:ln>
            <a:effectLst/>
          </c:spPr>
          <c:invertIfNegative val="0"/>
          <c:cat>
            <c:numRef>
              <c:f>Blad1!$A$2:$A$4</c:f>
              <c:numCache>
                <c:formatCode>General</c:formatCode>
                <c:ptCount val="3"/>
                <c:pt idx="0">
                  <c:v>2017</c:v>
                </c:pt>
                <c:pt idx="1">
                  <c:v>2019</c:v>
                </c:pt>
                <c:pt idx="2">
                  <c:v>2020</c:v>
                </c:pt>
              </c:numCache>
            </c:numRef>
          </c:cat>
          <c:val>
            <c:numRef>
              <c:f>Blad1!$C$2:$C$4</c:f>
              <c:numCache>
                <c:formatCode>General</c:formatCode>
                <c:ptCount val="3"/>
                <c:pt idx="0">
                  <c:v>2494</c:v>
                </c:pt>
                <c:pt idx="1">
                  <c:v>1507</c:v>
                </c:pt>
                <c:pt idx="2">
                  <c:v>265</c:v>
                </c:pt>
              </c:numCache>
            </c:numRef>
          </c:val>
          <c:extLst>
            <c:ext xmlns:c16="http://schemas.microsoft.com/office/drawing/2014/chart" uri="{C3380CC4-5D6E-409C-BE32-E72D297353CC}">
              <c16:uniqueId val="{00000001-C311-4EE2-8EF1-EEDA86DB7D5E}"/>
            </c:ext>
          </c:extLst>
        </c:ser>
        <c:dLbls>
          <c:showLegendKey val="0"/>
          <c:showVal val="0"/>
          <c:showCatName val="0"/>
          <c:showSerName val="0"/>
          <c:showPercent val="0"/>
          <c:showBubbleSize val="0"/>
        </c:dLbls>
        <c:gapWidth val="150"/>
        <c:overlap val="100"/>
        <c:axId val="803123944"/>
        <c:axId val="803130832"/>
      </c:barChart>
      <c:catAx>
        <c:axId val="80312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3130832"/>
        <c:crosses val="autoZero"/>
        <c:auto val="1"/>
        <c:lblAlgn val="ctr"/>
        <c:lblOffset val="100"/>
        <c:noMultiLvlLbl val="0"/>
      </c:catAx>
      <c:valAx>
        <c:axId val="803130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31239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sv-SE"/>
              <a:t>Utsläppsminskning och målsättning för fossilbränslefri kommun, </a:t>
            </a:r>
          </a:p>
          <a:p>
            <a:pPr algn="l">
              <a:defRPr/>
            </a:pPr>
            <a:r>
              <a:rPr lang="sv-SE"/>
              <a:t>Geografiskt område </a:t>
            </a:r>
          </a:p>
        </c:rich>
      </c:tx>
      <c:layout>
        <c:manualLayout>
          <c:xMode val="edge"/>
          <c:yMode val="edge"/>
          <c:x val="0.14082959370286796"/>
          <c:y val="8.619157822663473E-2"/>
        </c:manualLayout>
      </c:layout>
      <c:overlay val="0"/>
    </c:title>
    <c:autoTitleDeleted val="0"/>
    <c:plotArea>
      <c:layout>
        <c:manualLayout>
          <c:layoutTarget val="inner"/>
          <c:xMode val="edge"/>
          <c:yMode val="edge"/>
          <c:x val="0.12159847532856531"/>
          <c:y val="0.22821137040977119"/>
          <c:w val="0.82817483572948158"/>
          <c:h val="0.63521381733700832"/>
        </c:manualLayout>
      </c:layout>
      <c:lineChart>
        <c:grouping val="standard"/>
        <c:varyColors val="0"/>
        <c:ser>
          <c:idx val="0"/>
          <c:order val="0"/>
          <c:tx>
            <c:strRef>
              <c:f>'Verktyg utsläpp geografisk'!$B$3</c:f>
              <c:strCache>
                <c:ptCount val="1"/>
                <c:pt idx="0">
                  <c:v>Faktiska utsläpp</c:v>
                </c:pt>
              </c:strCache>
            </c:strRef>
          </c:tx>
          <c:spPr>
            <a:ln w="47625">
              <a:solidFill>
                <a:srgbClr val="00B0F0">
                  <a:alpha val="40000"/>
                </a:srgbClr>
              </a:solidFill>
            </a:ln>
          </c:spPr>
          <c:marker>
            <c:symbol val="none"/>
          </c:marker>
          <c:cat>
            <c:numRef>
              <c:f>'Verktyg utsläpp geografisk'!$A$4:$A$54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f>'Verktyg utsläpp geografisk'!$B$4:$B$46</c:f>
              <c:numCache>
                <c:formatCode>#,##0</c:formatCode>
                <c:ptCount val="43"/>
                <c:pt idx="0">
                  <c:v>249878.723555</c:v>
                </c:pt>
                <c:pt idx="1">
                  <c:v>228571.72852999996</c:v>
                </c:pt>
                <c:pt idx="2">
                  <c:v>222176.83748000002</c:v>
                </c:pt>
                <c:pt idx="3">
                  <c:v>208082.31516000003</c:v>
                </c:pt>
                <c:pt idx="4">
                  <c:v>216895.72946667997</c:v>
                </c:pt>
                <c:pt idx="5">
                  <c:v>246731.2562</c:v>
                </c:pt>
                <c:pt idx="6">
                  <c:v>230339.93369605398</c:v>
                </c:pt>
                <c:pt idx="7">
                  <c:v>196046.063632</c:v>
                </c:pt>
                <c:pt idx="8">
                  <c:v>210960.32979444898</c:v>
                </c:pt>
                <c:pt idx="9">
                  <c:v>209170.01658775003</c:v>
                </c:pt>
                <c:pt idx="10">
                  <c:v>193898.91749999998</c:v>
                </c:pt>
                <c:pt idx="11">
                  <c:v>200663.44767480597</c:v>
                </c:pt>
                <c:pt idx="12">
                  <c:v>244013.17502900926</c:v>
                </c:pt>
                <c:pt idx="13" formatCode="0">
                  <c:v>160475.72452725237</c:v>
                </c:pt>
                <c:pt idx="14" formatCode="0">
                  <c:v>166834.88817000177</c:v>
                </c:pt>
                <c:pt idx="15" formatCode="0">
                  <c:v>161892.96263501138</c:v>
                </c:pt>
                <c:pt idx="16" formatCode="0">
                  <c:v>157299.54140985326</c:v>
                </c:pt>
                <c:pt idx="17" formatCode="0">
                  <c:v>157400.68748310269</c:v>
                </c:pt>
                <c:pt idx="18" formatCode="0">
                  <c:v>155478.891530536</c:v>
                </c:pt>
                <c:pt idx="19" formatCode="0">
                  <c:v>145828.80477239602</c:v>
                </c:pt>
                <c:pt idx="20" formatCode="0">
                  <c:v>139123</c:v>
                </c:pt>
                <c:pt idx="21" formatCode="0">
                  <c:v>127880</c:v>
                </c:pt>
                <c:pt idx="22">
                  <c:v>113134</c:v>
                </c:pt>
              </c:numCache>
            </c:numRef>
          </c:val>
          <c:smooth val="1"/>
          <c:extLst>
            <c:ext xmlns:c16="http://schemas.microsoft.com/office/drawing/2014/chart" uri="{C3380CC4-5D6E-409C-BE32-E72D297353CC}">
              <c16:uniqueId val="{00000000-5B2D-4083-BCD2-D0025DE3AD7E}"/>
            </c:ext>
          </c:extLst>
        </c:ser>
        <c:ser>
          <c:idx val="3"/>
          <c:order val="5"/>
          <c:tx>
            <c:strRef>
              <c:f>'Verktyg utsläpp geografisk'!$M$3</c:f>
              <c:strCache>
                <c:ptCount val="1"/>
                <c:pt idx="0">
                  <c:v>Mål 2030</c:v>
                </c:pt>
              </c:strCache>
              <c:extLst xmlns:c15="http://schemas.microsoft.com/office/drawing/2012/chart"/>
            </c:strRef>
          </c:tx>
          <c:spPr>
            <a:ln w="47625"/>
          </c:spPr>
          <c:marker>
            <c:symbol val="none"/>
          </c:marker>
          <c:cat>
            <c:numRef>
              <c:f>'Verktyg utsläpp geografisk'!$A$4:$A$54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extLst xmlns:c15="http://schemas.microsoft.com/office/drawing/2012/chart"/>
            </c:numRef>
          </c:cat>
          <c:val>
            <c:numRef>
              <c:f>'Verktyg utsläpp geografisk'!$M$4:$M$46</c:f>
              <c:numCache>
                <c:formatCode>General</c:formatCode>
                <c:ptCount val="43"/>
                <c:pt idx="22" formatCode="#,##0">
                  <c:v>113092</c:v>
                </c:pt>
                <c:pt idx="23" formatCode="#,##0">
                  <c:v>101778.6</c:v>
                </c:pt>
                <c:pt idx="24" formatCode="#,##0">
                  <c:v>90560.999632892621</c:v>
                </c:pt>
                <c:pt idx="25" formatCode="#,##0">
                  <c:v>79343.399265785236</c:v>
                </c:pt>
                <c:pt idx="26" formatCode="#,##0">
                  <c:v>68125.798898677851</c:v>
                </c:pt>
                <c:pt idx="27" formatCode="#,##0">
                  <c:v>56908.198531570466</c:v>
                </c:pt>
                <c:pt idx="28" formatCode="#,##0">
                  <c:v>45690.598164463081</c:v>
                </c:pt>
                <c:pt idx="29" formatCode="#,##0">
                  <c:v>34472.997797355696</c:v>
                </c:pt>
                <c:pt idx="30" formatCode="#,##0">
                  <c:v>23255.397430248311</c:v>
                </c:pt>
                <c:pt idx="31" formatCode="#,##0">
                  <c:v>12037.797063140924</c:v>
                </c:pt>
                <c:pt idx="32" formatCode="#,##0">
                  <c:v>0</c:v>
                </c:pt>
              </c:numCache>
            </c:numRef>
          </c:val>
          <c:smooth val="0"/>
          <c:extLst xmlns:c15="http://schemas.microsoft.com/office/drawing/2012/chart">
            <c:ext xmlns:c16="http://schemas.microsoft.com/office/drawing/2014/chart" uri="{C3380CC4-5D6E-409C-BE32-E72D297353CC}">
              <c16:uniqueId val="{00000001-5B2D-4083-BCD2-D0025DE3AD7E}"/>
            </c:ext>
          </c:extLst>
        </c:ser>
        <c:ser>
          <c:idx val="8"/>
          <c:order val="8"/>
          <c:tx>
            <c:strRef>
              <c:f>'Verktyg utsläpp geografisk'!$G$3</c:f>
              <c:strCache>
                <c:ptCount val="1"/>
                <c:pt idx="0">
                  <c:v>Prognos (baserat på 1998-2020)</c:v>
                </c:pt>
              </c:strCache>
              <c:extLst xmlns:c15="http://schemas.microsoft.com/office/drawing/2012/chart"/>
            </c:strRef>
          </c:tx>
          <c:spPr>
            <a:ln w="38100">
              <a:solidFill>
                <a:srgbClr val="C00000"/>
              </a:solidFill>
              <a:prstDash val="sysDash"/>
            </a:ln>
          </c:spPr>
          <c:marker>
            <c:symbol val="none"/>
          </c:marker>
          <c:val>
            <c:numRef>
              <c:f>'Verktyg utsläpp geografisk'!$G$4:$G$55</c:f>
              <c:numCache>
                <c:formatCode>General</c:formatCode>
                <c:ptCount val="52"/>
                <c:pt idx="22" formatCode="#,##0">
                  <c:v>113134</c:v>
                </c:pt>
                <c:pt idx="23" formatCode="#,##0">
                  <c:v>124737.47922719084</c:v>
                </c:pt>
                <c:pt idx="24" formatCode="#,##0">
                  <c:v>119397.56997860968</c:v>
                </c:pt>
                <c:pt idx="25" formatCode="#,##0">
                  <c:v>114057.66073002852</c:v>
                </c:pt>
                <c:pt idx="26" formatCode="#,##0">
                  <c:v>108717.75148144737</c:v>
                </c:pt>
                <c:pt idx="27" formatCode="#,##0">
                  <c:v>103377.84223286621</c:v>
                </c:pt>
                <c:pt idx="28" formatCode="#,##0">
                  <c:v>98037.932984283194</c:v>
                </c:pt>
                <c:pt idx="29" formatCode="#,##0">
                  <c:v>92698.023735702038</c:v>
                </c:pt>
                <c:pt idx="30" formatCode="#,##0">
                  <c:v>87358.114487120882</c:v>
                </c:pt>
                <c:pt idx="31" formatCode="#,##0">
                  <c:v>82018.205238539726</c:v>
                </c:pt>
                <c:pt idx="32" formatCode="#,##0">
                  <c:v>76678.295989958569</c:v>
                </c:pt>
                <c:pt idx="33" formatCode="#,##0">
                  <c:v>71338.386741375551</c:v>
                </c:pt>
                <c:pt idx="34" formatCode="#,##0">
                  <c:v>65998.477492794394</c:v>
                </c:pt>
                <c:pt idx="35" formatCode="#,##0">
                  <c:v>60658.568244213238</c:v>
                </c:pt>
                <c:pt idx="36" formatCode="#,##0">
                  <c:v>55318.658995632082</c:v>
                </c:pt>
                <c:pt idx="37" formatCode="#,##0">
                  <c:v>49978.749747050926</c:v>
                </c:pt>
                <c:pt idx="38" formatCode="#,##0">
                  <c:v>44638.840498467907</c:v>
                </c:pt>
                <c:pt idx="39" formatCode="#,##0">
                  <c:v>39298.931249886751</c:v>
                </c:pt>
                <c:pt idx="40" formatCode="#,##0">
                  <c:v>33959.022001305595</c:v>
                </c:pt>
                <c:pt idx="41" formatCode="#,##0">
                  <c:v>28619.112752724439</c:v>
                </c:pt>
                <c:pt idx="42" formatCode="#,##0">
                  <c:v>23279.203504143283</c:v>
                </c:pt>
                <c:pt idx="43" formatCode="#,##0">
                  <c:v>17939.294255560264</c:v>
                </c:pt>
                <c:pt idx="44" formatCode="#,##0">
                  <c:v>12599.385006979108</c:v>
                </c:pt>
                <c:pt idx="45" formatCode="#,##0">
                  <c:v>7259.4757583979517</c:v>
                </c:pt>
                <c:pt idx="46" formatCode="#,##0">
                  <c:v>1919.5665098167956</c:v>
                </c:pt>
                <c:pt idx="47" formatCode="#,##0">
                  <c:v>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5B2D-4083-BCD2-D0025DE3AD7E}"/>
            </c:ext>
          </c:extLst>
        </c:ser>
        <c:ser>
          <c:idx val="10"/>
          <c:order val="10"/>
          <c:tx>
            <c:strRef>
              <c:f>'Verktyg utsläpp geografisk'!$I$3</c:f>
              <c:strCache>
                <c:ptCount val="1"/>
                <c:pt idx="0">
                  <c:v>Prognos (baserat på 2016-2020)</c:v>
                </c:pt>
              </c:strCache>
            </c:strRef>
          </c:tx>
          <c:spPr>
            <a:ln w="38100">
              <a:solidFill>
                <a:srgbClr val="7030A0"/>
              </a:solidFill>
              <a:prstDash val="sysDash"/>
            </a:ln>
          </c:spPr>
          <c:marker>
            <c:symbol val="none"/>
          </c:marker>
          <c:val>
            <c:numRef>
              <c:f>'Verktyg utsläpp geografisk'!$I$4:$I$40</c:f>
              <c:numCache>
                <c:formatCode>General</c:formatCode>
                <c:ptCount val="37"/>
                <c:pt idx="22" formatCode="#,##0">
                  <c:v>113134</c:v>
                </c:pt>
                <c:pt idx="23" formatCode="#,##0">
                  <c:v>105497.36291054636</c:v>
                </c:pt>
                <c:pt idx="24" formatCode="#,##0">
                  <c:v>95233.504127200693</c:v>
                </c:pt>
                <c:pt idx="25" formatCode="#,##0">
                  <c:v>84969.645343855023</c:v>
                </c:pt>
                <c:pt idx="26" formatCode="#,##0">
                  <c:v>74705.786560505629</c:v>
                </c:pt>
                <c:pt idx="27" formatCode="#,##0">
                  <c:v>64441.927777159959</c:v>
                </c:pt>
                <c:pt idx="28" formatCode="#,##0">
                  <c:v>54178.06899381429</c:v>
                </c:pt>
                <c:pt idx="29" formatCode="#,##0">
                  <c:v>43914.210210464895</c:v>
                </c:pt>
                <c:pt idx="30" formatCode="#,##0">
                  <c:v>33650.351427119225</c:v>
                </c:pt>
                <c:pt idx="31" formatCode="#,##0">
                  <c:v>23386.492643773556</c:v>
                </c:pt>
                <c:pt idx="32" formatCode="#,##0">
                  <c:v>13122.633860424161</c:v>
                </c:pt>
                <c:pt idx="33" formatCode="#,##0">
                  <c:v>2858.7750770784914</c:v>
                </c:pt>
                <c:pt idx="34" formatCode="#,##0">
                  <c:v>0</c:v>
                </c:pt>
              </c:numCache>
            </c:numRef>
          </c:val>
          <c:smooth val="0"/>
          <c:extLst>
            <c:ext xmlns:c16="http://schemas.microsoft.com/office/drawing/2014/chart" uri="{C3380CC4-5D6E-409C-BE32-E72D297353CC}">
              <c16:uniqueId val="{00000003-5B2D-4083-BCD2-D0025DE3AD7E}"/>
            </c:ext>
          </c:extLst>
        </c:ser>
        <c:dLbls>
          <c:showLegendKey val="0"/>
          <c:showVal val="0"/>
          <c:showCatName val="0"/>
          <c:showSerName val="0"/>
          <c:showPercent val="0"/>
          <c:showBubbleSize val="0"/>
        </c:dLbls>
        <c:smooth val="0"/>
        <c:axId val="40028032"/>
        <c:axId val="40029568"/>
        <c:extLst>
          <c:ext xmlns:c15="http://schemas.microsoft.com/office/drawing/2012/chart" uri="{02D57815-91ED-43cb-92C2-25804820EDAC}">
            <c15:filteredLineSeries>
              <c15:ser>
                <c:idx val="2"/>
                <c:order val="1"/>
                <c:tx>
                  <c:strRef>
                    <c:extLst>
                      <c:ext uri="{02D57815-91ED-43cb-92C2-25804820EDAC}">
                        <c15:formulaRef>
                          <c15:sqref>'Verktyg utsläpp geografisk'!$D$3</c15:sqref>
                        </c15:formulaRef>
                      </c:ext>
                    </c:extLst>
                    <c:strCache>
                      <c:ptCount val="1"/>
                      <c:pt idx="0">
                        <c:v>Prognos (baserat på 1998-2017)</c:v>
                      </c:pt>
                    </c:strCache>
                  </c:strRef>
                </c:tx>
                <c:spPr>
                  <a:ln>
                    <a:solidFill>
                      <a:schemeClr val="accent2"/>
                    </a:solidFill>
                    <a:prstDash val="dash"/>
                  </a:ln>
                </c:spPr>
                <c:marker>
                  <c:symbol val="none"/>
                </c:marker>
                <c:cat>
                  <c:numRef>
                    <c:extLst>
                      <c:ex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c:ext uri="{02D57815-91ED-43cb-92C2-25804820EDAC}">
                        <c15:formulaRef>
                          <c15:sqref>'Verktyg utsläpp geografisk'!$D$4:$D$55</c15:sqref>
                        </c15:formulaRef>
                      </c:ext>
                    </c:extLst>
                    <c:numCache>
                      <c:formatCode>General</c:formatCode>
                      <c:ptCount val="52"/>
                      <c:pt idx="19" formatCode="#,##0">
                        <c:v>145829</c:v>
                      </c:pt>
                      <c:pt idx="20" formatCode="#,##0">
                        <c:v>146770.63295512879</c:v>
                      </c:pt>
                      <c:pt idx="21" formatCode="#,##0">
                        <c:v>141853.14404093675</c:v>
                      </c:pt>
                      <c:pt idx="22" formatCode="#,##0">
                        <c:v>136935.65512674468</c:v>
                      </c:pt>
                      <c:pt idx="23" formatCode="#,##0">
                        <c:v>132018.16621255263</c:v>
                      </c:pt>
                      <c:pt idx="24" formatCode="#,##0">
                        <c:v>127100.67729836058</c:v>
                      </c:pt>
                      <c:pt idx="25" formatCode="#,##0">
                        <c:v>122183.18838416849</c:v>
                      </c:pt>
                      <c:pt idx="26" formatCode="#,##0">
                        <c:v>117265.69946997646</c:v>
                      </c:pt>
                      <c:pt idx="27" formatCode="#,##0">
                        <c:v>112348.21055578436</c:v>
                      </c:pt>
                      <c:pt idx="28" formatCode="#,##0">
                        <c:v>107430.72164159235</c:v>
                      </c:pt>
                      <c:pt idx="29" formatCode="#,##0">
                        <c:v>102513.23272740025</c:v>
                      </c:pt>
                      <c:pt idx="30" formatCode="#,##0">
                        <c:v>97595.743813208217</c:v>
                      </c:pt>
                      <c:pt idx="31" formatCode="#,##0">
                        <c:v>92678.25489901613</c:v>
                      </c:pt>
                      <c:pt idx="32" formatCode="#,##0">
                        <c:v>87760.765984824087</c:v>
                      </c:pt>
                      <c:pt idx="33" formatCode="#,##0">
                        <c:v>82843.277070632001</c:v>
                      </c:pt>
                      <c:pt idx="34" formatCode="#,##0">
                        <c:v>77925.788156439972</c:v>
                      </c:pt>
                      <c:pt idx="35" formatCode="#,##0">
                        <c:v>73008.299242247886</c:v>
                      </c:pt>
                      <c:pt idx="36" formatCode="#,##0">
                        <c:v>68090.810328055857</c:v>
                      </c:pt>
                      <c:pt idx="37" formatCode="#,##0">
                        <c:v>63173.321413863778</c:v>
                      </c:pt>
                      <c:pt idx="38" formatCode="#,##0">
                        <c:v>58255.83249967172</c:v>
                      </c:pt>
                      <c:pt idx="39" formatCode="#,##0">
                        <c:v>53338.343585479648</c:v>
                      </c:pt>
                      <c:pt idx="40" formatCode="#,##0">
                        <c:v>48420.854671287605</c:v>
                      </c:pt>
                      <c:pt idx="41" formatCode="#,##0">
                        <c:v>43503.365757095533</c:v>
                      </c:pt>
                      <c:pt idx="42" formatCode="#,##0">
                        <c:v>38585.87684290349</c:v>
                      </c:pt>
                      <c:pt idx="43" formatCode="#,##0">
                        <c:v>33668.387928711418</c:v>
                      </c:pt>
                      <c:pt idx="44" formatCode="#,##0">
                        <c:v>28750.899014519364</c:v>
                      </c:pt>
                      <c:pt idx="45" formatCode="#,##0">
                        <c:v>23833.410100327284</c:v>
                      </c:pt>
                      <c:pt idx="46" formatCode="#,##0">
                        <c:v>18915.921186135249</c:v>
                      </c:pt>
                      <c:pt idx="47" formatCode="#,##0">
                        <c:v>13998.432271943157</c:v>
                      </c:pt>
                      <c:pt idx="48" formatCode="#,##0">
                        <c:v>9080.9433577511318</c:v>
                      </c:pt>
                      <c:pt idx="49" formatCode="#,##0">
                        <c:v>4163.4544435590415</c:v>
                      </c:pt>
                      <c:pt idx="50" formatCode="#,##0">
                        <c:v>0</c:v>
                      </c:pt>
                    </c:numCache>
                  </c:numRef>
                </c:val>
                <c:smooth val="1"/>
                <c:extLst>
                  <c:ext xmlns:c16="http://schemas.microsoft.com/office/drawing/2014/chart" uri="{C3380CC4-5D6E-409C-BE32-E72D297353CC}">
                    <c16:uniqueId val="{00000004-5B2D-4083-BCD2-D0025DE3AD7E}"/>
                  </c:ext>
                </c:extLst>
              </c15:ser>
            </c15:filteredLineSeries>
            <c15:filteredLineSeries>
              <c15:ser>
                <c:idx val="1"/>
                <c:order val="2"/>
                <c:tx>
                  <c:strRef>
                    <c:extLst xmlns:c15="http://schemas.microsoft.com/office/drawing/2012/chart">
                      <c:ext xmlns:c15="http://schemas.microsoft.com/office/drawing/2012/chart" uri="{02D57815-91ED-43cb-92C2-25804820EDAC}">
                        <c15:formulaRef>
                          <c15:sqref>'Verktyg utsläpp geografisk'!$L$3</c15:sqref>
                        </c15:formulaRef>
                      </c:ext>
                    </c:extLst>
                    <c:strCache>
                      <c:ptCount val="1"/>
                      <c:pt idx="0">
                        <c:v>Prognos (baserat på 1998-2017)2</c:v>
                      </c:pt>
                    </c:strCache>
                  </c:strRef>
                </c:tx>
                <c:spPr>
                  <a:ln>
                    <a:solidFill>
                      <a:schemeClr val="accent2"/>
                    </a:solidFill>
                    <a:prstDash val="sysDash"/>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geografisk'!$L$4:$L$50</c15:sqref>
                        </c15:formulaRef>
                      </c:ext>
                    </c:extLst>
                    <c:numCache>
                      <c:formatCode>General</c:formatCode>
                      <c:ptCount val="47"/>
                      <c:pt idx="19" formatCode="#,##0">
                        <c:v>145829</c:v>
                      </c:pt>
                      <c:pt idx="20" formatCode="#,##0">
                        <c:v>140352.6884851261</c:v>
                      </c:pt>
                      <c:pt idx="21" formatCode="#,##0">
                        <c:v>134876.3769702522</c:v>
                      </c:pt>
                      <c:pt idx="22" formatCode="#,##0">
                        <c:v>129400.0654553783</c:v>
                      </c:pt>
                      <c:pt idx="23" formatCode="#,##0">
                        <c:v>123923.75394050439</c:v>
                      </c:pt>
                      <c:pt idx="24" formatCode="#,##0">
                        <c:v>118447.44242563049</c:v>
                      </c:pt>
                      <c:pt idx="25" formatCode="#,##0">
                        <c:v>112971.13091075659</c:v>
                      </c:pt>
                      <c:pt idx="26" formatCode="#,##0">
                        <c:v>107494.81939588269</c:v>
                      </c:pt>
                      <c:pt idx="27" formatCode="#,##0">
                        <c:v>102018.50788100879</c:v>
                      </c:pt>
                      <c:pt idx="28" formatCode="#,##0">
                        <c:v>96542.196366134885</c:v>
                      </c:pt>
                      <c:pt idx="29" formatCode="#,##0">
                        <c:v>91065.884851260984</c:v>
                      </c:pt>
                      <c:pt idx="30" formatCode="#,##0">
                        <c:v>85589.573336387082</c:v>
                      </c:pt>
                      <c:pt idx="31" formatCode="#,##0">
                        <c:v>80113.261821513181</c:v>
                      </c:pt>
                      <c:pt idx="32" formatCode="#,##0">
                        <c:v>74636.950306639279</c:v>
                      </c:pt>
                      <c:pt idx="33" formatCode="#,##0">
                        <c:v>69160.638791765377</c:v>
                      </c:pt>
                      <c:pt idx="34" formatCode="#,##0">
                        <c:v>63684.327276891483</c:v>
                      </c:pt>
                      <c:pt idx="35" formatCode="#,##0">
                        <c:v>58208.015762017589</c:v>
                      </c:pt>
                      <c:pt idx="36" formatCode="#,##0">
                        <c:v>52731.704247143694</c:v>
                      </c:pt>
                      <c:pt idx="37" formatCode="#,##0">
                        <c:v>47255.3927322698</c:v>
                      </c:pt>
                      <c:pt idx="38" formatCode="#,##0">
                        <c:v>41779.081217395906</c:v>
                      </c:pt>
                      <c:pt idx="39" formatCode="#,##0">
                        <c:v>36302.769702522011</c:v>
                      </c:pt>
                      <c:pt idx="40" formatCode="#,##0">
                        <c:v>30826.458187648117</c:v>
                      </c:pt>
                      <c:pt idx="41" formatCode="#,##0">
                        <c:v>25350.146672774223</c:v>
                      </c:pt>
                      <c:pt idx="42" formatCode="#,##0">
                        <c:v>19873.835157900328</c:v>
                      </c:pt>
                      <c:pt idx="43" formatCode="#,##0">
                        <c:v>14397.523643026434</c:v>
                      </c:pt>
                      <c:pt idx="44" formatCode="#,##0">
                        <c:v>8921.2121281525397</c:v>
                      </c:pt>
                      <c:pt idx="45" formatCode="#,##0">
                        <c:v>3444.9006132786453</c:v>
                      </c:pt>
                      <c:pt idx="46" formatCode="#,##0">
                        <c:v>0</c:v>
                      </c:pt>
                    </c:numCache>
                  </c:numRef>
                </c:val>
                <c:smooth val="0"/>
                <c:extLst xmlns:c15="http://schemas.microsoft.com/office/drawing/2012/chart">
                  <c:ext xmlns:c16="http://schemas.microsoft.com/office/drawing/2014/chart" uri="{C3380CC4-5D6E-409C-BE32-E72D297353CC}">
                    <c16:uniqueId val="{00000005-5B2D-4083-BCD2-D0025DE3AD7E}"/>
                  </c:ext>
                </c:extLst>
              </c15:ser>
            </c15:filteredLineSeries>
            <c15:filteredLineSeries>
              <c15:ser>
                <c:idx val="6"/>
                <c:order val="3"/>
                <c:tx>
                  <c:strRef>
                    <c:extLst xmlns:c15="http://schemas.microsoft.com/office/drawing/2012/chart">
                      <c:ext xmlns:c15="http://schemas.microsoft.com/office/drawing/2012/chart" uri="{02D57815-91ED-43cb-92C2-25804820EDAC}">
                        <c15:formulaRef>
                          <c15:sqref>'Verktyg utsläpp geografisk'!$F$3</c15:sqref>
                        </c15:formulaRef>
                      </c:ext>
                    </c:extLst>
                    <c:strCache>
                      <c:ptCount val="1"/>
                      <c:pt idx="0">
                        <c:v>Prognos (baserat på 1998-2019)</c:v>
                      </c:pt>
                    </c:strCache>
                  </c:strRef>
                </c:tx>
                <c:spPr>
                  <a:ln>
                    <a:solidFill>
                      <a:schemeClr val="accent2"/>
                    </a:solidFill>
                    <a:prstDash val="dash"/>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geografisk'!$F$4:$F$52</c15:sqref>
                        </c15:formulaRef>
                      </c:ext>
                    </c:extLst>
                    <c:numCache>
                      <c:formatCode>General</c:formatCode>
                      <c:ptCount val="49"/>
                      <c:pt idx="21" formatCode="#,##0">
                        <c:v>127880</c:v>
                      </c:pt>
                      <c:pt idx="22" formatCode="#,##0">
                        <c:v>133378.0485684555</c:v>
                      </c:pt>
                      <c:pt idx="23" formatCode="#,##0">
                        <c:v>128258.1833260525</c:v>
                      </c:pt>
                      <c:pt idx="24" formatCode="#,##0">
                        <c:v>123138.3180836495</c:v>
                      </c:pt>
                      <c:pt idx="25" formatCode="#,##0">
                        <c:v>118018.4528412465</c:v>
                      </c:pt>
                      <c:pt idx="26" formatCode="#,##0">
                        <c:v>112898.58759884536</c:v>
                      </c:pt>
                      <c:pt idx="27" formatCode="#,##0">
                        <c:v>107778.72235644236</c:v>
                      </c:pt>
                      <c:pt idx="28" formatCode="#,##0">
                        <c:v>102658.85711403936</c:v>
                      </c:pt>
                      <c:pt idx="29" formatCode="#,##0">
                        <c:v>97538.991871636361</c:v>
                      </c:pt>
                      <c:pt idx="30" formatCode="#,##0">
                        <c:v>92419.12662923336</c:v>
                      </c:pt>
                      <c:pt idx="31" formatCode="#,##0">
                        <c:v>87299.261386832222</c:v>
                      </c:pt>
                      <c:pt idx="32" formatCode="#,##0">
                        <c:v>82179.396144429222</c:v>
                      </c:pt>
                      <c:pt idx="33" formatCode="#,##0">
                        <c:v>77059.530902026221</c:v>
                      </c:pt>
                      <c:pt idx="34" formatCode="#,##0">
                        <c:v>71939.665659623221</c:v>
                      </c:pt>
                      <c:pt idx="35" formatCode="#,##0">
                        <c:v>66819.80041722022</c:v>
                      </c:pt>
                      <c:pt idx="36" formatCode="#,##0">
                        <c:v>61699.935174817219</c:v>
                      </c:pt>
                      <c:pt idx="37" formatCode="#,##0">
                        <c:v>56580.069932416081</c:v>
                      </c:pt>
                      <c:pt idx="38" formatCode="#,##0">
                        <c:v>51460.204690013081</c:v>
                      </c:pt>
                      <c:pt idx="39" formatCode="#,##0">
                        <c:v>46340.33944761008</c:v>
                      </c:pt>
                      <c:pt idx="40" formatCode="#,##0">
                        <c:v>41220.47420520708</c:v>
                      </c:pt>
                      <c:pt idx="41" formatCode="#,##0">
                        <c:v>36100.608962804079</c:v>
                      </c:pt>
                      <c:pt idx="42" formatCode="#,##0">
                        <c:v>30980.743720402941</c:v>
                      </c:pt>
                      <c:pt idx="43" formatCode="#,##0">
                        <c:v>25860.878477999941</c:v>
                      </c:pt>
                      <c:pt idx="44" formatCode="#,##0">
                        <c:v>20741.01323559694</c:v>
                      </c:pt>
                      <c:pt idx="45" formatCode="#,##0">
                        <c:v>15621.147993193939</c:v>
                      </c:pt>
                      <c:pt idx="46" formatCode="#,##0">
                        <c:v>10501.282750790939</c:v>
                      </c:pt>
                      <c:pt idx="47" formatCode="#,##0">
                        <c:v>5381.4175083879381</c:v>
                      </c:pt>
                      <c:pt idx="48" formatCode="#,##0">
                        <c:v>261.55226598680019</c:v>
                      </c:pt>
                    </c:numCache>
                  </c:numRef>
                </c:val>
                <c:smooth val="0"/>
                <c:extLst xmlns:c15="http://schemas.microsoft.com/office/drawing/2012/chart">
                  <c:ext xmlns:c16="http://schemas.microsoft.com/office/drawing/2014/chart" uri="{C3380CC4-5D6E-409C-BE32-E72D297353CC}">
                    <c16:uniqueId val="{00000006-5B2D-4083-BCD2-D0025DE3AD7E}"/>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'Verktyg utsläpp geografisk'!$K$3</c15:sqref>
                        </c15:formulaRef>
                      </c:ext>
                    </c:extLst>
                    <c:strCache>
                      <c:ptCount val="1"/>
                      <c:pt idx="0">
                        <c:v>Prognos (baserat på 1998-2019) med utfasning av torv till 2022</c:v>
                      </c:pt>
                    </c:strCache>
                  </c:strRef>
                </c:tx>
                <c:spPr>
                  <a:ln>
                    <a:solidFill>
                      <a:srgbClr val="8C3FC5"/>
                    </a:solidFill>
                    <a:prstDash val="dash"/>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geografisk'!$K$4:$K$54</c15:sqref>
                        </c15:formulaRef>
                      </c:ext>
                    </c:extLst>
                    <c:numCache>
                      <c:formatCode>General</c:formatCode>
                      <c:ptCount val="51"/>
                      <c:pt idx="21" formatCode="#,##0">
                        <c:v>127880</c:v>
                      </c:pt>
                      <c:pt idx="22" formatCode="#,##0">
                        <c:v>136197.29337823304</c:v>
                      </c:pt>
                      <c:pt idx="23" formatCode="#,##0">
                        <c:v>131002.74101742727</c:v>
                      </c:pt>
                      <c:pt idx="24" formatCode="#,##0">
                        <c:v>109808.18865662153</c:v>
                      </c:pt>
                      <c:pt idx="25" formatCode="#,##0">
                        <c:v>104613.63629581573</c:v>
                      </c:pt>
                      <c:pt idx="26" formatCode="#,##0">
                        <c:v>99419.08393501</c:v>
                      </c:pt>
                      <c:pt idx="27" formatCode="#,##0">
                        <c:v>94224.5315742042</c:v>
                      </c:pt>
                      <c:pt idx="28" formatCode="#,##0">
                        <c:v>89029.979213398459</c:v>
                      </c:pt>
                      <c:pt idx="29" formatCode="#,##0">
                        <c:v>83835.42685259266</c:v>
                      </c:pt>
                      <c:pt idx="30" formatCode="#,##0">
                        <c:v>78640.874491786934</c:v>
                      </c:pt>
                      <c:pt idx="31" formatCode="#,##0">
                        <c:v>73446.322130981134</c:v>
                      </c:pt>
                      <c:pt idx="32" formatCode="#,##0">
                        <c:v>68251.769770175408</c:v>
                      </c:pt>
                      <c:pt idx="33" formatCode="#,##0">
                        <c:v>63057.217409369609</c:v>
                      </c:pt>
                      <c:pt idx="34" formatCode="#,##0">
                        <c:v>57862.665048563867</c:v>
                      </c:pt>
                      <c:pt idx="35" formatCode="#,##0">
                        <c:v>52668.112687758068</c:v>
                      </c:pt>
                      <c:pt idx="36" formatCode="#,##0">
                        <c:v>47473.560326952334</c:v>
                      </c:pt>
                      <c:pt idx="37" formatCode="#,##0">
                        <c:v>42279.00796614655</c:v>
                      </c:pt>
                      <c:pt idx="38" formatCode="#,##0">
                        <c:v>37084.455605340794</c:v>
                      </c:pt>
                      <c:pt idx="39" formatCode="#,##0">
                        <c:v>31889.903244535024</c:v>
                      </c:pt>
                      <c:pt idx="40" formatCode="#,##0">
                        <c:v>26695.350883729268</c:v>
                      </c:pt>
                      <c:pt idx="41" formatCode="#,##0">
                        <c:v>21500.798522923484</c:v>
                      </c:pt>
                      <c:pt idx="42" formatCode="#,##0">
                        <c:v>16306.246162117746</c:v>
                      </c:pt>
                      <c:pt idx="43" formatCode="#,##0">
                        <c:v>11111.693801311954</c:v>
                      </c:pt>
                      <c:pt idx="44" formatCode="#,##0">
                        <c:v>5917.141440506206</c:v>
                      </c:pt>
                      <c:pt idx="45" formatCode="#,##0">
                        <c:v>722.58907970042856</c:v>
                      </c:pt>
                      <c:pt idx="46" formatCode="#,##0">
                        <c:v>0</c:v>
                      </c:pt>
                    </c:numCache>
                  </c:numRef>
                </c:val>
                <c:smooth val="0"/>
                <c:extLst xmlns:c15="http://schemas.microsoft.com/office/drawing/2012/chart">
                  <c:ext xmlns:c16="http://schemas.microsoft.com/office/drawing/2014/chart" uri="{C3380CC4-5D6E-409C-BE32-E72D297353CC}">
                    <c16:uniqueId val="{00000007-5B2D-4083-BCD2-D0025DE3AD7E}"/>
                  </c:ext>
                </c:extLst>
              </c15:ser>
            </c15:filteredLineSeries>
            <c15:filteredLineSeries>
              <c15:ser>
                <c:idx val="5"/>
                <c:order val="6"/>
                <c:tx>
                  <c:v>Mål 2030</c:v>
                </c:tx>
                <c:spPr>
                  <a:ln>
                    <a:solidFill>
                      <a:schemeClr val="accent4"/>
                    </a:solidFill>
                  </a:ln>
                </c:spPr>
                <c:marker>
                  <c:symbol val="none"/>
                </c:marker>
                <c:cat>
                  <c:numRef>
                    <c:extLst xmlns:c15="http://schemas.microsoft.com/office/drawing/2012/chart">
                      <c:ext xmlns:c15="http://schemas.microsoft.com/office/drawing/2012/chart" uri="{02D57815-91ED-43cb-92C2-25804820EDAC}">
                        <c15:formulaRef>
                          <c15:sqref>'Verktyg utsläpp geografisk'!$A$4:$A$54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'Verktyg utsläpp geografisk'!$N$4:$N$54</c15:sqref>
                        </c15:formulaRef>
                      </c:ext>
                    </c:extLst>
                    <c:numCache>
                      <c:formatCode>General</c:formatCode>
                      <c:ptCount val="51"/>
                      <c:pt idx="21" formatCode="#,##0">
                        <c:v>127880</c:v>
                      </c:pt>
                      <c:pt idx="22" formatCode="#,##0">
                        <c:v>116254.54545454546</c:v>
                      </c:pt>
                      <c:pt idx="23" formatCode="#,##0">
                        <c:v>104629.09090909091</c:v>
                      </c:pt>
                      <c:pt idx="24" formatCode="#,##0">
                        <c:v>93003.636363636368</c:v>
                      </c:pt>
                      <c:pt idx="25" formatCode="#,##0">
                        <c:v>81378.181818181823</c:v>
                      </c:pt>
                      <c:pt idx="26" formatCode="#,##0">
                        <c:v>69752.727272727279</c:v>
                      </c:pt>
                      <c:pt idx="27" formatCode="#,##0">
                        <c:v>58127.272727272735</c:v>
                      </c:pt>
                      <c:pt idx="28" formatCode="#,##0">
                        <c:v>46501.818181818191</c:v>
                      </c:pt>
                      <c:pt idx="29" formatCode="#,##0">
                        <c:v>34876.363636363647</c:v>
                      </c:pt>
                      <c:pt idx="30" formatCode="#,##0">
                        <c:v>23250.909090909103</c:v>
                      </c:pt>
                      <c:pt idx="31" formatCode="#,##0">
                        <c:v>11625.454545454557</c:v>
                      </c:pt>
                      <c:pt idx="32" formatCode="#,##0">
                        <c:v>0</c:v>
                      </c:pt>
                    </c:numCache>
                  </c:numRef>
                </c:val>
                <c:smooth val="0"/>
                <c:extLst xmlns:c15="http://schemas.microsoft.com/office/drawing/2012/chart">
                  <c:ext xmlns:c16="http://schemas.microsoft.com/office/drawing/2014/chart" uri="{C3380CC4-5D6E-409C-BE32-E72D297353CC}">
                    <c16:uniqueId val="{00000008-5B2D-4083-BCD2-D0025DE3AD7E}"/>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'Verktyg utsläpp geografisk'!$J$3</c15:sqref>
                        </c15:formulaRef>
                      </c:ext>
                    </c:extLst>
                    <c:strCache>
                      <c:ptCount val="1"/>
                      <c:pt idx="0">
                        <c:v>Prognos med 2019 års utsläppsminskning</c:v>
                      </c:pt>
                    </c:strCache>
                  </c:strRef>
                </c:tx>
                <c:spPr>
                  <a:ln>
                    <a:solidFill>
                      <a:srgbClr val="00B050"/>
                    </a:solidFill>
                  </a:ln>
                </c:spPr>
                <c:marker>
                  <c:symbol val="none"/>
                </c:marker>
                <c:val>
                  <c:numRef>
                    <c:extLst xmlns:c15="http://schemas.microsoft.com/office/drawing/2012/chart">
                      <c:ext xmlns:c15="http://schemas.microsoft.com/office/drawing/2012/chart" uri="{02D57815-91ED-43cb-92C2-25804820EDAC}">
                        <c15:formulaRef>
                          <c15:sqref>'Verktyg utsläpp geografisk'!$J$4:$J$36</c15:sqref>
                        </c15:formulaRef>
                      </c:ext>
                    </c:extLst>
                    <c:numCache>
                      <c:formatCode>General</c:formatCode>
                      <c:ptCount val="33"/>
                      <c:pt idx="21" formatCode="#,##0">
                        <c:v>127880</c:v>
                      </c:pt>
                      <c:pt idx="22" formatCode="#,##0">
                        <c:v>116637</c:v>
                      </c:pt>
                      <c:pt idx="23" formatCode="#,##0">
                        <c:v>105394</c:v>
                      </c:pt>
                      <c:pt idx="24" formatCode="#,##0">
                        <c:v>94151</c:v>
                      </c:pt>
                      <c:pt idx="25" formatCode="#,##0">
                        <c:v>82908</c:v>
                      </c:pt>
                      <c:pt idx="26" formatCode="#,##0">
                        <c:v>71665</c:v>
                      </c:pt>
                      <c:pt idx="27" formatCode="#,##0">
                        <c:v>60422</c:v>
                      </c:pt>
                      <c:pt idx="28" formatCode="#,##0">
                        <c:v>49179</c:v>
                      </c:pt>
                      <c:pt idx="29" formatCode="#,##0">
                        <c:v>37936</c:v>
                      </c:pt>
                      <c:pt idx="30" formatCode="#,##0">
                        <c:v>26693</c:v>
                      </c:pt>
                      <c:pt idx="31" formatCode="#,##0">
                        <c:v>15450</c:v>
                      </c:pt>
                      <c:pt idx="32" formatCode="#,##0">
                        <c:v>4207</c:v>
                      </c:pt>
                    </c:numCache>
                  </c:numRef>
                </c:val>
                <c:smooth val="0"/>
                <c:extLst xmlns:c15="http://schemas.microsoft.com/office/drawing/2012/chart">
                  <c:ext xmlns:c16="http://schemas.microsoft.com/office/drawing/2014/chart" uri="{C3380CC4-5D6E-409C-BE32-E72D297353CC}">
                    <c16:uniqueId val="{00000009-5B2D-4083-BCD2-D0025DE3AD7E}"/>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'Verktyg utsläpp geografisk'!$H$3</c15:sqref>
                        </c15:formulaRef>
                      </c:ext>
                    </c:extLst>
                    <c:strCache>
                      <c:ptCount val="1"/>
                      <c:pt idx="0">
                        <c:v>Prognos (baserat på 2018-2020)</c:v>
                      </c:pt>
                    </c:strCache>
                  </c:strRef>
                </c:tx>
                <c:spPr>
                  <a:ln>
                    <a:solidFill>
                      <a:srgbClr val="C00000"/>
                    </a:solidFill>
                    <a:prstDash val="sysDash"/>
                  </a:ln>
                </c:spPr>
                <c:marker>
                  <c:symbol val="none"/>
                </c:marker>
                <c:val>
                  <c:numRef>
                    <c:extLst xmlns:c15="http://schemas.microsoft.com/office/drawing/2012/chart">
                      <c:ext xmlns:c15="http://schemas.microsoft.com/office/drawing/2012/chart" uri="{02D57815-91ED-43cb-92C2-25804820EDAC}">
                        <c15:formulaRef>
                          <c15:sqref>'Verktyg utsläpp geografisk'!$H$4:$H$46</c15:sqref>
                        </c15:formulaRef>
                      </c:ext>
                    </c:extLst>
                    <c:numCache>
                      <c:formatCode>General</c:formatCode>
                      <c:ptCount val="43"/>
                      <c:pt idx="22" formatCode="#,##0">
                        <c:v>113134</c:v>
                      </c:pt>
                      <c:pt idx="23" formatCode="#,##0">
                        <c:v>100723.33333333209</c:v>
                      </c:pt>
                      <c:pt idx="24" formatCode="#,##0">
                        <c:v>87728.833333332092</c:v>
                      </c:pt>
                      <c:pt idx="25" formatCode="#,##0">
                        <c:v>74734.333333332092</c:v>
                      </c:pt>
                      <c:pt idx="26" formatCode="#,##0">
                        <c:v>61739.833333332092</c:v>
                      </c:pt>
                      <c:pt idx="27" formatCode="#,##0">
                        <c:v>48745.333333332092</c:v>
                      </c:pt>
                      <c:pt idx="28" formatCode="#,##0">
                        <c:v>35750.833333332092</c:v>
                      </c:pt>
                      <c:pt idx="29" formatCode="#,##0">
                        <c:v>22756.333333332092</c:v>
                      </c:pt>
                      <c:pt idx="30" formatCode="#,##0">
                        <c:v>9761.8333333320916</c:v>
                      </c:pt>
                      <c:pt idx="31" formatCode="#,##0">
                        <c:v>0</c:v>
                      </c:pt>
                    </c:numCache>
                  </c:numRef>
                </c:val>
                <c:smooth val="0"/>
                <c:extLst xmlns:c15="http://schemas.microsoft.com/office/drawing/2012/chart">
                  <c:ext xmlns:c16="http://schemas.microsoft.com/office/drawing/2014/chart" uri="{C3380CC4-5D6E-409C-BE32-E72D297353CC}">
                    <c16:uniqueId val="{0000000A-5B2D-4083-BCD2-D0025DE3AD7E}"/>
                  </c:ext>
                </c:extLst>
              </c15:ser>
            </c15:filteredLineSeries>
          </c:ext>
        </c:extLst>
      </c:lineChart>
      <c:catAx>
        <c:axId val="40028032"/>
        <c:scaling>
          <c:orientation val="minMax"/>
        </c:scaling>
        <c:delete val="0"/>
        <c:axPos val="b"/>
        <c:numFmt formatCode="General" sourceLinked="1"/>
        <c:majorTickMark val="none"/>
        <c:minorTickMark val="none"/>
        <c:tickLblPos val="nextTo"/>
        <c:txPr>
          <a:bodyPr rot="-1800000"/>
          <a:lstStyle/>
          <a:p>
            <a:pPr>
              <a:defRPr/>
            </a:pPr>
            <a:endParaRPr lang="sv-SE"/>
          </a:p>
        </c:txPr>
        <c:crossAx val="40029568"/>
        <c:crosses val="autoZero"/>
        <c:auto val="1"/>
        <c:lblAlgn val="ctr"/>
        <c:lblOffset val="100"/>
        <c:noMultiLvlLbl val="0"/>
      </c:catAx>
      <c:valAx>
        <c:axId val="40029568"/>
        <c:scaling>
          <c:orientation val="minMax"/>
        </c:scaling>
        <c:delete val="0"/>
        <c:axPos val="l"/>
        <c:title>
          <c:tx>
            <c:rich>
              <a:bodyPr/>
              <a:lstStyle/>
              <a:p>
                <a:pPr>
                  <a:defRPr/>
                </a:pPr>
                <a:r>
                  <a:rPr lang="sv-SE"/>
                  <a:t>Ton CO2</a:t>
                </a:r>
              </a:p>
            </c:rich>
          </c:tx>
          <c:overlay val="0"/>
        </c:title>
        <c:numFmt formatCode="#,##0" sourceLinked="1"/>
        <c:majorTickMark val="none"/>
        <c:minorTickMark val="none"/>
        <c:tickLblPos val="nextTo"/>
        <c:spPr>
          <a:ln w="9525">
            <a:noFill/>
          </a:ln>
        </c:spPr>
        <c:crossAx val="40028032"/>
        <c:crosses val="autoZero"/>
        <c:crossBetween val="between"/>
      </c:valAx>
      <c:spPr>
        <a:noFill/>
        <a:ln w="25400">
          <a:noFill/>
        </a:ln>
      </c:spPr>
    </c:plotArea>
    <c:legend>
      <c:legendPos val="b"/>
      <c:layout>
        <c:manualLayout>
          <c:xMode val="edge"/>
          <c:yMode val="edge"/>
          <c:x val="0.56546568807096609"/>
          <c:y val="0.21916566813619962"/>
          <c:w val="0.3237489470677774"/>
          <c:h val="0.31118228799482289"/>
        </c:manualLayout>
      </c:layout>
      <c:overlay val="0"/>
    </c:legend>
    <c:plotVisOnly val="1"/>
    <c:dispBlanksAs val="gap"/>
    <c:showDLblsOverMax val="0"/>
  </c:chart>
  <c:spPr>
    <a:solidFill>
      <a:schemeClr val="bg1">
        <a:alpha val="40000"/>
      </a:schemeClr>
    </a:solidFill>
    <a:ln>
      <a:solidFill>
        <a:schemeClr val="tx2">
          <a:alpha val="40000"/>
        </a:schemeClr>
      </a:solidFill>
    </a:ln>
  </c:spPr>
  <c:txPr>
    <a:bodyPr/>
    <a:lstStyle/>
    <a:p>
      <a:pPr>
        <a:defRPr>
          <a:solidFill>
            <a:srgbClr val="595959">
              <a:alpha val="40000"/>
            </a:srgbClr>
          </a:solidFill>
          <a:latin typeface="Arial" panose="020B0604020202020204" pitchFamily="34" charset="0"/>
          <a:cs typeface="Arial" panose="020B0604020202020204" pitchFamily="34" charset="0"/>
        </a:defRPr>
      </a:pPr>
      <a:endParaRPr lang="sv-S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Mål 2030</c:v>
                </c:pt>
              </c:strCache>
            </c:strRef>
          </c:tx>
          <c:dPt>
            <c:idx val="0"/>
            <c:bubble3D val="0"/>
            <c:spPr>
              <a:solidFill>
                <a:srgbClr val="005056"/>
              </a:solidFill>
              <a:ln w="19050">
                <a:solidFill>
                  <a:schemeClr val="lt1"/>
                </a:solidFill>
              </a:ln>
              <a:effectLst/>
            </c:spPr>
            <c:extLst>
              <c:ext xmlns:c16="http://schemas.microsoft.com/office/drawing/2014/chart" uri="{C3380CC4-5D6E-409C-BE32-E72D297353CC}">
                <c16:uniqueId val="{00000002-87B0-4D35-95EC-3B84FD70B518}"/>
              </c:ext>
            </c:extLst>
          </c:dPt>
          <c:dPt>
            <c:idx val="1"/>
            <c:bubble3D val="0"/>
            <c:spPr>
              <a:solidFill>
                <a:srgbClr val="95C11F"/>
              </a:solidFill>
              <a:ln w="19050">
                <a:solidFill>
                  <a:schemeClr val="lt1"/>
                </a:solidFill>
              </a:ln>
              <a:effectLst/>
            </c:spPr>
            <c:extLst>
              <c:ext xmlns:c16="http://schemas.microsoft.com/office/drawing/2014/chart" uri="{C3380CC4-5D6E-409C-BE32-E72D297353CC}">
                <c16:uniqueId val="{00000004-87B0-4D35-95EC-3B84FD70B518}"/>
              </c:ext>
            </c:extLst>
          </c:dPt>
          <c:dPt>
            <c:idx val="2"/>
            <c:bubble3D val="0"/>
            <c:spPr>
              <a:solidFill>
                <a:srgbClr val="009BAC"/>
              </a:solidFill>
              <a:ln w="19050">
                <a:solidFill>
                  <a:schemeClr val="lt1"/>
                </a:solidFill>
              </a:ln>
              <a:effectLst/>
            </c:spPr>
            <c:extLst>
              <c:ext xmlns:c16="http://schemas.microsoft.com/office/drawing/2014/chart" uri="{C3380CC4-5D6E-409C-BE32-E72D297353CC}">
                <c16:uniqueId val="{00000003-87B0-4D35-95EC-3B84FD70B51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0.4</c:v>
                </c:pt>
                <c:pt idx="1">
                  <c:v>0.4</c:v>
                </c:pt>
                <c:pt idx="2">
                  <c:v>0.2</c:v>
                </c:pt>
              </c:numCache>
            </c:numRef>
          </c:val>
          <c:extLst>
            <c:ext xmlns:c16="http://schemas.microsoft.com/office/drawing/2014/chart" uri="{C3380CC4-5D6E-409C-BE32-E72D297353CC}">
              <c16:uniqueId val="{00000000-87B0-4D35-95EC-3B84FD70B51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Mål 2030</c:v>
                </c:pt>
              </c:strCache>
            </c:strRef>
          </c:tx>
          <c:dPt>
            <c:idx val="0"/>
            <c:bubble3D val="0"/>
            <c:spPr>
              <a:solidFill>
                <a:srgbClr val="005056"/>
              </a:solidFill>
              <a:ln w="19050">
                <a:solidFill>
                  <a:schemeClr val="lt1"/>
                </a:solidFill>
              </a:ln>
              <a:effectLst/>
            </c:spPr>
            <c:extLst>
              <c:ext xmlns:c16="http://schemas.microsoft.com/office/drawing/2014/chart" uri="{C3380CC4-5D6E-409C-BE32-E72D297353CC}">
                <c16:uniqueId val="{00000002-87B0-4D35-95EC-3B84FD70B518}"/>
              </c:ext>
            </c:extLst>
          </c:dPt>
          <c:dPt>
            <c:idx val="1"/>
            <c:bubble3D val="0"/>
            <c:spPr>
              <a:solidFill>
                <a:srgbClr val="95C11F"/>
              </a:solidFill>
              <a:ln w="19050">
                <a:solidFill>
                  <a:schemeClr val="lt1"/>
                </a:solidFill>
              </a:ln>
              <a:effectLst/>
            </c:spPr>
            <c:extLst>
              <c:ext xmlns:c16="http://schemas.microsoft.com/office/drawing/2014/chart" uri="{C3380CC4-5D6E-409C-BE32-E72D297353CC}">
                <c16:uniqueId val="{00000004-87B0-4D35-95EC-3B84FD70B518}"/>
              </c:ext>
            </c:extLst>
          </c:dPt>
          <c:dPt>
            <c:idx val="2"/>
            <c:bubble3D val="0"/>
            <c:spPr>
              <a:solidFill>
                <a:srgbClr val="009BAC"/>
              </a:solidFill>
              <a:ln w="19050">
                <a:solidFill>
                  <a:schemeClr val="lt1"/>
                </a:solidFill>
              </a:ln>
              <a:effectLst/>
            </c:spPr>
            <c:extLst>
              <c:ext xmlns:c16="http://schemas.microsoft.com/office/drawing/2014/chart" uri="{C3380CC4-5D6E-409C-BE32-E72D297353CC}">
                <c16:uniqueId val="{00000003-87B0-4D35-95EC-3B84FD70B51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0.4</c:v>
                </c:pt>
                <c:pt idx="1">
                  <c:v>0.4</c:v>
                </c:pt>
                <c:pt idx="2">
                  <c:v>0.2</c:v>
                </c:pt>
              </c:numCache>
            </c:numRef>
          </c:val>
          <c:extLst>
            <c:ext xmlns:c16="http://schemas.microsoft.com/office/drawing/2014/chart" uri="{C3380CC4-5D6E-409C-BE32-E72D297353CC}">
              <c16:uniqueId val="{00000000-87B0-4D35-95EC-3B84FD70B51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2019</c:v>
                </c:pt>
              </c:strCache>
            </c:strRef>
          </c:tx>
          <c:dPt>
            <c:idx val="0"/>
            <c:bubble3D val="0"/>
            <c:spPr>
              <a:solidFill>
                <a:srgbClr val="005056"/>
              </a:solidFill>
              <a:ln w="19050">
                <a:solidFill>
                  <a:schemeClr val="lt1"/>
                </a:solidFill>
              </a:ln>
              <a:effectLst/>
            </c:spPr>
            <c:extLst>
              <c:ext xmlns:c16="http://schemas.microsoft.com/office/drawing/2014/chart" uri="{C3380CC4-5D6E-409C-BE32-E72D297353CC}">
                <c16:uniqueId val="{00000001-D131-4FCC-B81A-20D3CAB2830D}"/>
              </c:ext>
            </c:extLst>
          </c:dPt>
          <c:dPt>
            <c:idx val="1"/>
            <c:bubble3D val="0"/>
            <c:spPr>
              <a:solidFill>
                <a:srgbClr val="95C11F"/>
              </a:solidFill>
              <a:ln w="19050">
                <a:solidFill>
                  <a:schemeClr val="lt1"/>
                </a:solidFill>
              </a:ln>
              <a:effectLst/>
            </c:spPr>
            <c:extLst>
              <c:ext xmlns:c16="http://schemas.microsoft.com/office/drawing/2014/chart" uri="{C3380CC4-5D6E-409C-BE32-E72D297353CC}">
                <c16:uniqueId val="{00000003-D131-4FCC-B81A-20D3CAB2830D}"/>
              </c:ext>
            </c:extLst>
          </c:dPt>
          <c:dPt>
            <c:idx val="2"/>
            <c:bubble3D val="0"/>
            <c:spPr>
              <a:solidFill>
                <a:srgbClr val="009BAC"/>
              </a:solidFill>
              <a:ln w="19050">
                <a:solidFill>
                  <a:schemeClr val="lt1"/>
                </a:solidFill>
              </a:ln>
              <a:effectLst/>
            </c:spPr>
            <c:extLst>
              <c:ext xmlns:c16="http://schemas.microsoft.com/office/drawing/2014/chart" uri="{C3380CC4-5D6E-409C-BE32-E72D297353CC}">
                <c16:uniqueId val="{00000005-D131-4FCC-B81A-20D3CAB2830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0.67</c:v>
                </c:pt>
                <c:pt idx="1">
                  <c:v>0.17</c:v>
                </c:pt>
                <c:pt idx="2">
                  <c:v>0.16</c:v>
                </c:pt>
              </c:numCache>
            </c:numRef>
          </c:val>
          <c:extLst>
            <c:ext xmlns:c16="http://schemas.microsoft.com/office/drawing/2014/chart" uri="{C3380CC4-5D6E-409C-BE32-E72D297353CC}">
              <c16:uniqueId val="{00000006-D131-4FCC-B81A-20D3CAB2830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err="1"/>
              <a:t>Mål</a:t>
            </a:r>
            <a:r>
              <a:rPr lang="en-US" sz="2000" b="1" dirty="0"/>
              <a:t> 2030</a:t>
            </a:r>
          </a:p>
        </c:rich>
      </c:tx>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Mål 2030</c:v>
                </c:pt>
              </c:strCache>
            </c:strRef>
          </c:tx>
          <c:dPt>
            <c:idx val="0"/>
            <c:bubble3D val="0"/>
            <c:spPr>
              <a:solidFill>
                <a:srgbClr val="005056"/>
              </a:solidFill>
              <a:ln w="19050">
                <a:solidFill>
                  <a:schemeClr val="lt1"/>
                </a:solidFill>
              </a:ln>
              <a:effectLst/>
            </c:spPr>
            <c:extLst>
              <c:ext xmlns:c16="http://schemas.microsoft.com/office/drawing/2014/chart" uri="{C3380CC4-5D6E-409C-BE32-E72D297353CC}">
                <c16:uniqueId val="{00000002-87B0-4D35-95EC-3B84FD70B518}"/>
              </c:ext>
            </c:extLst>
          </c:dPt>
          <c:dPt>
            <c:idx val="1"/>
            <c:bubble3D val="0"/>
            <c:spPr>
              <a:solidFill>
                <a:srgbClr val="95C11F"/>
              </a:solidFill>
              <a:ln w="19050">
                <a:solidFill>
                  <a:schemeClr val="lt1"/>
                </a:solidFill>
              </a:ln>
              <a:effectLst/>
            </c:spPr>
            <c:extLst>
              <c:ext xmlns:c16="http://schemas.microsoft.com/office/drawing/2014/chart" uri="{C3380CC4-5D6E-409C-BE32-E72D297353CC}">
                <c16:uniqueId val="{00000004-87B0-4D35-95EC-3B84FD70B518}"/>
              </c:ext>
            </c:extLst>
          </c:dPt>
          <c:dPt>
            <c:idx val="2"/>
            <c:bubble3D val="0"/>
            <c:spPr>
              <a:solidFill>
                <a:srgbClr val="009BAC"/>
              </a:solidFill>
              <a:ln w="19050">
                <a:solidFill>
                  <a:schemeClr val="lt1"/>
                </a:solidFill>
              </a:ln>
              <a:effectLst/>
            </c:spPr>
            <c:extLst>
              <c:ext xmlns:c16="http://schemas.microsoft.com/office/drawing/2014/chart" uri="{C3380CC4-5D6E-409C-BE32-E72D297353CC}">
                <c16:uniqueId val="{00000003-87B0-4D35-95EC-3B84FD70B51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0.4</c:v>
                </c:pt>
                <c:pt idx="1">
                  <c:v>0.4</c:v>
                </c:pt>
                <c:pt idx="2">
                  <c:v>0.2</c:v>
                </c:pt>
              </c:numCache>
            </c:numRef>
          </c:val>
          <c:extLst>
            <c:ext xmlns:c16="http://schemas.microsoft.com/office/drawing/2014/chart" uri="{C3380CC4-5D6E-409C-BE32-E72D297353CC}">
              <c16:uniqueId val="{00000000-87B0-4D35-95EC-3B84FD70B51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2019</c:v>
                </c:pt>
              </c:strCache>
            </c:strRef>
          </c:tx>
          <c:dPt>
            <c:idx val="0"/>
            <c:bubble3D val="0"/>
            <c:spPr>
              <a:solidFill>
                <a:srgbClr val="005056"/>
              </a:solidFill>
              <a:ln w="19050">
                <a:solidFill>
                  <a:schemeClr val="lt1"/>
                </a:solidFill>
              </a:ln>
              <a:effectLst/>
            </c:spPr>
            <c:extLst>
              <c:ext xmlns:c16="http://schemas.microsoft.com/office/drawing/2014/chart" uri="{C3380CC4-5D6E-409C-BE32-E72D297353CC}">
                <c16:uniqueId val="{00000001-D131-4FCC-B81A-20D3CAB2830D}"/>
              </c:ext>
            </c:extLst>
          </c:dPt>
          <c:dPt>
            <c:idx val="1"/>
            <c:bubble3D val="0"/>
            <c:spPr>
              <a:solidFill>
                <a:srgbClr val="95C11F"/>
              </a:solidFill>
              <a:ln w="19050">
                <a:solidFill>
                  <a:schemeClr val="lt1"/>
                </a:solidFill>
              </a:ln>
              <a:effectLst/>
            </c:spPr>
            <c:extLst>
              <c:ext xmlns:c16="http://schemas.microsoft.com/office/drawing/2014/chart" uri="{C3380CC4-5D6E-409C-BE32-E72D297353CC}">
                <c16:uniqueId val="{00000003-D131-4FCC-B81A-20D3CAB2830D}"/>
              </c:ext>
            </c:extLst>
          </c:dPt>
          <c:dPt>
            <c:idx val="2"/>
            <c:bubble3D val="0"/>
            <c:spPr>
              <a:solidFill>
                <a:srgbClr val="009BAC"/>
              </a:solidFill>
              <a:ln w="19050">
                <a:solidFill>
                  <a:schemeClr val="lt1"/>
                </a:solidFill>
              </a:ln>
              <a:effectLst/>
            </c:spPr>
            <c:extLst>
              <c:ext xmlns:c16="http://schemas.microsoft.com/office/drawing/2014/chart" uri="{C3380CC4-5D6E-409C-BE32-E72D297353CC}">
                <c16:uniqueId val="{00000005-D131-4FCC-B81A-20D3CAB2830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0.67</c:v>
                </c:pt>
                <c:pt idx="1">
                  <c:v>0.17</c:v>
                </c:pt>
                <c:pt idx="2">
                  <c:v>0.16</c:v>
                </c:pt>
              </c:numCache>
            </c:numRef>
          </c:val>
          <c:extLst>
            <c:ext xmlns:c16="http://schemas.microsoft.com/office/drawing/2014/chart" uri="{C3380CC4-5D6E-409C-BE32-E72D297353CC}">
              <c16:uniqueId val="{00000006-D131-4FCC-B81A-20D3CAB2830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2020</c:v>
                </c:pt>
              </c:strCache>
            </c:strRef>
          </c:tx>
          <c:dPt>
            <c:idx val="0"/>
            <c:bubble3D val="0"/>
            <c:spPr>
              <a:solidFill>
                <a:srgbClr val="005056"/>
              </a:solidFill>
              <a:ln w="19050">
                <a:solidFill>
                  <a:schemeClr val="lt1"/>
                </a:solidFill>
              </a:ln>
              <a:effectLst/>
            </c:spPr>
            <c:extLst>
              <c:ext xmlns:c16="http://schemas.microsoft.com/office/drawing/2014/chart" uri="{C3380CC4-5D6E-409C-BE32-E72D297353CC}">
                <c16:uniqueId val="{00000001-D529-4942-89EC-45231FB7907D}"/>
              </c:ext>
            </c:extLst>
          </c:dPt>
          <c:dPt>
            <c:idx val="1"/>
            <c:bubble3D val="0"/>
            <c:spPr>
              <a:solidFill>
                <a:srgbClr val="95C11F"/>
              </a:solidFill>
              <a:ln w="19050">
                <a:solidFill>
                  <a:schemeClr val="lt1"/>
                </a:solidFill>
              </a:ln>
              <a:effectLst/>
            </c:spPr>
            <c:extLst>
              <c:ext xmlns:c16="http://schemas.microsoft.com/office/drawing/2014/chart" uri="{C3380CC4-5D6E-409C-BE32-E72D297353CC}">
                <c16:uniqueId val="{00000003-D529-4942-89EC-45231FB7907D}"/>
              </c:ext>
            </c:extLst>
          </c:dPt>
          <c:dPt>
            <c:idx val="2"/>
            <c:bubble3D val="0"/>
            <c:spPr>
              <a:solidFill>
                <a:srgbClr val="009BAC"/>
              </a:solidFill>
              <a:ln w="19050">
                <a:solidFill>
                  <a:schemeClr val="lt1"/>
                </a:solidFill>
              </a:ln>
              <a:effectLst/>
            </c:spPr>
            <c:extLst>
              <c:ext xmlns:c16="http://schemas.microsoft.com/office/drawing/2014/chart" uri="{C3380CC4-5D6E-409C-BE32-E72D297353CC}">
                <c16:uniqueId val="{00000005-D529-4942-89EC-45231FB7907D}"/>
              </c:ext>
            </c:extLst>
          </c:dPt>
          <c:dLbls>
            <c:dLbl>
              <c:idx val="2"/>
              <c:layout>
                <c:manualLayout>
                  <c:x val="-0.10045665712316439"/>
                  <c:y val="2.96113682783748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529-4942-89EC-45231FB7907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0.7</c:v>
                </c:pt>
                <c:pt idx="1">
                  <c:v>0.22</c:v>
                </c:pt>
                <c:pt idx="2">
                  <c:v>7.0000000000000007E-2</c:v>
                </c:pt>
              </c:numCache>
            </c:numRef>
          </c:val>
          <c:extLst>
            <c:ext xmlns:c16="http://schemas.microsoft.com/office/drawing/2014/chart" uri="{C3380CC4-5D6E-409C-BE32-E72D297353CC}">
              <c16:uniqueId val="{00000006-D529-4942-89EC-45231FB7907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alpha val="50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Mål 2030</c:v>
                </c:pt>
              </c:strCache>
            </c:strRef>
          </c:tx>
          <c:spPr>
            <a:ln>
              <a:solidFill>
                <a:srgbClr val="44546A">
                  <a:alpha val="50000"/>
                </a:srgbClr>
              </a:solidFill>
            </a:ln>
          </c:spPr>
          <c:dPt>
            <c:idx val="0"/>
            <c:bubble3D val="0"/>
            <c:spPr>
              <a:solidFill>
                <a:srgbClr val="005056">
                  <a:alpha val="50000"/>
                </a:srgbClr>
              </a:solidFill>
              <a:ln w="19050">
                <a:solidFill>
                  <a:srgbClr val="44546A">
                    <a:alpha val="50000"/>
                  </a:srgbClr>
                </a:solidFill>
              </a:ln>
              <a:effectLst/>
            </c:spPr>
            <c:extLst>
              <c:ext xmlns:c16="http://schemas.microsoft.com/office/drawing/2014/chart" uri="{C3380CC4-5D6E-409C-BE32-E72D297353CC}">
                <c16:uniqueId val="{00000002-87B0-4D35-95EC-3B84FD70B518}"/>
              </c:ext>
            </c:extLst>
          </c:dPt>
          <c:dPt>
            <c:idx val="1"/>
            <c:bubble3D val="0"/>
            <c:spPr>
              <a:solidFill>
                <a:srgbClr val="95C11F">
                  <a:alpha val="50000"/>
                </a:srgbClr>
              </a:solidFill>
              <a:ln w="19050">
                <a:solidFill>
                  <a:srgbClr val="44546A">
                    <a:alpha val="50000"/>
                  </a:srgbClr>
                </a:solidFill>
              </a:ln>
              <a:effectLst/>
            </c:spPr>
            <c:extLst>
              <c:ext xmlns:c16="http://schemas.microsoft.com/office/drawing/2014/chart" uri="{C3380CC4-5D6E-409C-BE32-E72D297353CC}">
                <c16:uniqueId val="{00000004-87B0-4D35-95EC-3B84FD70B518}"/>
              </c:ext>
            </c:extLst>
          </c:dPt>
          <c:dPt>
            <c:idx val="2"/>
            <c:bubble3D val="0"/>
            <c:spPr>
              <a:solidFill>
                <a:srgbClr val="009BAC">
                  <a:alpha val="50000"/>
                </a:srgbClr>
              </a:solidFill>
              <a:ln w="19050">
                <a:solidFill>
                  <a:srgbClr val="44546A">
                    <a:alpha val="50000"/>
                  </a:srgbClr>
                </a:solidFill>
              </a:ln>
              <a:effectLst/>
            </c:spPr>
            <c:extLst>
              <c:ext xmlns:c16="http://schemas.microsoft.com/office/drawing/2014/chart" uri="{C3380CC4-5D6E-409C-BE32-E72D297353CC}">
                <c16:uniqueId val="{00000003-87B0-4D35-95EC-3B84FD70B518}"/>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alpha val="50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0.4</c:v>
                </c:pt>
                <c:pt idx="1">
                  <c:v>0.4</c:v>
                </c:pt>
                <c:pt idx="2">
                  <c:v>0.2</c:v>
                </c:pt>
              </c:numCache>
            </c:numRef>
          </c:val>
          <c:extLst>
            <c:ext xmlns:c16="http://schemas.microsoft.com/office/drawing/2014/chart" uri="{C3380CC4-5D6E-409C-BE32-E72D297353CC}">
              <c16:uniqueId val="{00000000-87B0-4D35-95EC-3B84FD70B51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alpha val="50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2019</c:v>
                </c:pt>
              </c:strCache>
            </c:strRef>
          </c:tx>
          <c:dPt>
            <c:idx val="0"/>
            <c:bubble3D val="0"/>
            <c:spPr>
              <a:solidFill>
                <a:srgbClr val="005056">
                  <a:alpha val="50000"/>
                </a:srgbClr>
              </a:solidFill>
              <a:ln w="19050">
                <a:solidFill>
                  <a:srgbClr val="44546A">
                    <a:alpha val="50000"/>
                  </a:srgbClr>
                </a:solidFill>
              </a:ln>
              <a:effectLst/>
            </c:spPr>
            <c:extLst>
              <c:ext xmlns:c16="http://schemas.microsoft.com/office/drawing/2014/chart" uri="{C3380CC4-5D6E-409C-BE32-E72D297353CC}">
                <c16:uniqueId val="{00000001-D131-4FCC-B81A-20D3CAB2830D}"/>
              </c:ext>
            </c:extLst>
          </c:dPt>
          <c:dPt>
            <c:idx val="1"/>
            <c:bubble3D val="0"/>
            <c:spPr>
              <a:solidFill>
                <a:srgbClr val="95C11F">
                  <a:alpha val="50000"/>
                </a:srgbClr>
              </a:solidFill>
              <a:ln w="19050">
                <a:solidFill>
                  <a:srgbClr val="44546A">
                    <a:alpha val="50000"/>
                  </a:srgbClr>
                </a:solidFill>
              </a:ln>
              <a:effectLst/>
            </c:spPr>
            <c:extLst>
              <c:ext xmlns:c16="http://schemas.microsoft.com/office/drawing/2014/chart" uri="{C3380CC4-5D6E-409C-BE32-E72D297353CC}">
                <c16:uniqueId val="{00000003-D131-4FCC-B81A-20D3CAB2830D}"/>
              </c:ext>
            </c:extLst>
          </c:dPt>
          <c:dPt>
            <c:idx val="2"/>
            <c:bubble3D val="0"/>
            <c:spPr>
              <a:solidFill>
                <a:srgbClr val="009BAC">
                  <a:alpha val="50000"/>
                </a:srgbClr>
              </a:solidFill>
              <a:ln w="19050">
                <a:solidFill>
                  <a:srgbClr val="44546A">
                    <a:alpha val="50000"/>
                  </a:srgbClr>
                </a:solidFill>
              </a:ln>
              <a:effectLst/>
            </c:spPr>
            <c:extLst>
              <c:ext xmlns:c16="http://schemas.microsoft.com/office/drawing/2014/chart" uri="{C3380CC4-5D6E-409C-BE32-E72D297353CC}">
                <c16:uniqueId val="{00000005-D131-4FCC-B81A-20D3CAB2830D}"/>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0.67</c:v>
                </c:pt>
                <c:pt idx="1">
                  <c:v>0.17</c:v>
                </c:pt>
                <c:pt idx="2">
                  <c:v>0.16</c:v>
                </c:pt>
              </c:numCache>
            </c:numRef>
          </c:val>
          <c:extLst>
            <c:ext xmlns:c16="http://schemas.microsoft.com/office/drawing/2014/chart" uri="{C3380CC4-5D6E-409C-BE32-E72D297353CC}">
              <c16:uniqueId val="{00000006-D131-4FCC-B81A-20D3CAB2830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72774334632436"/>
          <c:y val="6.60805827792820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alpha val="50000"/>
                </a:schemeClr>
              </a:solidFill>
              <a:latin typeface="+mn-lt"/>
              <a:ea typeface="+mn-ea"/>
              <a:cs typeface="+mn-cs"/>
            </a:defRPr>
          </a:pPr>
          <a:endParaRPr lang="sv-SE"/>
        </a:p>
      </c:txPr>
    </c:title>
    <c:autoTitleDeleted val="0"/>
    <c:plotArea>
      <c:layout>
        <c:manualLayout>
          <c:layoutTarget val="inner"/>
          <c:xMode val="edge"/>
          <c:yMode val="edge"/>
          <c:x val="0.21957911026507243"/>
          <c:y val="0.20710362878840696"/>
          <c:w val="0.57240688254009109"/>
          <c:h val="0.59487157485359954"/>
        </c:manualLayout>
      </c:layout>
      <c:pieChart>
        <c:varyColors val="1"/>
        <c:ser>
          <c:idx val="0"/>
          <c:order val="0"/>
          <c:tx>
            <c:strRef>
              <c:f>Blad1!$B$1</c:f>
              <c:strCache>
                <c:ptCount val="1"/>
                <c:pt idx="0">
                  <c:v>2020</c:v>
                </c:pt>
              </c:strCache>
            </c:strRef>
          </c:tx>
          <c:dPt>
            <c:idx val="0"/>
            <c:bubble3D val="0"/>
            <c:spPr>
              <a:solidFill>
                <a:srgbClr val="005056">
                  <a:alpha val="50000"/>
                </a:srgbClr>
              </a:solidFill>
              <a:ln w="19050">
                <a:solidFill>
                  <a:srgbClr val="44546A">
                    <a:alpha val="50000"/>
                  </a:srgbClr>
                </a:solidFill>
              </a:ln>
              <a:effectLst/>
            </c:spPr>
            <c:extLst>
              <c:ext xmlns:c16="http://schemas.microsoft.com/office/drawing/2014/chart" uri="{C3380CC4-5D6E-409C-BE32-E72D297353CC}">
                <c16:uniqueId val="{00000001-D529-4942-89EC-45231FB7907D}"/>
              </c:ext>
            </c:extLst>
          </c:dPt>
          <c:dPt>
            <c:idx val="1"/>
            <c:bubble3D val="0"/>
            <c:spPr>
              <a:solidFill>
                <a:srgbClr val="95C11F">
                  <a:alpha val="50000"/>
                </a:srgbClr>
              </a:solidFill>
              <a:ln w="19050">
                <a:solidFill>
                  <a:schemeClr val="lt1"/>
                </a:solidFill>
              </a:ln>
              <a:effectLst/>
            </c:spPr>
            <c:extLst>
              <c:ext xmlns:c16="http://schemas.microsoft.com/office/drawing/2014/chart" uri="{C3380CC4-5D6E-409C-BE32-E72D297353CC}">
                <c16:uniqueId val="{00000003-D529-4942-89EC-45231FB7907D}"/>
              </c:ext>
            </c:extLst>
          </c:dPt>
          <c:dPt>
            <c:idx val="2"/>
            <c:bubble3D val="0"/>
            <c:spPr>
              <a:solidFill>
                <a:srgbClr val="009BAC">
                  <a:alpha val="50000"/>
                </a:srgbClr>
              </a:solidFill>
              <a:ln w="19050">
                <a:solidFill>
                  <a:schemeClr val="lt1"/>
                </a:solidFill>
              </a:ln>
              <a:effectLst/>
            </c:spPr>
            <c:extLst>
              <c:ext xmlns:c16="http://schemas.microsoft.com/office/drawing/2014/chart" uri="{C3380CC4-5D6E-409C-BE32-E72D297353CC}">
                <c16:uniqueId val="{00000005-D529-4942-89EC-45231FB7907D}"/>
              </c:ext>
            </c:extLst>
          </c:dPt>
          <c:dLbls>
            <c:dLbl>
              <c:idx val="2"/>
              <c:layout>
                <c:manualLayout>
                  <c:x val="-0.10045665712316439"/>
                  <c:y val="2.96113682783748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529-4942-89EC-45231FB7907D}"/>
                </c:ext>
              </c:extLst>
            </c:dLbl>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Bil</c:v>
                </c:pt>
                <c:pt idx="1">
                  <c:v>Cykel och gång</c:v>
                </c:pt>
                <c:pt idx="2">
                  <c:v>Kollektivtrafik</c:v>
                </c:pt>
              </c:strCache>
            </c:strRef>
          </c:cat>
          <c:val>
            <c:numRef>
              <c:f>Blad1!$B$2:$B$4</c:f>
              <c:numCache>
                <c:formatCode>General</c:formatCode>
                <c:ptCount val="3"/>
                <c:pt idx="0">
                  <c:v>0.7</c:v>
                </c:pt>
                <c:pt idx="1">
                  <c:v>0.22</c:v>
                </c:pt>
                <c:pt idx="2">
                  <c:v>7.0000000000000007E-2</c:v>
                </c:pt>
              </c:numCache>
            </c:numRef>
          </c:val>
          <c:extLst>
            <c:ext xmlns:c16="http://schemas.microsoft.com/office/drawing/2014/chart" uri="{C3380CC4-5D6E-409C-BE32-E72D297353CC}">
              <c16:uniqueId val="{00000006-D529-4942-89EC-45231FB7907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alpha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alpha val="50000"/>
            </a:schemeClr>
          </a:solidFill>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400" b="1" i="0" baseline="0" err="1">
                <a:effectLst/>
              </a:rPr>
              <a:t>Ackumulerat</a:t>
            </a:r>
            <a:r>
              <a:rPr lang="en-US" sz="1400" b="1" i="0" baseline="0">
                <a:effectLst/>
              </a:rPr>
              <a:t> </a:t>
            </a:r>
            <a:r>
              <a:rPr lang="en-US" sz="1400" b="1" i="0" baseline="0" err="1">
                <a:effectLst/>
              </a:rPr>
              <a:t>antal</a:t>
            </a:r>
            <a:r>
              <a:rPr lang="en-US" sz="1400" b="1" i="0" baseline="0">
                <a:effectLst/>
              </a:rPr>
              <a:t> </a:t>
            </a:r>
            <a:r>
              <a:rPr lang="en-US" sz="1400" b="1" i="0" baseline="0" err="1">
                <a:effectLst/>
              </a:rPr>
              <a:t>laddbara</a:t>
            </a:r>
            <a:r>
              <a:rPr lang="en-US" sz="1400" b="1" i="0" baseline="0">
                <a:effectLst/>
              </a:rPr>
              <a:t> </a:t>
            </a:r>
            <a:r>
              <a:rPr lang="en-US" sz="1400" b="1" i="0" baseline="0" err="1">
                <a:effectLst/>
              </a:rPr>
              <a:t>bilar</a:t>
            </a:r>
            <a:r>
              <a:rPr lang="en-US" sz="1400" b="1" i="0" baseline="0">
                <a:effectLst/>
              </a:rPr>
              <a:t> </a:t>
            </a:r>
            <a:r>
              <a:rPr lang="en-US" sz="1400" b="1" i="0" baseline="0" err="1">
                <a:effectLst/>
              </a:rPr>
              <a:t>i</a:t>
            </a:r>
            <a:r>
              <a:rPr lang="en-US" sz="1400" b="1" i="0" baseline="0">
                <a:effectLst/>
              </a:rPr>
              <a:t> </a:t>
            </a:r>
            <a:r>
              <a:rPr lang="en-US" sz="1400" b="1" i="0" baseline="0" err="1">
                <a:effectLst/>
              </a:rPr>
              <a:t>kommunen</a:t>
            </a:r>
            <a:r>
              <a:rPr lang="en-US" sz="1400" b="1" i="0" baseline="0">
                <a:effectLst/>
              </a:rPr>
              <a:t>, </a:t>
            </a:r>
            <a:r>
              <a:rPr lang="en-US" sz="1400" b="1" i="0" baseline="0" err="1">
                <a:effectLst/>
              </a:rPr>
              <a:t>utifrån</a:t>
            </a:r>
            <a:r>
              <a:rPr lang="en-US" sz="1400" b="1" i="0" baseline="0">
                <a:effectLst/>
              </a:rPr>
              <a:t> den </a:t>
            </a:r>
            <a:r>
              <a:rPr lang="en-US" sz="1400" b="1" i="0" baseline="0" err="1">
                <a:effectLst/>
              </a:rPr>
              <a:t>nationella</a:t>
            </a:r>
            <a:r>
              <a:rPr lang="en-US" sz="1400" b="1" i="0" baseline="0">
                <a:effectLst/>
              </a:rPr>
              <a:t> </a:t>
            </a:r>
            <a:r>
              <a:rPr lang="en-US" sz="1400" b="1" i="0" baseline="0" err="1">
                <a:effectLst/>
              </a:rPr>
              <a:t>prognosen</a:t>
            </a:r>
            <a:endParaRPr lang="en-US" sz="1400">
              <a:effectLst/>
            </a:endParaRPr>
          </a:p>
        </c:rich>
      </c:tx>
      <c:layout>
        <c:manualLayout>
          <c:xMode val="edge"/>
          <c:yMode val="edge"/>
          <c:x val="0.12273398960303381"/>
          <c:y val="3.3412887828162291E-2"/>
        </c:manualLayout>
      </c:layout>
      <c:overlay val="0"/>
    </c:title>
    <c:autoTitleDeleted val="0"/>
    <c:plotArea>
      <c:layout>
        <c:manualLayout>
          <c:layoutTarget val="inner"/>
          <c:xMode val="edge"/>
          <c:yMode val="edge"/>
          <c:x val="8.3828279460307895E-2"/>
          <c:y val="0.16005975983312348"/>
          <c:w val="0.90097367701853881"/>
          <c:h val="0.72036194163080447"/>
        </c:manualLayout>
      </c:layout>
      <c:lineChart>
        <c:grouping val="standard"/>
        <c:varyColors val="0"/>
        <c:ser>
          <c:idx val="0"/>
          <c:order val="0"/>
          <c:marker>
            <c:symbol val="none"/>
          </c:marker>
          <c:cat>
            <c:numRef>
              <c:f>Kommunrapport!$B$71:$B$82</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Kommunrapport!$C$71:$C$82</c:f>
              <c:numCache>
                <c:formatCode>0</c:formatCode>
                <c:ptCount val="12"/>
                <c:pt idx="0">
                  <c:v>427.99293872416001</c:v>
                </c:pt>
                <c:pt idx="1">
                  <c:v>714.61097987262087</c:v>
                </c:pt>
                <c:pt idx="2">
                  <c:v>1078.6832675131884</c:v>
                </c:pt>
                <c:pt idx="3">
                  <c:v>1591.4351443514167</c:v>
                </c:pt>
                <c:pt idx="4">
                  <c:v>2274.8235700260921</c:v>
                </c:pt>
                <c:pt idx="5">
                  <c:v>3195.3879787290375</c:v>
                </c:pt>
                <c:pt idx="6">
                  <c:v>4334.3686881868298</c:v>
                </c:pt>
                <c:pt idx="7">
                  <c:v>5607.347128169069</c:v>
                </c:pt>
                <c:pt idx="8">
                  <c:v>6880.3255681513074</c:v>
                </c:pt>
                <c:pt idx="9">
                  <c:v>8153.3040081335466</c:v>
                </c:pt>
                <c:pt idx="10">
                  <c:v>9426.2824481157841</c:v>
                </c:pt>
                <c:pt idx="11">
                  <c:v>10699.260888098024</c:v>
                </c:pt>
              </c:numCache>
            </c:numRef>
          </c:val>
          <c:smooth val="0"/>
          <c:extLst>
            <c:ext xmlns:c16="http://schemas.microsoft.com/office/drawing/2014/chart" uri="{C3380CC4-5D6E-409C-BE32-E72D297353CC}">
              <c16:uniqueId val="{00000000-9217-4839-BF85-1EE190D19236}"/>
            </c:ext>
          </c:extLst>
        </c:ser>
        <c:dLbls>
          <c:showLegendKey val="0"/>
          <c:showVal val="0"/>
          <c:showCatName val="0"/>
          <c:showSerName val="0"/>
          <c:showPercent val="0"/>
          <c:showBubbleSize val="0"/>
        </c:dLbls>
        <c:smooth val="0"/>
        <c:axId val="-2137398216"/>
        <c:axId val="-2137395128"/>
      </c:lineChart>
      <c:catAx>
        <c:axId val="-2137398216"/>
        <c:scaling>
          <c:orientation val="minMax"/>
        </c:scaling>
        <c:delete val="0"/>
        <c:axPos val="b"/>
        <c:numFmt formatCode="General" sourceLinked="1"/>
        <c:majorTickMark val="out"/>
        <c:minorTickMark val="none"/>
        <c:tickLblPos val="nextTo"/>
        <c:txPr>
          <a:bodyPr/>
          <a:lstStyle/>
          <a:p>
            <a:pPr>
              <a:defRPr sz="1200"/>
            </a:pPr>
            <a:endParaRPr lang="sv-SE"/>
          </a:p>
        </c:txPr>
        <c:crossAx val="-2137395128"/>
        <c:crosses val="autoZero"/>
        <c:auto val="1"/>
        <c:lblAlgn val="ctr"/>
        <c:lblOffset val="100"/>
        <c:noMultiLvlLbl val="0"/>
      </c:catAx>
      <c:valAx>
        <c:axId val="-2137395128"/>
        <c:scaling>
          <c:orientation val="minMax"/>
        </c:scaling>
        <c:delete val="0"/>
        <c:axPos val="l"/>
        <c:numFmt formatCode="0" sourceLinked="1"/>
        <c:majorTickMark val="out"/>
        <c:minorTickMark val="none"/>
        <c:tickLblPos val="nextTo"/>
        <c:txPr>
          <a:bodyPr/>
          <a:lstStyle/>
          <a:p>
            <a:pPr>
              <a:defRPr sz="1200"/>
            </a:pPr>
            <a:endParaRPr lang="sv-SE"/>
          </a:p>
        </c:txPr>
        <c:crossAx val="-2137398216"/>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sv-SE" sz="1800" dirty="0"/>
              <a:t>Fossila koldioxidutsläpp per capita i Östersunds</a:t>
            </a:r>
            <a:r>
              <a:rPr lang="sv-SE" sz="1800" baseline="0" dirty="0"/>
              <a:t> kommun</a:t>
            </a:r>
          </a:p>
          <a:p>
            <a:pPr>
              <a:defRPr sz="1800"/>
            </a:pPr>
            <a:r>
              <a:rPr lang="sv-SE" sz="1800" baseline="0" dirty="0"/>
              <a:t>Geografiskt område</a:t>
            </a:r>
            <a:endParaRPr lang="sv-SE"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 CO2 &amp; energi - Geografisk'!$S$95:$AC$95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'3. CO2 &amp; energi - Geografisk'!$S$115:$AC$115</c:f>
              <c:numCache>
                <c:formatCode>0.0</c:formatCode>
                <c:ptCount val="11"/>
                <c:pt idx="0">
                  <c:v>4.1068596847483727</c:v>
                </c:pt>
                <c:pt idx="1">
                  <c:v>2.7008840131825158</c:v>
                </c:pt>
                <c:pt idx="2">
                  <c:v>2.8079118111283452</c:v>
                </c:pt>
                <c:pt idx="3">
                  <c:v>2.7001961877879008</c:v>
                </c:pt>
                <c:pt idx="4">
                  <c:v>2.6002073131639518</c:v>
                </c:pt>
                <c:pt idx="5">
                  <c:v>2.5775503141372074</c:v>
                </c:pt>
                <c:pt idx="6">
                  <c:v>2.5180806790920123</c:v>
                </c:pt>
                <c:pt idx="7">
                  <c:v>2.3294964101595186</c:v>
                </c:pt>
                <c:pt idx="8">
                  <c:v>2.2052116694306259</c:v>
                </c:pt>
                <c:pt idx="9" formatCode="0.00">
                  <c:v>2.0050453250448124</c:v>
                </c:pt>
                <c:pt idx="10" formatCode="0.00">
                  <c:v>1.7681367466018125</c:v>
                </c:pt>
              </c:numCache>
            </c:numRef>
          </c:val>
          <c:extLst>
            <c:ext xmlns:c16="http://schemas.microsoft.com/office/drawing/2014/chart" uri="{C3380CC4-5D6E-409C-BE32-E72D297353CC}">
              <c16:uniqueId val="{00000000-012B-4D35-A987-8D082B37172D}"/>
            </c:ext>
          </c:extLst>
        </c:ser>
        <c:dLbls>
          <c:dLblPos val="outEnd"/>
          <c:showLegendKey val="0"/>
          <c:showVal val="1"/>
          <c:showCatName val="0"/>
          <c:showSerName val="0"/>
          <c:showPercent val="0"/>
          <c:showBubbleSize val="0"/>
        </c:dLbls>
        <c:gapWidth val="219"/>
        <c:overlap val="-27"/>
        <c:axId val="804364416"/>
        <c:axId val="804368024"/>
      </c:barChart>
      <c:catAx>
        <c:axId val="80436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4368024"/>
        <c:crosses val="autoZero"/>
        <c:auto val="1"/>
        <c:lblAlgn val="ctr"/>
        <c:lblOffset val="100"/>
        <c:noMultiLvlLbl val="0"/>
      </c:catAx>
      <c:valAx>
        <c:axId val="804368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sv-SE" sz="1600" dirty="0"/>
                  <a:t>Ton CO2 /</a:t>
                </a:r>
                <a:r>
                  <a:rPr lang="sv-SE" sz="1600" baseline="0" dirty="0"/>
                  <a:t> capita</a:t>
                </a:r>
                <a:endParaRPr lang="sv-SE" sz="16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804364416"/>
        <c:crosses val="autoZero"/>
        <c:crossBetween val="between"/>
      </c:valAx>
      <c:spPr>
        <a:noFill/>
        <a:ln>
          <a:noFill/>
        </a:ln>
        <a:effectLst/>
      </c:spPr>
    </c:plotArea>
    <c:plotVisOnly val="1"/>
    <c:dispBlanksAs val="gap"/>
    <c:showDLblsOverMax val="0"/>
  </c:chart>
  <c:spPr>
    <a:solidFill>
      <a:schemeClr val="bg1"/>
    </a:solidFill>
    <a:ln>
      <a:solidFill>
        <a:schemeClr val="tx2"/>
      </a:solidFill>
    </a:ln>
    <a:effectLst/>
  </c:spPr>
  <c:txPr>
    <a:bodyPr/>
    <a:lstStyle/>
    <a:p>
      <a:pPr>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a:solidFill>
                  <a:schemeClr val="tx1"/>
                </a:solidFill>
              </a:rPr>
              <a:t>Utveckling av antalet laddbara bilar och laddpunkter i Östersunds kommun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sv-SE"/>
        </a:p>
      </c:txPr>
    </c:title>
    <c:autoTitleDeleted val="0"/>
    <c:plotArea>
      <c:layout>
        <c:manualLayout>
          <c:layoutTarget val="inner"/>
          <c:xMode val="edge"/>
          <c:yMode val="edge"/>
          <c:x val="0.12114188473294663"/>
          <c:y val="0.21303806529362196"/>
          <c:w val="0.8522366244635684"/>
          <c:h val="0.58841387059068706"/>
        </c:manualLayout>
      </c:layout>
      <c:barChart>
        <c:barDir val="col"/>
        <c:grouping val="clustered"/>
        <c:varyColors val="0"/>
        <c:ser>
          <c:idx val="0"/>
          <c:order val="0"/>
          <c:tx>
            <c:strRef>
              <c:f>Kommunrapport!$E$3</c:f>
              <c:strCache>
                <c:ptCount val="1"/>
                <c:pt idx="0">
                  <c:v>LADDBARA BILAR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Kommunrapport!$Q$3:$U$3</c:f>
              <c:numCache>
                <c:formatCode>General</c:formatCode>
                <c:ptCount val="5"/>
                <c:pt idx="0">
                  <c:v>2016</c:v>
                </c:pt>
                <c:pt idx="1">
                  <c:v>2017</c:v>
                </c:pt>
                <c:pt idx="2">
                  <c:v>2018</c:v>
                </c:pt>
                <c:pt idx="3">
                  <c:v>2019</c:v>
                </c:pt>
                <c:pt idx="4">
                  <c:v>2020</c:v>
                </c:pt>
              </c:numCache>
            </c:numRef>
          </c:cat>
          <c:val>
            <c:numRef>
              <c:f>Kommunrapport!$G$16:$K$16</c:f>
              <c:numCache>
                <c:formatCode>General</c:formatCode>
                <c:ptCount val="5"/>
                <c:pt idx="0">
                  <c:v>218</c:v>
                </c:pt>
                <c:pt idx="1">
                  <c:v>262</c:v>
                </c:pt>
                <c:pt idx="2">
                  <c:v>378</c:v>
                </c:pt>
                <c:pt idx="3">
                  <c:v>477</c:v>
                </c:pt>
                <c:pt idx="4">
                  <c:v>785</c:v>
                </c:pt>
              </c:numCache>
            </c:numRef>
          </c:val>
          <c:extLst>
            <c:ext xmlns:c16="http://schemas.microsoft.com/office/drawing/2014/chart" uri="{C3380CC4-5D6E-409C-BE32-E72D297353CC}">
              <c16:uniqueId val="{00000000-82AE-492C-BE40-C73D29D607A8}"/>
            </c:ext>
          </c:extLst>
        </c:ser>
        <c:ser>
          <c:idx val="1"/>
          <c:order val="1"/>
          <c:tx>
            <c:strRef>
              <c:f>Kommunrapport!$P$3</c:f>
              <c:strCache>
                <c:ptCount val="1"/>
                <c:pt idx="0">
                  <c:v>LADDPUNKTER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Kommunrapport!$Q$3:$U$3</c:f>
              <c:numCache>
                <c:formatCode>General</c:formatCode>
                <c:ptCount val="5"/>
                <c:pt idx="0">
                  <c:v>2016</c:v>
                </c:pt>
                <c:pt idx="1">
                  <c:v>2017</c:v>
                </c:pt>
                <c:pt idx="2">
                  <c:v>2018</c:v>
                </c:pt>
                <c:pt idx="3">
                  <c:v>2019</c:v>
                </c:pt>
                <c:pt idx="4">
                  <c:v>2020</c:v>
                </c:pt>
              </c:numCache>
            </c:numRef>
          </c:cat>
          <c:val>
            <c:numRef>
              <c:f>Kommunrapport!$Q$16:$U$16</c:f>
              <c:numCache>
                <c:formatCode>General</c:formatCode>
                <c:ptCount val="5"/>
                <c:pt idx="0">
                  <c:v>102</c:v>
                </c:pt>
                <c:pt idx="1">
                  <c:v>147</c:v>
                </c:pt>
                <c:pt idx="2">
                  <c:v>186</c:v>
                </c:pt>
                <c:pt idx="3">
                  <c:v>208</c:v>
                </c:pt>
                <c:pt idx="4">
                  <c:v>220</c:v>
                </c:pt>
              </c:numCache>
            </c:numRef>
          </c:val>
          <c:extLst>
            <c:ext xmlns:c16="http://schemas.microsoft.com/office/drawing/2014/chart" uri="{C3380CC4-5D6E-409C-BE32-E72D297353CC}">
              <c16:uniqueId val="{00000001-82AE-492C-BE40-C73D29D607A8}"/>
            </c:ext>
          </c:extLst>
        </c:ser>
        <c:dLbls>
          <c:showLegendKey val="0"/>
          <c:showVal val="1"/>
          <c:showCatName val="0"/>
          <c:showSerName val="0"/>
          <c:showPercent val="0"/>
          <c:showBubbleSize val="0"/>
        </c:dLbls>
        <c:gapWidth val="219"/>
        <c:overlap val="-27"/>
        <c:axId val="-2137566280"/>
        <c:axId val="-2137558056"/>
      </c:barChart>
      <c:catAx>
        <c:axId val="-2137566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2137558056"/>
        <c:crosses val="autoZero"/>
        <c:auto val="1"/>
        <c:lblAlgn val="ctr"/>
        <c:lblOffset val="100"/>
        <c:noMultiLvlLbl val="0"/>
      </c:catAx>
      <c:valAx>
        <c:axId val="-2137558056"/>
        <c:scaling>
          <c:orientation val="minMax"/>
          <c:max val="80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sv-SE" sz="1200"/>
                  <a:t>Antal</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2137566280"/>
        <c:crosses val="autoZero"/>
        <c:crossBetween val="between"/>
        <c:majorUnit val="2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solidFill>
        <a:srgbClr val="44546A"/>
      </a:solidFill>
    </a:ln>
    <a:effectLst/>
  </c:spPr>
  <c:txPr>
    <a:bodyPr/>
    <a:lstStyle/>
    <a:p>
      <a:pPr>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Arial" panose="020B0604020202020204" pitchFamily="34" charset="0"/>
              </a:defRPr>
            </a:pPr>
            <a:r>
              <a:rPr lang="sv-SE" sz="2000" b="0">
                <a:latin typeface="+mn-lt"/>
              </a:rPr>
              <a:t>Antal</a:t>
            </a:r>
            <a:r>
              <a:rPr lang="sv-SE" sz="2000" b="0" baseline="0">
                <a:latin typeface="+mn-lt"/>
              </a:rPr>
              <a:t> f</a:t>
            </a:r>
            <a:r>
              <a:rPr lang="sv-SE" sz="2000" b="0">
                <a:latin typeface="+mn-lt"/>
              </a:rPr>
              <a:t>ordon i Östersunds kommunorganisation per</a:t>
            </a:r>
            <a:r>
              <a:rPr lang="sv-SE" sz="2000" b="0" baseline="0">
                <a:latin typeface="+mn-lt"/>
              </a:rPr>
              <a:t> år och drivmedel</a:t>
            </a:r>
            <a:endParaRPr lang="sv-SE" sz="2000" b="0">
              <a:latin typeface="+mn-lt"/>
            </a:endParaRPr>
          </a:p>
        </c:rich>
      </c:tx>
      <c:layout>
        <c:manualLayout>
          <c:xMode val="edge"/>
          <c:yMode val="edge"/>
          <c:x val="0.10227603009687958"/>
          <c:y val="4.0184337143165175E-2"/>
        </c:manualLayout>
      </c:layout>
      <c:overlay val="0"/>
      <c:spPr>
        <a:noFill/>
        <a:ln>
          <a:noFill/>
        </a:ln>
        <a:effectLst/>
      </c:spPr>
      <c:txPr>
        <a:bodyPr rot="0" spcFirstLastPara="1" vertOverflow="ellipsis" vert="horz" wrap="square" anchor="ctr" anchorCtr="1"/>
        <a:lstStyle/>
        <a:p>
          <a:pPr algn="ctr">
            <a:defRPr sz="2000" b="0" i="0" u="none" strike="noStrike" kern="1200" spc="0" baseline="0">
              <a:solidFill>
                <a:schemeClr val="tx1">
                  <a:lumMod val="65000"/>
                  <a:lumOff val="35000"/>
                </a:schemeClr>
              </a:solidFill>
              <a:latin typeface="+mn-lt"/>
              <a:ea typeface="+mn-ea"/>
              <a:cs typeface="Arial" panose="020B0604020202020204" pitchFamily="34" charset="0"/>
            </a:defRPr>
          </a:pPr>
          <a:endParaRPr lang="sv-SE"/>
        </a:p>
      </c:txPr>
    </c:title>
    <c:autoTitleDeleted val="0"/>
    <c:plotArea>
      <c:layout>
        <c:manualLayout>
          <c:layoutTarget val="inner"/>
          <c:xMode val="edge"/>
          <c:yMode val="edge"/>
          <c:x val="0.10239876838607256"/>
          <c:y val="0.22610284423149266"/>
          <c:w val="0.72409932290112311"/>
          <c:h val="0.63537974533261854"/>
        </c:manualLayout>
      </c:layout>
      <c:lineChart>
        <c:grouping val="standard"/>
        <c:varyColors val="0"/>
        <c:ser>
          <c:idx val="0"/>
          <c:order val="0"/>
          <c:tx>
            <c:strRef>
              <c:f>Blad1!$A$38</c:f>
              <c:strCache>
                <c:ptCount val="1"/>
                <c:pt idx="0">
                  <c:v>Gas</c:v>
                </c:pt>
              </c:strCache>
            </c:strRef>
          </c:tx>
          <c:spPr>
            <a:ln w="38100" cap="rnd" cmpd="sng" algn="ctr">
              <a:solidFill>
                <a:schemeClr val="accent6">
                  <a:lumMod val="75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0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0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0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0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05-7D8F-491B-94A1-F3F0CCAB8C01}"/>
                </c:ext>
              </c:extLst>
            </c:dLbl>
            <c:dLbl>
              <c:idx val="6"/>
              <c:layout>
                <c:manualLayout>
                  <c:x val="0"/>
                  <c:y val="-4.225649693640435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Blad1!$G$38:$M$38</c:f>
              <c:numCache>
                <c:formatCode>General</c:formatCode>
                <c:ptCount val="7"/>
                <c:pt idx="0">
                  <c:v>116</c:v>
                </c:pt>
                <c:pt idx="1">
                  <c:v>130</c:v>
                </c:pt>
                <c:pt idx="2">
                  <c:v>132</c:v>
                </c:pt>
                <c:pt idx="3">
                  <c:v>145</c:v>
                </c:pt>
                <c:pt idx="4">
                  <c:v>146</c:v>
                </c:pt>
                <c:pt idx="5">
                  <c:v>153</c:v>
                </c:pt>
                <c:pt idx="6">
                  <c:v>175</c:v>
                </c:pt>
              </c:numCache>
              <c:extLst/>
            </c:numRef>
          </c:val>
          <c:smooth val="0"/>
          <c:extLst>
            <c:ext xmlns:c16="http://schemas.microsoft.com/office/drawing/2014/chart" uri="{C3380CC4-5D6E-409C-BE32-E72D297353CC}">
              <c16:uniqueId val="{00000007-7D8F-491B-94A1-F3F0CCAB8C01}"/>
            </c:ext>
          </c:extLst>
        </c:ser>
        <c:ser>
          <c:idx val="4"/>
          <c:order val="1"/>
          <c:tx>
            <c:strRef>
              <c:f>Blad1!$A$42</c:f>
              <c:strCache>
                <c:ptCount val="1"/>
                <c:pt idx="0">
                  <c:v>Elhybrid</c:v>
                </c:pt>
              </c:strCache>
            </c:strRef>
          </c:tx>
          <c:spPr>
            <a:ln w="38100" cap="rnd" cmpd="sng" algn="ctr">
              <a:solidFill>
                <a:srgbClr val="7030A0"/>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0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0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0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0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0D-7D8F-491B-94A1-F3F0CCAB8C01}"/>
                </c:ext>
              </c:extLst>
            </c:dLbl>
            <c:dLbl>
              <c:idx val="6"/>
              <c:layout>
                <c:manualLayout>
                  <c:x val="0"/>
                  <c:y val="1.26769490809211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Blad1!$G$42:$M$42</c:f>
              <c:numCache>
                <c:formatCode>General</c:formatCode>
                <c:ptCount val="7"/>
                <c:pt idx="0">
                  <c:v>7</c:v>
                </c:pt>
                <c:pt idx="1">
                  <c:v>9</c:v>
                </c:pt>
                <c:pt idx="2">
                  <c:v>23</c:v>
                </c:pt>
                <c:pt idx="3">
                  <c:v>38</c:v>
                </c:pt>
                <c:pt idx="4">
                  <c:v>61</c:v>
                </c:pt>
                <c:pt idx="5">
                  <c:v>73</c:v>
                </c:pt>
                <c:pt idx="6">
                  <c:v>77</c:v>
                </c:pt>
              </c:numCache>
              <c:extLst/>
            </c:numRef>
          </c:val>
          <c:smooth val="0"/>
          <c:extLst>
            <c:ext xmlns:c16="http://schemas.microsoft.com/office/drawing/2014/chart" uri="{C3380CC4-5D6E-409C-BE32-E72D297353CC}">
              <c16:uniqueId val="{0000000F-7D8F-491B-94A1-F3F0CCAB8C01}"/>
            </c:ext>
          </c:extLst>
        </c:ser>
        <c:ser>
          <c:idx val="3"/>
          <c:order val="2"/>
          <c:tx>
            <c:strRef>
              <c:f>Blad1!$A$41</c:f>
              <c:strCache>
                <c:ptCount val="1"/>
                <c:pt idx="0">
                  <c:v>El</c:v>
                </c:pt>
              </c:strCache>
            </c:strRef>
          </c:tx>
          <c:spPr>
            <a:ln w="38100" cap="rnd" cmpd="sng" algn="ctr">
              <a:solidFill>
                <a:schemeClr val="accent4"/>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1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1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1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1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15-7D8F-491B-94A1-F3F0CCAB8C01}"/>
                </c:ext>
              </c:extLst>
            </c:dLbl>
            <c:dLbl>
              <c:idx val="6"/>
              <c:layout>
                <c:manualLayout>
                  <c:x val="0"/>
                  <c:y val="-5.4933446017325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Blad1!$G$41:$M$41</c:f>
              <c:numCache>
                <c:formatCode>General</c:formatCode>
                <c:ptCount val="7"/>
                <c:pt idx="0">
                  <c:v>24</c:v>
                </c:pt>
                <c:pt idx="1">
                  <c:v>30</c:v>
                </c:pt>
                <c:pt idx="2">
                  <c:v>37</c:v>
                </c:pt>
                <c:pt idx="3">
                  <c:v>45</c:v>
                </c:pt>
                <c:pt idx="4">
                  <c:v>58</c:v>
                </c:pt>
                <c:pt idx="5">
                  <c:v>66</c:v>
                </c:pt>
                <c:pt idx="6">
                  <c:v>78</c:v>
                </c:pt>
              </c:numCache>
              <c:extLst/>
            </c:numRef>
          </c:val>
          <c:smooth val="0"/>
          <c:extLst>
            <c:ext xmlns:c16="http://schemas.microsoft.com/office/drawing/2014/chart" uri="{C3380CC4-5D6E-409C-BE32-E72D297353CC}">
              <c16:uniqueId val="{00000017-7D8F-491B-94A1-F3F0CCAB8C01}"/>
            </c:ext>
          </c:extLst>
        </c:ser>
        <c:ser>
          <c:idx val="1"/>
          <c:order val="3"/>
          <c:tx>
            <c:strRef>
              <c:f>Blad1!$A$39</c:f>
              <c:strCache>
                <c:ptCount val="1"/>
                <c:pt idx="0">
                  <c:v>Diesel</c:v>
                </c:pt>
              </c:strCache>
            </c:strRef>
          </c:tx>
          <c:spPr>
            <a:ln w="38100" cap="rnd" cmpd="sng" algn="ctr">
              <a:solidFill>
                <a:schemeClr val="accent4">
                  <a:lumMod val="50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1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1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1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1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1D-7D8F-491B-94A1-F3F0CCAB8C01}"/>
                </c:ext>
              </c:extLst>
            </c:dLbl>
            <c:dLbl>
              <c:idx val="6"/>
              <c:layout>
                <c:manualLayout>
                  <c:x val="0"/>
                  <c:y val="-1.2676949080921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Blad1!$G$39:$M$39</c:f>
              <c:numCache>
                <c:formatCode>General</c:formatCode>
                <c:ptCount val="7"/>
                <c:pt idx="0">
                  <c:v>106</c:v>
                </c:pt>
                <c:pt idx="1">
                  <c:v>97</c:v>
                </c:pt>
                <c:pt idx="2">
                  <c:v>100</c:v>
                </c:pt>
                <c:pt idx="3">
                  <c:v>76</c:v>
                </c:pt>
                <c:pt idx="4">
                  <c:v>57</c:v>
                </c:pt>
                <c:pt idx="5">
                  <c:v>52</c:v>
                </c:pt>
                <c:pt idx="6">
                  <c:v>22</c:v>
                </c:pt>
              </c:numCache>
              <c:extLst/>
            </c:numRef>
          </c:val>
          <c:smooth val="0"/>
          <c:extLst>
            <c:ext xmlns:c16="http://schemas.microsoft.com/office/drawing/2014/chart" uri="{C3380CC4-5D6E-409C-BE32-E72D297353CC}">
              <c16:uniqueId val="{0000001F-7D8F-491B-94A1-F3F0CCAB8C01}"/>
            </c:ext>
          </c:extLst>
        </c:ser>
        <c:ser>
          <c:idx val="2"/>
          <c:order val="4"/>
          <c:tx>
            <c:strRef>
              <c:f>Blad1!$A$40</c:f>
              <c:strCache>
                <c:ptCount val="1"/>
                <c:pt idx="0">
                  <c:v>Etanol</c:v>
                </c:pt>
              </c:strCache>
            </c:strRef>
          </c:tx>
          <c:spPr>
            <a:ln w="38100" cap="rnd" cmpd="sng" algn="ctr">
              <a:solidFill>
                <a:srgbClr val="0070C0"/>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2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2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2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2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25-7D8F-491B-94A1-F3F0CCAB8C01}"/>
                </c:ext>
              </c:extLst>
            </c:dLbl>
            <c:dLbl>
              <c:idx val="6"/>
              <c:layout>
                <c:manualLayout>
                  <c:x val="0"/>
                  <c:y val="-1.26769490809211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Blad1!$G$40:$M$40</c:f>
              <c:numCache>
                <c:formatCode>General</c:formatCode>
                <c:ptCount val="7"/>
                <c:pt idx="0">
                  <c:v>60</c:v>
                </c:pt>
                <c:pt idx="1">
                  <c:v>49</c:v>
                </c:pt>
                <c:pt idx="2">
                  <c:v>48</c:v>
                </c:pt>
                <c:pt idx="3">
                  <c:v>50</c:v>
                </c:pt>
                <c:pt idx="4">
                  <c:v>47</c:v>
                </c:pt>
                <c:pt idx="5">
                  <c:v>44</c:v>
                </c:pt>
                <c:pt idx="6">
                  <c:v>33</c:v>
                </c:pt>
              </c:numCache>
              <c:extLst/>
            </c:numRef>
          </c:val>
          <c:smooth val="0"/>
          <c:extLst>
            <c:ext xmlns:c16="http://schemas.microsoft.com/office/drawing/2014/chart" uri="{C3380CC4-5D6E-409C-BE32-E72D297353CC}">
              <c16:uniqueId val="{00000027-7D8F-491B-94A1-F3F0CCAB8C01}"/>
            </c:ext>
          </c:extLst>
        </c:ser>
        <c:ser>
          <c:idx val="5"/>
          <c:order val="5"/>
          <c:tx>
            <c:strRef>
              <c:f>Blad1!$A$44</c:f>
              <c:strCache>
                <c:ptCount val="1"/>
                <c:pt idx="0">
                  <c:v>HVO diesel</c:v>
                </c:pt>
              </c:strCache>
            </c:strRef>
          </c:tx>
          <c:spPr>
            <a:ln w="38100" cap="rnd" cmpd="sng" algn="ctr">
              <a:solidFill>
                <a:schemeClr val="accent6">
                  <a:lumMod val="60000"/>
                  <a:lumOff val="40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2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2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2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2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2D-7D8F-491B-94A1-F3F0CCAB8C01}"/>
                </c:ext>
              </c:extLst>
            </c:dLbl>
            <c:dLbl>
              <c:idx val="6"/>
              <c:layout>
                <c:manualLayout>
                  <c:x val="0"/>
                  <c:y val="-2.11282484682020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Blad1!$G$44:$M$44</c:f>
              <c:numCache>
                <c:formatCode>General</c:formatCode>
                <c:ptCount val="7"/>
                <c:pt idx="0">
                  <c:v>0</c:v>
                </c:pt>
                <c:pt idx="1">
                  <c:v>0</c:v>
                </c:pt>
                <c:pt idx="2">
                  <c:v>0</c:v>
                </c:pt>
                <c:pt idx="3">
                  <c:v>17</c:v>
                </c:pt>
                <c:pt idx="4">
                  <c:v>29</c:v>
                </c:pt>
                <c:pt idx="5">
                  <c:v>29</c:v>
                </c:pt>
                <c:pt idx="6">
                  <c:v>48</c:v>
                </c:pt>
              </c:numCache>
              <c:extLst/>
            </c:numRef>
          </c:val>
          <c:smooth val="0"/>
          <c:extLst>
            <c:ext xmlns:c16="http://schemas.microsoft.com/office/drawing/2014/chart" uri="{C3380CC4-5D6E-409C-BE32-E72D297353CC}">
              <c16:uniqueId val="{0000002F-7D8F-491B-94A1-F3F0CCAB8C01}"/>
            </c:ext>
          </c:extLst>
        </c:ser>
        <c:ser>
          <c:idx val="6"/>
          <c:order val="6"/>
          <c:tx>
            <c:strRef>
              <c:f>Blad1!$A$45</c:f>
              <c:strCache>
                <c:ptCount val="1"/>
                <c:pt idx="0">
                  <c:v>Laddhybrid</c:v>
                </c:pt>
              </c:strCache>
            </c:strRef>
          </c:tx>
          <c:spPr>
            <a:ln w="38100" cap="rnd" cmpd="sng" algn="ctr">
              <a:solidFill>
                <a:schemeClr val="accent5"/>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30-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31-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32-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33-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34-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35-7D8F-491B-94A1-F3F0CCAB8C01}"/>
                </c:ext>
              </c:extLst>
            </c:dLbl>
            <c:dLbl>
              <c:idx val="6"/>
              <c:layout>
                <c:manualLayout>
                  <c:x val="0"/>
                  <c:y val="4.225649693640397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Blad1!$G$45:$M$45</c:f>
              <c:numCache>
                <c:formatCode>General</c:formatCode>
                <c:ptCount val="7"/>
                <c:pt idx="0">
                  <c:v>8</c:v>
                </c:pt>
                <c:pt idx="1">
                  <c:v>9</c:v>
                </c:pt>
                <c:pt idx="2">
                  <c:v>9</c:v>
                </c:pt>
                <c:pt idx="3">
                  <c:v>10</c:v>
                </c:pt>
                <c:pt idx="4">
                  <c:v>13</c:v>
                </c:pt>
                <c:pt idx="5">
                  <c:v>11</c:v>
                </c:pt>
                <c:pt idx="6">
                  <c:v>11</c:v>
                </c:pt>
              </c:numCache>
              <c:extLst/>
            </c:numRef>
          </c:val>
          <c:smooth val="0"/>
          <c:extLst>
            <c:ext xmlns:c16="http://schemas.microsoft.com/office/drawing/2014/chart" uri="{C3380CC4-5D6E-409C-BE32-E72D297353CC}">
              <c16:uniqueId val="{00000037-7D8F-491B-94A1-F3F0CCAB8C01}"/>
            </c:ext>
          </c:extLst>
        </c:ser>
        <c:ser>
          <c:idx val="7"/>
          <c:order val="7"/>
          <c:tx>
            <c:strRef>
              <c:f>Blad1!$A$43</c:f>
              <c:strCache>
                <c:ptCount val="1"/>
                <c:pt idx="0">
                  <c:v>Bensin</c:v>
                </c:pt>
              </c:strCache>
            </c:strRef>
          </c:tx>
          <c:spPr>
            <a:ln w="38100" cap="rnd" cmpd="sng" algn="ctr">
              <a:solidFill>
                <a:schemeClr val="tx1">
                  <a:lumMod val="65000"/>
                  <a:lumOff val="35000"/>
                </a:schemeClr>
              </a:solidFill>
              <a:prstDash val="solid"/>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38-7D8F-491B-94A1-F3F0CCAB8C01}"/>
                </c:ext>
              </c:extLst>
            </c:dLbl>
            <c:dLbl>
              <c:idx val="1"/>
              <c:delete val="1"/>
              <c:extLst>
                <c:ext xmlns:c15="http://schemas.microsoft.com/office/drawing/2012/chart" uri="{CE6537A1-D6FC-4f65-9D91-7224C49458BB}"/>
                <c:ext xmlns:c16="http://schemas.microsoft.com/office/drawing/2014/chart" uri="{C3380CC4-5D6E-409C-BE32-E72D297353CC}">
                  <c16:uniqueId val="{00000039-7D8F-491B-94A1-F3F0CCAB8C01}"/>
                </c:ext>
              </c:extLst>
            </c:dLbl>
            <c:dLbl>
              <c:idx val="2"/>
              <c:delete val="1"/>
              <c:extLst>
                <c:ext xmlns:c15="http://schemas.microsoft.com/office/drawing/2012/chart" uri="{CE6537A1-D6FC-4f65-9D91-7224C49458BB}"/>
                <c:ext xmlns:c16="http://schemas.microsoft.com/office/drawing/2014/chart" uri="{C3380CC4-5D6E-409C-BE32-E72D297353CC}">
                  <c16:uniqueId val="{0000003A-7D8F-491B-94A1-F3F0CCAB8C01}"/>
                </c:ext>
              </c:extLst>
            </c:dLbl>
            <c:dLbl>
              <c:idx val="3"/>
              <c:delete val="1"/>
              <c:extLst>
                <c:ext xmlns:c15="http://schemas.microsoft.com/office/drawing/2012/chart" uri="{CE6537A1-D6FC-4f65-9D91-7224C49458BB}"/>
                <c:ext xmlns:c16="http://schemas.microsoft.com/office/drawing/2014/chart" uri="{C3380CC4-5D6E-409C-BE32-E72D297353CC}">
                  <c16:uniqueId val="{0000003B-7D8F-491B-94A1-F3F0CCAB8C01}"/>
                </c:ext>
              </c:extLst>
            </c:dLbl>
            <c:dLbl>
              <c:idx val="4"/>
              <c:delete val="1"/>
              <c:extLst>
                <c:ext xmlns:c15="http://schemas.microsoft.com/office/drawing/2012/chart" uri="{CE6537A1-D6FC-4f65-9D91-7224C49458BB}"/>
                <c:ext xmlns:c16="http://schemas.microsoft.com/office/drawing/2014/chart" uri="{C3380CC4-5D6E-409C-BE32-E72D297353CC}">
                  <c16:uniqueId val="{0000003C-7D8F-491B-94A1-F3F0CCAB8C01}"/>
                </c:ext>
              </c:extLst>
            </c:dLbl>
            <c:dLbl>
              <c:idx val="5"/>
              <c:delete val="1"/>
              <c:extLst>
                <c:ext xmlns:c15="http://schemas.microsoft.com/office/drawing/2012/chart" uri="{CE6537A1-D6FC-4f65-9D91-7224C49458BB}"/>
                <c:ext xmlns:c16="http://schemas.microsoft.com/office/drawing/2014/chart" uri="{C3380CC4-5D6E-409C-BE32-E72D297353CC}">
                  <c16:uniqueId val="{0000003D-7D8F-491B-94A1-F3F0CCAB8C01}"/>
                </c:ext>
              </c:extLst>
            </c:dLbl>
            <c:dLbl>
              <c:idx val="6"/>
              <c:layout>
                <c:manualLayout>
                  <c:x val="0"/>
                  <c:y val="4.225649693640242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7D8F-491B-94A1-F3F0CCAB8C0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Arial" panose="020B0604020202020204" pitchFamily="34" charset="0"/>
                  </a:defRPr>
                </a:pPr>
                <a:endParaRPr lang="sv-SE"/>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595959"/>
                      </a:solidFill>
                      <a:prstDash val="solid"/>
                      <a:round/>
                    </a:ln>
                    <a:effectLst/>
                  </c:spPr>
                </c15:leaderLines>
              </c:ext>
            </c:extLst>
          </c:dLbls>
          <c:cat>
            <c:strRef>
              <c:f>Blad1!$G$36:$M$36</c:f>
              <c:strCache>
                <c:ptCount val="7"/>
                <c:pt idx="0">
                  <c:v>2014</c:v>
                </c:pt>
                <c:pt idx="1">
                  <c:v>2015</c:v>
                </c:pt>
                <c:pt idx="2">
                  <c:v>2016</c:v>
                </c:pt>
                <c:pt idx="3">
                  <c:v>2017</c:v>
                </c:pt>
                <c:pt idx="4">
                  <c:v>2018</c:v>
                </c:pt>
                <c:pt idx="5">
                  <c:v>2019</c:v>
                </c:pt>
                <c:pt idx="6">
                  <c:v>2020</c:v>
                </c:pt>
              </c:strCache>
              <c:extLst/>
            </c:strRef>
          </c:cat>
          <c:val>
            <c:numRef>
              <c:f>Blad1!$G$43:$M$43</c:f>
              <c:numCache>
                <c:formatCode>General</c:formatCode>
                <c:ptCount val="7"/>
                <c:pt idx="0">
                  <c:v>31</c:v>
                </c:pt>
                <c:pt idx="1">
                  <c:v>38</c:v>
                </c:pt>
                <c:pt idx="2">
                  <c:v>18</c:v>
                </c:pt>
                <c:pt idx="3">
                  <c:v>9</c:v>
                </c:pt>
                <c:pt idx="4">
                  <c:v>3</c:v>
                </c:pt>
                <c:pt idx="5">
                  <c:v>0</c:v>
                </c:pt>
                <c:pt idx="6">
                  <c:v>0</c:v>
                </c:pt>
              </c:numCache>
              <c:extLst/>
            </c:numRef>
          </c:val>
          <c:smooth val="0"/>
          <c:extLst>
            <c:ext xmlns:c16="http://schemas.microsoft.com/office/drawing/2014/chart" uri="{C3380CC4-5D6E-409C-BE32-E72D297353CC}">
              <c16:uniqueId val="{0000003F-7D8F-491B-94A1-F3F0CCAB8C01}"/>
            </c:ext>
          </c:extLst>
        </c:ser>
        <c:dLbls>
          <c:dLblPos val="t"/>
          <c:showLegendKey val="0"/>
          <c:showVal val="1"/>
          <c:showCatName val="0"/>
          <c:showSerName val="0"/>
          <c:showPercent val="0"/>
          <c:showBubbleSize val="0"/>
        </c:dLbls>
        <c:smooth val="0"/>
        <c:axId val="511832792"/>
        <c:axId val="511858376"/>
      </c:lineChart>
      <c:catAx>
        <c:axId val="51183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sv-SE"/>
          </a:p>
        </c:txPr>
        <c:crossAx val="511858376"/>
        <c:crosses val="autoZero"/>
        <c:auto val="1"/>
        <c:lblAlgn val="ctr"/>
        <c:lblOffset val="100"/>
        <c:noMultiLvlLbl val="0"/>
      </c:catAx>
      <c:valAx>
        <c:axId val="511858376"/>
        <c:scaling>
          <c:orientation val="minMax"/>
          <c:max val="180"/>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r>
                  <a:rPr lang="sv-SE" sz="1600">
                    <a:latin typeface="+mn-lt"/>
                  </a:rPr>
                  <a:t>Antal fordon</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sv-SE"/>
            </a:p>
          </c:txPr>
        </c:title>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Arial" panose="020B0604020202020204" pitchFamily="34" charset="0"/>
              </a:defRPr>
            </a:pPr>
            <a:endParaRPr lang="sv-SE"/>
          </a:p>
        </c:txPr>
        <c:crossAx val="511832792"/>
        <c:crosses val="autoZero"/>
        <c:crossBetween val="between"/>
      </c:valAx>
      <c:spPr>
        <a:noFill/>
        <a:ln>
          <a:noFill/>
        </a:ln>
        <a:effectLst/>
      </c:spPr>
    </c:plotArea>
    <c:legend>
      <c:legendPos val="r"/>
      <c:layout>
        <c:manualLayout>
          <c:xMode val="edge"/>
          <c:yMode val="edge"/>
          <c:x val="0.81581851507946901"/>
          <c:y val="0.21722552294548686"/>
          <c:w val="0.17756348092763941"/>
          <c:h val="0.4818916529451805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595959"/>
              </a:solidFill>
              <a:latin typeface="+mn-lt"/>
              <a:ea typeface="+mn-ea"/>
              <a:cs typeface="Arial" panose="020B0604020202020204" pitchFamily="34" charset="0"/>
            </a:defRPr>
          </a:pPr>
          <a:endParaRPr lang="sv-SE"/>
        </a:p>
      </c:txPr>
    </c:legend>
    <c:plotVisOnly val="1"/>
    <c:dispBlanksAs val="gap"/>
    <c:showDLblsOverMax val="0"/>
    <c:extLst/>
  </c:chart>
  <c:spPr>
    <a:solidFill>
      <a:sysClr val="window" lastClr="FFFFFF"/>
    </a:solidFill>
    <a:ln w="9525" cap="flat" cmpd="sng" algn="ctr">
      <a:solidFill>
        <a:sysClr val="windowText" lastClr="000000">
          <a:lumMod val="65000"/>
          <a:lumOff val="35000"/>
        </a:sysClr>
      </a:solidFill>
      <a:prstDash val="solid"/>
      <a:round/>
    </a:ln>
    <a:effectLst/>
  </c:spPr>
  <c:txPr>
    <a:bodyPr/>
    <a:lstStyle/>
    <a:p>
      <a:pPr>
        <a:defRPr>
          <a:latin typeface="Arial" panose="020B0604020202020204" pitchFamily="34" charset="0"/>
          <a:cs typeface="Arial" panose="020B0604020202020204" pitchFamily="34" charset="0"/>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sv-SE" sz="2000" dirty="0"/>
              <a:t>Andel</a:t>
            </a:r>
            <a:r>
              <a:rPr lang="sv-SE" sz="2000" baseline="0" dirty="0"/>
              <a:t> förnybart i kommunorganisationens personbilar</a:t>
            </a:r>
            <a:endParaRPr lang="sv-SE"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0181903937707534"/>
          <c:y val="0.21500779555505306"/>
          <c:w val="0.87857068158002416"/>
          <c:h val="0.58264719968147261"/>
        </c:manualLayout>
      </c:layout>
      <c:barChart>
        <c:barDir val="col"/>
        <c:grouping val="percentStacked"/>
        <c:varyColors val="0"/>
        <c:ser>
          <c:idx val="0"/>
          <c:order val="0"/>
          <c:tx>
            <c:v>Biogas-E85-HVO100</c:v>
          </c:tx>
          <c:spPr>
            <a:solidFill>
              <a:srgbClr val="70AD4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Sheet1!$D$374:$D$376</c:f>
              <c:strCache>
                <c:ptCount val="3"/>
                <c:pt idx="0">
                  <c:v>Biogasfordon</c:v>
                </c:pt>
                <c:pt idx="1">
                  <c:v>Etanolfordon</c:v>
                </c:pt>
                <c:pt idx="2">
                  <c:v>Dieselfordon</c:v>
                </c:pt>
              </c:strCache>
            </c:strRef>
          </c:cat>
          <c:val>
            <c:numRef>
              <c:f>Sheet1!$E$374:$E$376</c:f>
              <c:numCache>
                <c:formatCode>0%</c:formatCode>
                <c:ptCount val="3"/>
                <c:pt idx="0">
                  <c:v>0.85</c:v>
                </c:pt>
                <c:pt idx="1">
                  <c:v>0.47</c:v>
                </c:pt>
                <c:pt idx="2">
                  <c:v>0.42</c:v>
                </c:pt>
              </c:numCache>
            </c:numRef>
          </c:val>
          <c:extLst>
            <c:ext xmlns:c16="http://schemas.microsoft.com/office/drawing/2014/chart" uri="{C3380CC4-5D6E-409C-BE32-E72D297353CC}">
              <c16:uniqueId val="{00000000-2112-4635-93A4-B3C1DFFE2954}"/>
            </c:ext>
          </c:extLst>
        </c:ser>
        <c:ser>
          <c:idx val="1"/>
          <c:order val="1"/>
          <c:tx>
            <c:v>Bensin-Diesel</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Sheet1!$D$374:$D$376</c:f>
              <c:strCache>
                <c:ptCount val="3"/>
                <c:pt idx="0">
                  <c:v>Biogasfordon</c:v>
                </c:pt>
                <c:pt idx="1">
                  <c:v>Etanolfordon</c:v>
                </c:pt>
                <c:pt idx="2">
                  <c:v>Dieselfordon</c:v>
                </c:pt>
              </c:strCache>
            </c:strRef>
          </c:cat>
          <c:val>
            <c:numRef>
              <c:f>Sheet1!$F$374:$F$376</c:f>
              <c:numCache>
                <c:formatCode>0%</c:formatCode>
                <c:ptCount val="3"/>
                <c:pt idx="0">
                  <c:v>0.15</c:v>
                </c:pt>
                <c:pt idx="1">
                  <c:v>0.53</c:v>
                </c:pt>
                <c:pt idx="2">
                  <c:v>0.57999999999999996</c:v>
                </c:pt>
              </c:numCache>
            </c:numRef>
          </c:val>
          <c:extLst>
            <c:ext xmlns:c16="http://schemas.microsoft.com/office/drawing/2014/chart" uri="{C3380CC4-5D6E-409C-BE32-E72D297353CC}">
              <c16:uniqueId val="{00000001-2112-4635-93A4-B3C1DFFE2954}"/>
            </c:ext>
          </c:extLst>
        </c:ser>
        <c:dLbls>
          <c:dLblPos val="ctr"/>
          <c:showLegendKey val="0"/>
          <c:showVal val="1"/>
          <c:showCatName val="0"/>
          <c:showSerName val="0"/>
          <c:showPercent val="0"/>
          <c:showBubbleSize val="0"/>
        </c:dLbls>
        <c:gapWidth val="219"/>
        <c:overlap val="100"/>
        <c:axId val="519891096"/>
        <c:axId val="519888144"/>
      </c:barChart>
      <c:catAx>
        <c:axId val="519891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519888144"/>
        <c:crosses val="autoZero"/>
        <c:auto val="1"/>
        <c:lblAlgn val="ctr"/>
        <c:lblOffset val="100"/>
        <c:noMultiLvlLbl val="0"/>
      </c:catAx>
      <c:valAx>
        <c:axId val="51988814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519891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solidFill>
        <a:sysClr val="windowText" lastClr="000000">
          <a:lumMod val="65000"/>
          <a:lumOff val="35000"/>
        </a:sysClr>
      </a:solidFill>
    </a:ln>
    <a:effectLst/>
  </c:spPr>
  <c:txPr>
    <a:bodyPr/>
    <a:lstStyle/>
    <a:p>
      <a:pPr>
        <a:defRPr/>
      </a:pPr>
      <a:endParaRPr lang="sv-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mn-lt"/>
                <a:ea typeface="+mn-ea"/>
                <a:cs typeface="+mn-cs"/>
              </a:defRPr>
            </a:pPr>
            <a:r>
              <a:rPr lang="sv-SE" sz="1000" b="1" i="0" baseline="0">
                <a:effectLst/>
              </a:rPr>
              <a:t>Utsläppsminskning och målsättning för fossilbränslefri kommun, </a:t>
            </a:r>
          </a:p>
          <a:p>
            <a:pPr algn="l">
              <a:defRPr sz="1000"/>
            </a:pPr>
            <a:r>
              <a:rPr lang="sv-SE" sz="1000" b="1" i="0" baseline="0">
                <a:effectLst/>
              </a:rPr>
              <a:t>geografiskt område </a:t>
            </a:r>
            <a:endParaRPr lang="sv-SE" sz="1000">
              <a:effectLst/>
            </a:endParaRPr>
          </a:p>
        </c:rich>
      </c:tx>
      <c:overlay val="0"/>
      <c:spPr>
        <a:noFill/>
        <a:ln>
          <a:noFill/>
        </a:ln>
        <a:effectLst/>
      </c:spPr>
      <c:txPr>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4248884553000005"/>
          <c:y val="0.20204329315670172"/>
          <c:w val="0.82014779714761943"/>
          <c:h val="0.66331863505321031"/>
        </c:manualLayout>
      </c:layout>
      <c:lineChart>
        <c:grouping val="standard"/>
        <c:varyColors val="0"/>
        <c:ser>
          <c:idx val="0"/>
          <c:order val="0"/>
          <c:tx>
            <c:strRef>
              <c:f>'Prognos utsläpp'!$B$2</c:f>
              <c:strCache>
                <c:ptCount val="1"/>
                <c:pt idx="0">
                  <c:v>Faktiska utsläpp</c:v>
                </c:pt>
              </c:strCache>
            </c:strRef>
          </c:tx>
          <c:spPr>
            <a:ln w="28575" cap="rnd">
              <a:solidFill>
                <a:srgbClr val="46A0DE"/>
              </a:solidFill>
              <a:round/>
            </a:ln>
            <a:effectLst/>
          </c:spPr>
          <c:marker>
            <c:symbol val="none"/>
          </c:marker>
          <c:cat>
            <c:numRef>
              <c:f>'Prognos utsläpp'!$A$3:$A$51</c:f>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f>'Prognos utsläpp'!$B$3:$B$51</c:f>
              <c:numCache>
                <c:formatCode>#,##0</c:formatCode>
                <c:ptCount val="49"/>
                <c:pt idx="0">
                  <c:v>249878.723555</c:v>
                </c:pt>
                <c:pt idx="1">
                  <c:v>228571.72852999996</c:v>
                </c:pt>
                <c:pt idx="2">
                  <c:v>222176.83748000002</c:v>
                </c:pt>
                <c:pt idx="3">
                  <c:v>208082.31516000003</c:v>
                </c:pt>
                <c:pt idx="4">
                  <c:v>216895.72946667997</c:v>
                </c:pt>
                <c:pt idx="5">
                  <c:v>246731.2562</c:v>
                </c:pt>
                <c:pt idx="6">
                  <c:v>230339.93369605398</c:v>
                </c:pt>
                <c:pt idx="7">
                  <c:v>196046.063632</c:v>
                </c:pt>
                <c:pt idx="8">
                  <c:v>210960.32979444898</c:v>
                </c:pt>
                <c:pt idx="9">
                  <c:v>209170.01658775003</c:v>
                </c:pt>
                <c:pt idx="10">
                  <c:v>193898.91749999998</c:v>
                </c:pt>
                <c:pt idx="11">
                  <c:v>200663.44767480597</c:v>
                </c:pt>
                <c:pt idx="12">
                  <c:v>244013.17502900926</c:v>
                </c:pt>
                <c:pt idx="13">
                  <c:v>160475.72452725237</c:v>
                </c:pt>
                <c:pt idx="14">
                  <c:v>166834.88817000177</c:v>
                </c:pt>
                <c:pt idx="15">
                  <c:v>161892.96263501138</c:v>
                </c:pt>
                <c:pt idx="16">
                  <c:v>157299.54140985326</c:v>
                </c:pt>
                <c:pt idx="17">
                  <c:v>157400.68748310269</c:v>
                </c:pt>
                <c:pt idx="18">
                  <c:v>155478.891530536</c:v>
                </c:pt>
                <c:pt idx="19">
                  <c:v>145828.80477239602</c:v>
                </c:pt>
                <c:pt idx="20">
                  <c:v>139123</c:v>
                </c:pt>
                <c:pt idx="21">
                  <c:v>127880</c:v>
                </c:pt>
              </c:numCache>
            </c:numRef>
          </c:val>
          <c:smooth val="1"/>
          <c:extLst>
            <c:ext xmlns:c16="http://schemas.microsoft.com/office/drawing/2014/chart" uri="{C3380CC4-5D6E-409C-BE32-E72D297353CC}">
              <c16:uniqueId val="{00000000-E1D9-4311-B717-EB111D68184F}"/>
            </c:ext>
          </c:extLst>
        </c:ser>
        <c:ser>
          <c:idx val="1"/>
          <c:order val="1"/>
          <c:tx>
            <c:v>Prognos (baserat på 1998-2019)</c:v>
          </c:tx>
          <c:spPr>
            <a:ln w="25400" cap="rnd">
              <a:solidFill>
                <a:schemeClr val="accent2"/>
              </a:solidFill>
              <a:prstDash val="dash"/>
              <a:round/>
            </a:ln>
            <a:effectLst/>
          </c:spPr>
          <c:marker>
            <c:symbol val="none"/>
          </c:marker>
          <c:cat>
            <c:numRef>
              <c:f>'Prognos utsläpp'!$A$3:$A$51</c:f>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f>'Prognos utsläpp'!$C$3:$C$51</c:f>
              <c:numCache>
                <c:formatCode>General</c:formatCode>
                <c:ptCount val="49"/>
                <c:pt idx="21" formatCode="#,##0">
                  <c:v>127880</c:v>
                </c:pt>
                <c:pt idx="22" formatCode="#,##0">
                  <c:v>136197.29337823304</c:v>
                </c:pt>
                <c:pt idx="23" formatCode="#,##0">
                  <c:v>131002.74101742727</c:v>
                </c:pt>
                <c:pt idx="24" formatCode="#,##0">
                  <c:v>125808.18865662153</c:v>
                </c:pt>
                <c:pt idx="25" formatCode="#,##0">
                  <c:v>120613.63629581573</c:v>
                </c:pt>
                <c:pt idx="26" formatCode="#,##0">
                  <c:v>115419.08393501</c:v>
                </c:pt>
                <c:pt idx="27" formatCode="#,##0">
                  <c:v>110224.5315742042</c:v>
                </c:pt>
                <c:pt idx="28" formatCode="#,##0">
                  <c:v>105029.97921339846</c:v>
                </c:pt>
                <c:pt idx="29" formatCode="#,##0">
                  <c:v>99835.42685259266</c:v>
                </c:pt>
                <c:pt idx="30" formatCode="#,##0">
                  <c:v>94640.874491786934</c:v>
                </c:pt>
                <c:pt idx="31" formatCode="#,##0">
                  <c:v>89446.322130981134</c:v>
                </c:pt>
                <c:pt idx="32" formatCode="#,##0">
                  <c:v>84251.769770175408</c:v>
                </c:pt>
                <c:pt idx="33" formatCode="#,##0">
                  <c:v>79057.217409369609</c:v>
                </c:pt>
                <c:pt idx="34" formatCode="#,##0">
                  <c:v>73862.665048563867</c:v>
                </c:pt>
                <c:pt idx="35" formatCode="#,##0">
                  <c:v>68668.112687758068</c:v>
                </c:pt>
                <c:pt idx="36" formatCode="#,##0">
                  <c:v>63473.560326952334</c:v>
                </c:pt>
                <c:pt idx="37" formatCode="#,##0">
                  <c:v>58279.00796614655</c:v>
                </c:pt>
                <c:pt idx="38" formatCode="#,##0">
                  <c:v>53084.455605340794</c:v>
                </c:pt>
                <c:pt idx="39" formatCode="#,##0">
                  <c:v>47889.903244535024</c:v>
                </c:pt>
                <c:pt idx="40" formatCode="#,##0">
                  <c:v>42695.350883729268</c:v>
                </c:pt>
                <c:pt idx="41" formatCode="#,##0">
                  <c:v>37500.798522923484</c:v>
                </c:pt>
                <c:pt idx="42" formatCode="#,##0">
                  <c:v>32306.246162117746</c:v>
                </c:pt>
                <c:pt idx="43" formatCode="#,##0">
                  <c:v>27111.693801311954</c:v>
                </c:pt>
                <c:pt idx="44" formatCode="#,##0">
                  <c:v>21917.141440506206</c:v>
                </c:pt>
                <c:pt idx="45" formatCode="#,##0">
                  <c:v>16722.589079700429</c:v>
                </c:pt>
                <c:pt idx="46" formatCode="#,##0">
                  <c:v>11528.036718894678</c:v>
                </c:pt>
                <c:pt idx="47" formatCode="#,##0">
                  <c:v>6333.4843580888892</c:v>
                </c:pt>
                <c:pt idx="48" formatCode="#,##0">
                  <c:v>1138.9319972831388</c:v>
                </c:pt>
              </c:numCache>
            </c:numRef>
          </c:val>
          <c:smooth val="1"/>
          <c:extLst>
            <c:ext xmlns:c16="http://schemas.microsoft.com/office/drawing/2014/chart" uri="{C3380CC4-5D6E-409C-BE32-E72D297353CC}">
              <c16:uniqueId val="{00000001-E1D9-4311-B717-EB111D68184F}"/>
            </c:ext>
          </c:extLst>
        </c:ser>
        <c:ser>
          <c:idx val="4"/>
          <c:order val="4"/>
          <c:tx>
            <c:v>Mål 2030</c:v>
          </c:tx>
          <c:spPr>
            <a:ln w="28575" cap="rnd">
              <a:solidFill>
                <a:schemeClr val="accent4"/>
              </a:solidFill>
              <a:round/>
            </a:ln>
            <a:effectLst/>
          </c:spPr>
          <c:marker>
            <c:symbol val="none"/>
          </c:marker>
          <c:cat>
            <c:numRef>
              <c:f>'Prognos utsläpp'!$A$3:$A$51</c:f>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f>'Verktyg utsläpp geografisk'!$J$4:$J$54</c:f>
              <c:numCache>
                <c:formatCode>General</c:formatCode>
                <c:ptCount val="51"/>
                <c:pt idx="21" formatCode="#,##0">
                  <c:v>127880</c:v>
                </c:pt>
                <c:pt idx="22" formatCode="#,##0">
                  <c:v>116254.54545454546</c:v>
                </c:pt>
                <c:pt idx="23" formatCode="#,##0">
                  <c:v>104629.09090909091</c:v>
                </c:pt>
                <c:pt idx="24" formatCode="#,##0">
                  <c:v>93003.636363636368</c:v>
                </c:pt>
                <c:pt idx="25" formatCode="#,##0">
                  <c:v>81378.181818181823</c:v>
                </c:pt>
                <c:pt idx="26" formatCode="#,##0">
                  <c:v>69752.727272727279</c:v>
                </c:pt>
                <c:pt idx="27" formatCode="#,##0">
                  <c:v>58127.272727272735</c:v>
                </c:pt>
                <c:pt idx="28" formatCode="#,##0">
                  <c:v>46501.818181818191</c:v>
                </c:pt>
                <c:pt idx="29" formatCode="#,##0">
                  <c:v>34876.363636363647</c:v>
                </c:pt>
                <c:pt idx="30" formatCode="#,##0">
                  <c:v>23250.909090909103</c:v>
                </c:pt>
                <c:pt idx="31" formatCode="#,##0">
                  <c:v>11625.454545454557</c:v>
                </c:pt>
                <c:pt idx="32" formatCode="#,##0">
                  <c:v>0</c:v>
                </c:pt>
              </c:numCache>
            </c:numRef>
          </c:val>
          <c:smooth val="1"/>
          <c:extLst>
            <c:ext xmlns:c16="http://schemas.microsoft.com/office/drawing/2014/chart" uri="{C3380CC4-5D6E-409C-BE32-E72D297353CC}">
              <c16:uniqueId val="{00000002-E1D9-4311-B717-EB111D68184F}"/>
            </c:ext>
          </c:extLst>
        </c:ser>
        <c:dLbls>
          <c:showLegendKey val="0"/>
          <c:showVal val="0"/>
          <c:showCatName val="0"/>
          <c:showSerName val="0"/>
          <c:showPercent val="0"/>
          <c:showBubbleSize val="0"/>
        </c:dLbls>
        <c:smooth val="0"/>
        <c:axId val="756871968"/>
        <c:axId val="756873280"/>
        <c:extLst>
          <c:ext xmlns:c15="http://schemas.microsoft.com/office/drawing/2012/chart" uri="{02D57815-91ED-43cb-92C2-25804820EDAC}">
            <c15:filteredLineSeries>
              <c15:ser>
                <c:idx val="2"/>
                <c:order val="2"/>
                <c:tx>
                  <c:strRef>
                    <c:extLst>
                      <c:ext uri="{02D57815-91ED-43cb-92C2-25804820EDAC}">
                        <c15:formulaRef>
                          <c15:sqref>'Prognos utsläpp'!$D$2</c15:sqref>
                        </c15:formulaRef>
                      </c:ext>
                    </c:extLst>
                    <c:strCache>
                      <c:ptCount val="1"/>
                      <c:pt idx="0">
                        <c:v>Nedre förtroendegräns(Faktiska utsläpp)</c:v>
                      </c:pt>
                    </c:strCache>
                  </c:strRef>
                </c:tx>
                <c:spPr>
                  <a:ln w="12700" cap="rnd">
                    <a:solidFill>
                      <a:srgbClr val="ED7D31"/>
                    </a:solidFill>
                    <a:prstDash val="solid"/>
                    <a:round/>
                  </a:ln>
                  <a:effectLst/>
                </c:spPr>
                <c:marker>
                  <c:symbol val="none"/>
                </c:marker>
                <c:cat>
                  <c:numRef>
                    <c:extLst>
                      <c:ext uri="{02D57815-91ED-43cb-92C2-25804820EDAC}">
                        <c15:formulaRef>
                          <c15:sqref>'Prognos utsläpp'!$A$3:$A$51</c15:sqref>
                        </c15:formulaRef>
                      </c:ext>
                    </c:extLst>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extLst>
                      <c:ext uri="{02D57815-91ED-43cb-92C2-25804820EDAC}">
                        <c15:formulaRef>
                          <c15:sqref>'Prognos utsläpp'!$D$3:$D$51</c15:sqref>
                        </c15:formulaRef>
                      </c:ext>
                    </c:extLst>
                    <c:numCache>
                      <c:formatCode>General</c:formatCode>
                      <c:ptCount val="49"/>
                      <c:pt idx="21" formatCode="#,##0">
                        <c:v>127880</c:v>
                      </c:pt>
                      <c:pt idx="22" formatCode="#,##0">
                        <c:v>101801.27562960733</c:v>
                      </c:pt>
                      <c:pt idx="23" formatCode="#,##0">
                        <c:v>96606.568487069962</c:v>
                      </c:pt>
                      <c:pt idx="24" formatCode="#,##0">
                        <c:v>91411.740960461117</c:v>
                      </c:pt>
                      <c:pt idx="25" formatCode="#,##0">
                        <c:v>86216.758657494793</c:v>
                      </c:pt>
                      <c:pt idx="26" formatCode="#,##0">
                        <c:v>81021.58718941886</c:v>
                      </c:pt>
                      <c:pt idx="27" formatCode="#,##0">
                        <c:v>75826.192172733601</c:v>
                      </c:pt>
                      <c:pt idx="28" formatCode="#,##0">
                        <c:v>70630.539231254428</c:v>
                      </c:pt>
                      <c:pt idx="29" formatCode="#,##0">
                        <c:v>65434.593998515942</c:v>
                      </c:pt>
                      <c:pt idx="30" formatCode="#,##0">
                        <c:v>60238.32212051918</c:v>
                      </c:pt>
                      <c:pt idx="31" formatCode="#,##0">
                        <c:v>55041.689258818515</c:v>
                      </c:pt>
                      <c:pt idx="32" formatCode="#,##0">
                        <c:v>49844.661093949566</c:v>
                      </c:pt>
                      <c:pt idx="33" formatCode="#,##0">
                        <c:v>44647.203329194301</c:v>
                      </c:pt>
                      <c:pt idx="34" formatCode="#,##0">
                        <c:v>39449.281694683828</c:v>
                      </c:pt>
                      <c:pt idx="35" formatCode="#,##0">
                        <c:v>34250.861951834602</c:v>
                      </c:pt>
                      <c:pt idx="36" formatCode="#,##0">
                        <c:v>29051.909898117767</c:v>
                      </c:pt>
                      <c:pt idx="37" formatCode="#,##0">
                        <c:v>23852.39137215681</c:v>
                      </c:pt>
                      <c:pt idx="38" formatCode="#,##0">
                        <c:v>18652.272259152218</c:v>
                      </c:pt>
                      <c:pt idx="39" formatCode="#,##0">
                        <c:v>13451.518496627788</c:v>
                      </c:pt>
                      <c:pt idx="40" formatCode="#,##0">
                        <c:v>8250.0960804958449</c:v>
                      </c:pt>
                      <c:pt idx="41" formatCode="#,##0">
                        <c:v>3047.9710714358953</c:v>
                      </c:pt>
                      <c:pt idx="42" formatCode="#,##0">
                        <c:v>-2154.8903984176177</c:v>
                      </c:pt>
                      <c:pt idx="43" formatCode="#,##0">
                        <c:v>-7358.5221184849615</c:v>
                      </c:pt>
                      <c:pt idx="44" formatCode="#,##0">
                        <c:v>-12562.957792452969</c:v>
                      </c:pt>
                      <c:pt idx="45" formatCode="#,##0">
                        <c:v>-17768.231030697269</c:v>
                      </c:pt>
                      <c:pt idx="46" formatCode="#,##0">
                        <c:v>-22974.37534242071</c:v>
                      </c:pt>
                      <c:pt idx="47" formatCode="#,##0">
                        <c:v>-28181.424127516988</c:v>
                      </c:pt>
                      <c:pt idx="48" formatCode="#,##0">
                        <c:v>-33389.410668166762</c:v>
                      </c:pt>
                    </c:numCache>
                  </c:numRef>
                </c:val>
                <c:smooth val="0"/>
                <c:extLst>
                  <c:ext xmlns:c16="http://schemas.microsoft.com/office/drawing/2014/chart" uri="{C3380CC4-5D6E-409C-BE32-E72D297353CC}">
                    <c16:uniqueId val="{00000003-E1D9-4311-B717-EB111D68184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'Prognos utsläpp'!$E$2</c15:sqref>
                        </c15:formulaRef>
                      </c:ext>
                    </c:extLst>
                    <c:strCache>
                      <c:ptCount val="1"/>
                      <c:pt idx="0">
                        <c:v>Övre förtroendegräns(Faktiska utsläpp)</c:v>
                      </c:pt>
                    </c:strCache>
                  </c:strRef>
                </c:tx>
                <c:spPr>
                  <a:ln w="12700" cap="rnd">
                    <a:solidFill>
                      <a:srgbClr val="ED7D31"/>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'Prognos utsläpp'!$A$3:$A$51</c15:sqref>
                        </c15:formulaRef>
                      </c:ext>
                    </c:extLst>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extLst xmlns:c15="http://schemas.microsoft.com/office/drawing/2012/chart">
                      <c:ext xmlns:c15="http://schemas.microsoft.com/office/drawing/2012/chart" uri="{02D57815-91ED-43cb-92C2-25804820EDAC}">
                        <c15:formulaRef>
                          <c15:sqref>'Prognos utsläpp'!$E$3:$E$51</c15:sqref>
                        </c15:formulaRef>
                      </c:ext>
                    </c:extLst>
                    <c:numCache>
                      <c:formatCode>General</c:formatCode>
                      <c:ptCount val="49"/>
                      <c:pt idx="21" formatCode="#,##0">
                        <c:v>127880</c:v>
                      </c:pt>
                      <c:pt idx="22" formatCode="#,##0">
                        <c:v>170593.31112685875</c:v>
                      </c:pt>
                      <c:pt idx="23" formatCode="#,##0">
                        <c:v>165398.91354778456</c:v>
                      </c:pt>
                      <c:pt idx="24" formatCode="#,##0">
                        <c:v>160204.63635278193</c:v>
                      </c:pt>
                      <c:pt idx="25" formatCode="#,##0">
                        <c:v>155010.51393413666</c:v>
                      </c:pt>
                      <c:pt idx="26" formatCode="#,##0">
                        <c:v>149816.58068060112</c:v>
                      </c:pt>
                      <c:pt idx="27" formatCode="#,##0">
                        <c:v>144622.8709756748</c:v>
                      </c:pt>
                      <c:pt idx="28" formatCode="#,##0">
                        <c:v>139429.41919554249</c:v>
                      </c:pt>
                      <c:pt idx="29" formatCode="#,##0">
                        <c:v>134236.25970666937</c:v>
                      </c:pt>
                      <c:pt idx="30" formatCode="#,##0">
                        <c:v>129043.42686305469</c:v>
                      </c:pt>
                      <c:pt idx="31" formatCode="#,##0">
                        <c:v>123850.95500314375</c:v>
                      </c:pt>
                      <c:pt idx="32" formatCode="#,##0">
                        <c:v>118658.87844640124</c:v>
                      </c:pt>
                      <c:pt idx="33" formatCode="#,##0">
                        <c:v>113467.23148954491</c:v>
                      </c:pt>
                      <c:pt idx="34" formatCode="#,##0">
                        <c:v>108276.04840244391</c:v>
                      </c:pt>
                      <c:pt idx="35" formatCode="#,##0">
                        <c:v>103085.36342368153</c:v>
                      </c:pt>
                      <c:pt idx="36" formatCode="#,##0">
                        <c:v>97895.210755786902</c:v>
                      </c:pt>
                      <c:pt idx="37" formatCode="#,##0">
                        <c:v>92705.62456013629</c:v>
                      </c:pt>
                      <c:pt idx="38" formatCode="#,##0">
                        <c:v>87516.63895152937</c:v>
                      </c:pt>
                      <c:pt idx="39" formatCode="#,##0">
                        <c:v>82328.28799244226</c:v>
                      </c:pt>
                      <c:pt idx="40" formatCode="#,##0">
                        <c:v>77140.605686962692</c:v>
                      </c:pt>
                      <c:pt idx="41" formatCode="#,##0">
                        <c:v>71953.625974411072</c:v>
                      </c:pt>
                      <c:pt idx="42" formatCode="#,##0">
                        <c:v>66767.382722653114</c:v>
                      </c:pt>
                      <c:pt idx="43" formatCode="#,##0">
                        <c:v>61581.909721108867</c:v>
                      </c:pt>
                      <c:pt idx="44" formatCode="#,##0">
                        <c:v>56397.240673465378</c:v>
                      </c:pt>
                      <c:pt idx="45" formatCode="#,##0">
                        <c:v>51213.409190098129</c:v>
                      </c:pt>
                      <c:pt idx="46" formatCode="#,##0">
                        <c:v>46030.448780210063</c:v>
                      </c:pt>
                      <c:pt idx="47" formatCode="#,##0">
                        <c:v>40848.392843694768</c:v>
                      </c:pt>
                      <c:pt idx="48" formatCode="#,##0">
                        <c:v>35667.274662733034</c:v>
                      </c:pt>
                    </c:numCache>
                  </c:numRef>
                </c:val>
                <c:smooth val="0"/>
                <c:extLst xmlns:c15="http://schemas.microsoft.com/office/drawing/2012/chart">
                  <c:ext xmlns:c16="http://schemas.microsoft.com/office/drawing/2014/chart" uri="{C3380CC4-5D6E-409C-BE32-E72D297353CC}">
                    <c16:uniqueId val="{00000004-E1D9-4311-B717-EB111D68184F}"/>
                  </c:ext>
                </c:extLst>
              </c15:ser>
            </c15:filteredLineSeries>
          </c:ext>
        </c:extLst>
      </c:lineChart>
      <c:catAx>
        <c:axId val="7568719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5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6873280"/>
        <c:crosses val="autoZero"/>
        <c:auto val="1"/>
        <c:lblAlgn val="ctr"/>
        <c:lblOffset val="100"/>
        <c:tickLblSkip val="4"/>
        <c:noMultiLvlLbl val="0"/>
      </c:catAx>
      <c:valAx>
        <c:axId val="756873280"/>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sv-SE" sz="900"/>
                  <a:t>Ton CO2</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6871968"/>
        <c:crosses val="autoZero"/>
        <c:crossBetween val="between"/>
      </c:valAx>
      <c:spPr>
        <a:noFill/>
        <a:ln>
          <a:noFill/>
        </a:ln>
        <a:effectLst/>
      </c:spPr>
    </c:plotArea>
    <c:legend>
      <c:legendPos val="r"/>
      <c:layout>
        <c:manualLayout>
          <c:xMode val="edge"/>
          <c:yMode val="edge"/>
          <c:x val="0.57395604624592955"/>
          <c:y val="0.2043838795356834"/>
          <c:w val="0.40642781585248883"/>
          <c:h val="0.256495926777608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2"/>
      </a:solidFill>
    </a:ln>
    <a:effectLst>
      <a:outerShdw blurRad="50800" dist="38100" dir="18900000" algn="bl" rotWithShape="0">
        <a:prstClr val="black">
          <a:alpha val="40000"/>
        </a:prstClr>
      </a:outerShdw>
    </a:effectLst>
  </c:spPr>
  <c:txPr>
    <a:bodyPr/>
    <a:lstStyle/>
    <a:p>
      <a:pPr>
        <a:defRPr/>
      </a:pPr>
      <a:endParaRPr lang="sv-S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mn-lt"/>
                <a:ea typeface="+mn-ea"/>
                <a:cs typeface="+mn-cs"/>
              </a:defRPr>
            </a:pPr>
            <a:r>
              <a:rPr lang="sv-SE" sz="1000" b="1" i="0" baseline="0">
                <a:effectLst/>
              </a:rPr>
              <a:t>Utsläppsminskning och målsättning för fossilbränslefri kommun, </a:t>
            </a:r>
          </a:p>
          <a:p>
            <a:pPr algn="l">
              <a:defRPr sz="1000"/>
            </a:pPr>
            <a:r>
              <a:rPr lang="sv-SE" sz="1000" b="1" i="0" baseline="0">
                <a:effectLst/>
              </a:rPr>
              <a:t>geografiskt område </a:t>
            </a:r>
            <a:endParaRPr lang="sv-SE" sz="1000">
              <a:effectLst/>
            </a:endParaRPr>
          </a:p>
        </c:rich>
      </c:tx>
      <c:overlay val="0"/>
      <c:spPr>
        <a:noFill/>
        <a:ln>
          <a:noFill/>
        </a:ln>
        <a:effectLst/>
      </c:spPr>
      <c:txPr>
        <a:bodyPr rot="0" spcFirstLastPara="1" vertOverflow="ellipsis" vert="horz" wrap="square" anchor="ctr" anchorCtr="1"/>
        <a:lstStyle/>
        <a:p>
          <a:pPr algn="l">
            <a:defRPr sz="1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4248884553000005"/>
          <c:y val="0.20204329315670172"/>
          <c:w val="0.82014779714761943"/>
          <c:h val="0.66331863505321031"/>
        </c:manualLayout>
      </c:layout>
      <c:lineChart>
        <c:grouping val="standard"/>
        <c:varyColors val="0"/>
        <c:ser>
          <c:idx val="0"/>
          <c:order val="0"/>
          <c:tx>
            <c:strRef>
              <c:f>'Prognos utsläpp'!$B$2</c:f>
              <c:strCache>
                <c:ptCount val="1"/>
                <c:pt idx="0">
                  <c:v>Faktiska utsläpp</c:v>
                </c:pt>
              </c:strCache>
            </c:strRef>
          </c:tx>
          <c:spPr>
            <a:ln w="28575" cap="rnd">
              <a:solidFill>
                <a:srgbClr val="46A0DE"/>
              </a:solidFill>
              <a:round/>
            </a:ln>
            <a:effectLst/>
          </c:spPr>
          <c:marker>
            <c:symbol val="none"/>
          </c:marker>
          <c:cat>
            <c:numRef>
              <c:f>'Prognos utsläpp'!$A$3:$A$51</c:f>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f>'Prognos utsläpp'!$B$3:$B$51</c:f>
              <c:numCache>
                <c:formatCode>#,##0</c:formatCode>
                <c:ptCount val="49"/>
                <c:pt idx="0">
                  <c:v>249878.723555</c:v>
                </c:pt>
                <c:pt idx="1">
                  <c:v>228571.72852999996</c:v>
                </c:pt>
                <c:pt idx="2">
                  <c:v>222176.83748000002</c:v>
                </c:pt>
                <c:pt idx="3">
                  <c:v>208082.31516000003</c:v>
                </c:pt>
                <c:pt idx="4">
                  <c:v>216895.72946667997</c:v>
                </c:pt>
                <c:pt idx="5">
                  <c:v>246731.2562</c:v>
                </c:pt>
                <c:pt idx="6">
                  <c:v>230339.93369605398</c:v>
                </c:pt>
                <c:pt idx="7">
                  <c:v>196046.063632</c:v>
                </c:pt>
                <c:pt idx="8">
                  <c:v>210960.32979444898</c:v>
                </c:pt>
                <c:pt idx="9">
                  <c:v>209170.01658775003</c:v>
                </c:pt>
                <c:pt idx="10">
                  <c:v>193898.91749999998</c:v>
                </c:pt>
                <c:pt idx="11">
                  <c:v>200663.44767480597</c:v>
                </c:pt>
                <c:pt idx="12">
                  <c:v>244013.17502900926</c:v>
                </c:pt>
                <c:pt idx="13">
                  <c:v>160475.72452725237</c:v>
                </c:pt>
                <c:pt idx="14">
                  <c:v>166834.88817000177</c:v>
                </c:pt>
                <c:pt idx="15">
                  <c:v>161892.96263501138</c:v>
                </c:pt>
                <c:pt idx="16">
                  <c:v>157299.54140985326</c:v>
                </c:pt>
                <c:pt idx="17">
                  <c:v>157400.68748310269</c:v>
                </c:pt>
                <c:pt idx="18">
                  <c:v>155478.891530536</c:v>
                </c:pt>
                <c:pt idx="19">
                  <c:v>145828.80477239602</c:v>
                </c:pt>
                <c:pt idx="20">
                  <c:v>139123</c:v>
                </c:pt>
                <c:pt idx="21">
                  <c:v>127880</c:v>
                </c:pt>
              </c:numCache>
            </c:numRef>
          </c:val>
          <c:smooth val="1"/>
          <c:extLst>
            <c:ext xmlns:c16="http://schemas.microsoft.com/office/drawing/2014/chart" uri="{C3380CC4-5D6E-409C-BE32-E72D297353CC}">
              <c16:uniqueId val="{00000000-E1D9-4311-B717-EB111D68184F}"/>
            </c:ext>
          </c:extLst>
        </c:ser>
        <c:ser>
          <c:idx val="1"/>
          <c:order val="1"/>
          <c:tx>
            <c:v>Prognos (baserat på 1998-2019)</c:v>
          </c:tx>
          <c:spPr>
            <a:ln w="25400" cap="rnd">
              <a:solidFill>
                <a:schemeClr val="accent2"/>
              </a:solidFill>
              <a:prstDash val="dash"/>
              <a:round/>
            </a:ln>
            <a:effectLst/>
          </c:spPr>
          <c:marker>
            <c:symbol val="none"/>
          </c:marker>
          <c:cat>
            <c:numRef>
              <c:f>'Prognos utsläpp'!$A$3:$A$51</c:f>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f>'Prognos utsläpp'!$C$3:$C$51</c:f>
              <c:numCache>
                <c:formatCode>General</c:formatCode>
                <c:ptCount val="49"/>
                <c:pt idx="21" formatCode="#,##0">
                  <c:v>127880</c:v>
                </c:pt>
                <c:pt idx="22" formatCode="#,##0">
                  <c:v>136197.29337823304</c:v>
                </c:pt>
                <c:pt idx="23" formatCode="#,##0">
                  <c:v>131002.74101742727</c:v>
                </c:pt>
                <c:pt idx="24" formatCode="#,##0">
                  <c:v>125808.18865662153</c:v>
                </c:pt>
                <c:pt idx="25" formatCode="#,##0">
                  <c:v>120613.63629581573</c:v>
                </c:pt>
                <c:pt idx="26" formatCode="#,##0">
                  <c:v>115419.08393501</c:v>
                </c:pt>
                <c:pt idx="27" formatCode="#,##0">
                  <c:v>110224.5315742042</c:v>
                </c:pt>
                <c:pt idx="28" formatCode="#,##0">
                  <c:v>105029.97921339846</c:v>
                </c:pt>
                <c:pt idx="29" formatCode="#,##0">
                  <c:v>99835.42685259266</c:v>
                </c:pt>
                <c:pt idx="30" formatCode="#,##0">
                  <c:v>94640.874491786934</c:v>
                </c:pt>
                <c:pt idx="31" formatCode="#,##0">
                  <c:v>89446.322130981134</c:v>
                </c:pt>
                <c:pt idx="32" formatCode="#,##0">
                  <c:v>84251.769770175408</c:v>
                </c:pt>
                <c:pt idx="33" formatCode="#,##0">
                  <c:v>79057.217409369609</c:v>
                </c:pt>
                <c:pt idx="34" formatCode="#,##0">
                  <c:v>73862.665048563867</c:v>
                </c:pt>
                <c:pt idx="35" formatCode="#,##0">
                  <c:v>68668.112687758068</c:v>
                </c:pt>
                <c:pt idx="36" formatCode="#,##0">
                  <c:v>63473.560326952334</c:v>
                </c:pt>
                <c:pt idx="37" formatCode="#,##0">
                  <c:v>58279.00796614655</c:v>
                </c:pt>
                <c:pt idx="38" formatCode="#,##0">
                  <c:v>53084.455605340794</c:v>
                </c:pt>
                <c:pt idx="39" formatCode="#,##0">
                  <c:v>47889.903244535024</c:v>
                </c:pt>
                <c:pt idx="40" formatCode="#,##0">
                  <c:v>42695.350883729268</c:v>
                </c:pt>
                <c:pt idx="41" formatCode="#,##0">
                  <c:v>37500.798522923484</c:v>
                </c:pt>
                <c:pt idx="42" formatCode="#,##0">
                  <c:v>32306.246162117746</c:v>
                </c:pt>
                <c:pt idx="43" formatCode="#,##0">
                  <c:v>27111.693801311954</c:v>
                </c:pt>
                <c:pt idx="44" formatCode="#,##0">
                  <c:v>21917.141440506206</c:v>
                </c:pt>
                <c:pt idx="45" formatCode="#,##0">
                  <c:v>16722.589079700429</c:v>
                </c:pt>
                <c:pt idx="46" formatCode="#,##0">
                  <c:v>11528.036718894678</c:v>
                </c:pt>
                <c:pt idx="47" formatCode="#,##0">
                  <c:v>6333.4843580888892</c:v>
                </c:pt>
                <c:pt idx="48" formatCode="#,##0">
                  <c:v>1138.9319972831388</c:v>
                </c:pt>
              </c:numCache>
            </c:numRef>
          </c:val>
          <c:smooth val="1"/>
          <c:extLst>
            <c:ext xmlns:c16="http://schemas.microsoft.com/office/drawing/2014/chart" uri="{C3380CC4-5D6E-409C-BE32-E72D297353CC}">
              <c16:uniqueId val="{00000001-E1D9-4311-B717-EB111D68184F}"/>
            </c:ext>
          </c:extLst>
        </c:ser>
        <c:ser>
          <c:idx val="4"/>
          <c:order val="4"/>
          <c:tx>
            <c:v>Mål 2030</c:v>
          </c:tx>
          <c:spPr>
            <a:ln w="28575" cap="rnd">
              <a:solidFill>
                <a:schemeClr val="accent4"/>
              </a:solidFill>
              <a:round/>
            </a:ln>
            <a:effectLst/>
          </c:spPr>
          <c:marker>
            <c:symbol val="none"/>
          </c:marker>
          <c:cat>
            <c:numRef>
              <c:f>'Prognos utsläpp'!$A$3:$A$51</c:f>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f>'Verktyg utsläpp geografisk'!$J$4:$J$54</c:f>
              <c:numCache>
                <c:formatCode>General</c:formatCode>
                <c:ptCount val="51"/>
                <c:pt idx="21" formatCode="#,##0">
                  <c:v>127880</c:v>
                </c:pt>
                <c:pt idx="22" formatCode="#,##0">
                  <c:v>116254.54545454546</c:v>
                </c:pt>
                <c:pt idx="23" formatCode="#,##0">
                  <c:v>104629.09090909091</c:v>
                </c:pt>
                <c:pt idx="24" formatCode="#,##0">
                  <c:v>93003.636363636368</c:v>
                </c:pt>
                <c:pt idx="25" formatCode="#,##0">
                  <c:v>81378.181818181823</c:v>
                </c:pt>
                <c:pt idx="26" formatCode="#,##0">
                  <c:v>69752.727272727279</c:v>
                </c:pt>
                <c:pt idx="27" formatCode="#,##0">
                  <c:v>58127.272727272735</c:v>
                </c:pt>
                <c:pt idx="28" formatCode="#,##0">
                  <c:v>46501.818181818191</c:v>
                </c:pt>
                <c:pt idx="29" formatCode="#,##0">
                  <c:v>34876.363636363647</c:v>
                </c:pt>
                <c:pt idx="30" formatCode="#,##0">
                  <c:v>23250.909090909103</c:v>
                </c:pt>
                <c:pt idx="31" formatCode="#,##0">
                  <c:v>11625.454545454557</c:v>
                </c:pt>
                <c:pt idx="32" formatCode="#,##0">
                  <c:v>0</c:v>
                </c:pt>
              </c:numCache>
            </c:numRef>
          </c:val>
          <c:smooth val="1"/>
          <c:extLst>
            <c:ext xmlns:c16="http://schemas.microsoft.com/office/drawing/2014/chart" uri="{C3380CC4-5D6E-409C-BE32-E72D297353CC}">
              <c16:uniqueId val="{00000002-E1D9-4311-B717-EB111D68184F}"/>
            </c:ext>
          </c:extLst>
        </c:ser>
        <c:dLbls>
          <c:showLegendKey val="0"/>
          <c:showVal val="0"/>
          <c:showCatName val="0"/>
          <c:showSerName val="0"/>
          <c:showPercent val="0"/>
          <c:showBubbleSize val="0"/>
        </c:dLbls>
        <c:smooth val="0"/>
        <c:axId val="756871968"/>
        <c:axId val="756873280"/>
        <c:extLst>
          <c:ext xmlns:c15="http://schemas.microsoft.com/office/drawing/2012/chart" uri="{02D57815-91ED-43cb-92C2-25804820EDAC}">
            <c15:filteredLineSeries>
              <c15:ser>
                <c:idx val="2"/>
                <c:order val="2"/>
                <c:tx>
                  <c:strRef>
                    <c:extLst>
                      <c:ext uri="{02D57815-91ED-43cb-92C2-25804820EDAC}">
                        <c15:formulaRef>
                          <c15:sqref>'Prognos utsläpp'!$D$2</c15:sqref>
                        </c15:formulaRef>
                      </c:ext>
                    </c:extLst>
                    <c:strCache>
                      <c:ptCount val="1"/>
                      <c:pt idx="0">
                        <c:v>Nedre förtroendegräns(Faktiska utsläpp)</c:v>
                      </c:pt>
                    </c:strCache>
                  </c:strRef>
                </c:tx>
                <c:spPr>
                  <a:ln w="12700" cap="rnd">
                    <a:solidFill>
                      <a:srgbClr val="ED7D31"/>
                    </a:solidFill>
                    <a:prstDash val="solid"/>
                    <a:round/>
                  </a:ln>
                  <a:effectLst/>
                </c:spPr>
                <c:marker>
                  <c:symbol val="none"/>
                </c:marker>
                <c:cat>
                  <c:numRef>
                    <c:extLst>
                      <c:ext uri="{02D57815-91ED-43cb-92C2-25804820EDAC}">
                        <c15:formulaRef>
                          <c15:sqref>'Prognos utsläpp'!$A$3:$A$51</c15:sqref>
                        </c15:formulaRef>
                      </c:ext>
                    </c:extLst>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extLst>
                      <c:ext uri="{02D57815-91ED-43cb-92C2-25804820EDAC}">
                        <c15:formulaRef>
                          <c15:sqref>'Prognos utsläpp'!$D$3:$D$51</c15:sqref>
                        </c15:formulaRef>
                      </c:ext>
                    </c:extLst>
                    <c:numCache>
                      <c:formatCode>General</c:formatCode>
                      <c:ptCount val="49"/>
                      <c:pt idx="21" formatCode="#,##0">
                        <c:v>127880</c:v>
                      </c:pt>
                      <c:pt idx="22" formatCode="#,##0">
                        <c:v>101801.27562960733</c:v>
                      </c:pt>
                      <c:pt idx="23" formatCode="#,##0">
                        <c:v>96606.568487069962</c:v>
                      </c:pt>
                      <c:pt idx="24" formatCode="#,##0">
                        <c:v>91411.740960461117</c:v>
                      </c:pt>
                      <c:pt idx="25" formatCode="#,##0">
                        <c:v>86216.758657494793</c:v>
                      </c:pt>
                      <c:pt idx="26" formatCode="#,##0">
                        <c:v>81021.58718941886</c:v>
                      </c:pt>
                      <c:pt idx="27" formatCode="#,##0">
                        <c:v>75826.192172733601</c:v>
                      </c:pt>
                      <c:pt idx="28" formatCode="#,##0">
                        <c:v>70630.539231254428</c:v>
                      </c:pt>
                      <c:pt idx="29" formatCode="#,##0">
                        <c:v>65434.593998515942</c:v>
                      </c:pt>
                      <c:pt idx="30" formatCode="#,##0">
                        <c:v>60238.32212051918</c:v>
                      </c:pt>
                      <c:pt idx="31" formatCode="#,##0">
                        <c:v>55041.689258818515</c:v>
                      </c:pt>
                      <c:pt idx="32" formatCode="#,##0">
                        <c:v>49844.661093949566</c:v>
                      </c:pt>
                      <c:pt idx="33" formatCode="#,##0">
                        <c:v>44647.203329194301</c:v>
                      </c:pt>
                      <c:pt idx="34" formatCode="#,##0">
                        <c:v>39449.281694683828</c:v>
                      </c:pt>
                      <c:pt idx="35" formatCode="#,##0">
                        <c:v>34250.861951834602</c:v>
                      </c:pt>
                      <c:pt idx="36" formatCode="#,##0">
                        <c:v>29051.909898117767</c:v>
                      </c:pt>
                      <c:pt idx="37" formatCode="#,##0">
                        <c:v>23852.39137215681</c:v>
                      </c:pt>
                      <c:pt idx="38" formatCode="#,##0">
                        <c:v>18652.272259152218</c:v>
                      </c:pt>
                      <c:pt idx="39" formatCode="#,##0">
                        <c:v>13451.518496627788</c:v>
                      </c:pt>
                      <c:pt idx="40" formatCode="#,##0">
                        <c:v>8250.0960804958449</c:v>
                      </c:pt>
                      <c:pt idx="41" formatCode="#,##0">
                        <c:v>3047.9710714358953</c:v>
                      </c:pt>
                      <c:pt idx="42" formatCode="#,##0">
                        <c:v>-2154.8903984176177</c:v>
                      </c:pt>
                      <c:pt idx="43" formatCode="#,##0">
                        <c:v>-7358.5221184849615</c:v>
                      </c:pt>
                      <c:pt idx="44" formatCode="#,##0">
                        <c:v>-12562.957792452969</c:v>
                      </c:pt>
                      <c:pt idx="45" formatCode="#,##0">
                        <c:v>-17768.231030697269</c:v>
                      </c:pt>
                      <c:pt idx="46" formatCode="#,##0">
                        <c:v>-22974.37534242071</c:v>
                      </c:pt>
                      <c:pt idx="47" formatCode="#,##0">
                        <c:v>-28181.424127516988</c:v>
                      </c:pt>
                      <c:pt idx="48" formatCode="#,##0">
                        <c:v>-33389.410668166762</c:v>
                      </c:pt>
                    </c:numCache>
                  </c:numRef>
                </c:val>
                <c:smooth val="0"/>
                <c:extLst>
                  <c:ext xmlns:c16="http://schemas.microsoft.com/office/drawing/2014/chart" uri="{C3380CC4-5D6E-409C-BE32-E72D297353CC}">
                    <c16:uniqueId val="{00000003-E1D9-4311-B717-EB111D68184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'Prognos utsläpp'!$E$2</c15:sqref>
                        </c15:formulaRef>
                      </c:ext>
                    </c:extLst>
                    <c:strCache>
                      <c:ptCount val="1"/>
                      <c:pt idx="0">
                        <c:v>Övre förtroendegräns(Faktiska utsläpp)</c:v>
                      </c:pt>
                    </c:strCache>
                  </c:strRef>
                </c:tx>
                <c:spPr>
                  <a:ln w="12700" cap="rnd">
                    <a:solidFill>
                      <a:srgbClr val="ED7D31"/>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'Prognos utsläpp'!$A$3:$A$51</c15:sqref>
                        </c15:formulaRef>
                      </c:ext>
                    </c:extLst>
                    <c:numCache>
                      <c:formatCode>General</c:formatCode>
                      <c:ptCount val="49"/>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numCache>
                  </c:numRef>
                </c:cat>
                <c:val>
                  <c:numRef>
                    <c:extLst xmlns:c15="http://schemas.microsoft.com/office/drawing/2012/chart">
                      <c:ext xmlns:c15="http://schemas.microsoft.com/office/drawing/2012/chart" uri="{02D57815-91ED-43cb-92C2-25804820EDAC}">
                        <c15:formulaRef>
                          <c15:sqref>'Prognos utsläpp'!$E$3:$E$51</c15:sqref>
                        </c15:formulaRef>
                      </c:ext>
                    </c:extLst>
                    <c:numCache>
                      <c:formatCode>General</c:formatCode>
                      <c:ptCount val="49"/>
                      <c:pt idx="21" formatCode="#,##0">
                        <c:v>127880</c:v>
                      </c:pt>
                      <c:pt idx="22" formatCode="#,##0">
                        <c:v>170593.31112685875</c:v>
                      </c:pt>
                      <c:pt idx="23" formatCode="#,##0">
                        <c:v>165398.91354778456</c:v>
                      </c:pt>
                      <c:pt idx="24" formatCode="#,##0">
                        <c:v>160204.63635278193</c:v>
                      </c:pt>
                      <c:pt idx="25" formatCode="#,##0">
                        <c:v>155010.51393413666</c:v>
                      </c:pt>
                      <c:pt idx="26" formatCode="#,##0">
                        <c:v>149816.58068060112</c:v>
                      </c:pt>
                      <c:pt idx="27" formatCode="#,##0">
                        <c:v>144622.8709756748</c:v>
                      </c:pt>
                      <c:pt idx="28" formatCode="#,##0">
                        <c:v>139429.41919554249</c:v>
                      </c:pt>
                      <c:pt idx="29" formatCode="#,##0">
                        <c:v>134236.25970666937</c:v>
                      </c:pt>
                      <c:pt idx="30" formatCode="#,##0">
                        <c:v>129043.42686305469</c:v>
                      </c:pt>
                      <c:pt idx="31" formatCode="#,##0">
                        <c:v>123850.95500314375</c:v>
                      </c:pt>
                      <c:pt idx="32" formatCode="#,##0">
                        <c:v>118658.87844640124</c:v>
                      </c:pt>
                      <c:pt idx="33" formatCode="#,##0">
                        <c:v>113467.23148954491</c:v>
                      </c:pt>
                      <c:pt idx="34" formatCode="#,##0">
                        <c:v>108276.04840244391</c:v>
                      </c:pt>
                      <c:pt idx="35" formatCode="#,##0">
                        <c:v>103085.36342368153</c:v>
                      </c:pt>
                      <c:pt idx="36" formatCode="#,##0">
                        <c:v>97895.210755786902</c:v>
                      </c:pt>
                      <c:pt idx="37" formatCode="#,##0">
                        <c:v>92705.62456013629</c:v>
                      </c:pt>
                      <c:pt idx="38" formatCode="#,##0">
                        <c:v>87516.63895152937</c:v>
                      </c:pt>
                      <c:pt idx="39" formatCode="#,##0">
                        <c:v>82328.28799244226</c:v>
                      </c:pt>
                      <c:pt idx="40" formatCode="#,##0">
                        <c:v>77140.605686962692</c:v>
                      </c:pt>
                      <c:pt idx="41" formatCode="#,##0">
                        <c:v>71953.625974411072</c:v>
                      </c:pt>
                      <c:pt idx="42" formatCode="#,##0">
                        <c:v>66767.382722653114</c:v>
                      </c:pt>
                      <c:pt idx="43" formatCode="#,##0">
                        <c:v>61581.909721108867</c:v>
                      </c:pt>
                      <c:pt idx="44" formatCode="#,##0">
                        <c:v>56397.240673465378</c:v>
                      </c:pt>
                      <c:pt idx="45" formatCode="#,##0">
                        <c:v>51213.409190098129</c:v>
                      </c:pt>
                      <c:pt idx="46" formatCode="#,##0">
                        <c:v>46030.448780210063</c:v>
                      </c:pt>
                      <c:pt idx="47" formatCode="#,##0">
                        <c:v>40848.392843694768</c:v>
                      </c:pt>
                      <c:pt idx="48" formatCode="#,##0">
                        <c:v>35667.274662733034</c:v>
                      </c:pt>
                    </c:numCache>
                  </c:numRef>
                </c:val>
                <c:smooth val="0"/>
                <c:extLst xmlns:c15="http://schemas.microsoft.com/office/drawing/2012/chart">
                  <c:ext xmlns:c16="http://schemas.microsoft.com/office/drawing/2014/chart" uri="{C3380CC4-5D6E-409C-BE32-E72D297353CC}">
                    <c16:uniqueId val="{00000004-E1D9-4311-B717-EB111D68184F}"/>
                  </c:ext>
                </c:extLst>
              </c15:ser>
            </c15:filteredLineSeries>
          </c:ext>
        </c:extLst>
      </c:lineChart>
      <c:catAx>
        <c:axId val="7568719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5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6873280"/>
        <c:crosses val="autoZero"/>
        <c:auto val="1"/>
        <c:lblAlgn val="ctr"/>
        <c:lblOffset val="100"/>
        <c:tickLblSkip val="4"/>
        <c:noMultiLvlLbl val="0"/>
      </c:catAx>
      <c:valAx>
        <c:axId val="756873280"/>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sv-SE" sz="900"/>
                  <a:t>Ton CO2</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6871968"/>
        <c:crosses val="autoZero"/>
        <c:crossBetween val="between"/>
      </c:valAx>
      <c:spPr>
        <a:noFill/>
        <a:ln>
          <a:noFill/>
        </a:ln>
        <a:effectLst/>
      </c:spPr>
    </c:plotArea>
    <c:legend>
      <c:legendPos val="r"/>
      <c:layout>
        <c:manualLayout>
          <c:xMode val="edge"/>
          <c:yMode val="edge"/>
          <c:x val="0.57395604624592955"/>
          <c:y val="0.2043838795356834"/>
          <c:w val="0.40642781585248883"/>
          <c:h val="0.2564959267776086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2"/>
      </a:solidFill>
    </a:ln>
    <a:effectLst>
      <a:outerShdw blurRad="50800" dist="38100" dir="18900000" algn="bl" rotWithShape="0">
        <a:prstClr val="black">
          <a:alpha val="40000"/>
        </a:prstClr>
      </a:outerShdw>
    </a:effectLst>
  </c:spPr>
  <c:txPr>
    <a:bodyPr/>
    <a:lstStyle/>
    <a:p>
      <a:pPr>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a:pPr>
            <a:r>
              <a:rPr lang="sv-SE" sz="1000"/>
              <a:t>Utsläppsminskning och målsättning för fossilbränslefr</a:t>
            </a:r>
            <a:r>
              <a:rPr lang="sv-SE" sz="1000" baseline="0"/>
              <a:t>i kommun </a:t>
            </a:r>
            <a:endParaRPr lang="sv-SE" sz="1000"/>
          </a:p>
        </c:rich>
      </c:tx>
      <c:layout>
        <c:manualLayout>
          <c:xMode val="edge"/>
          <c:yMode val="edge"/>
          <c:x val="0.14082959370286796"/>
          <c:y val="8.619157822663473E-2"/>
        </c:manualLayout>
      </c:layout>
      <c:overlay val="0"/>
    </c:title>
    <c:autoTitleDeleted val="0"/>
    <c:plotArea>
      <c:layout>
        <c:manualLayout>
          <c:layoutTarget val="inner"/>
          <c:xMode val="edge"/>
          <c:yMode val="edge"/>
          <c:x val="0.12253529073181768"/>
          <c:y val="0.24015188199936971"/>
          <c:w val="0.81149408803290479"/>
          <c:h val="0.6053417542337689"/>
        </c:manualLayout>
      </c:layout>
      <c:lineChart>
        <c:grouping val="standard"/>
        <c:varyColors val="0"/>
        <c:ser>
          <c:idx val="0"/>
          <c:order val="0"/>
          <c:tx>
            <c:strRef>
              <c:f>'Verktyg utsläpp organisation'!$B$3</c:f>
              <c:strCache>
                <c:ptCount val="1"/>
                <c:pt idx="0">
                  <c:v>Faktiska utsläpp</c:v>
                </c:pt>
              </c:strCache>
            </c:strRef>
          </c:tx>
          <c:spPr>
            <a:ln w="28575">
              <a:solidFill>
                <a:srgbClr val="46A0DE"/>
              </a:solidFill>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organisation'!$B$4:$B$24</c:f>
              <c:numCache>
                <c:formatCode>0</c:formatCode>
                <c:ptCount val="21"/>
                <c:pt idx="0">
                  <c:v>10049</c:v>
                </c:pt>
                <c:pt idx="1">
                  <c:v>5496.8281567300028</c:v>
                </c:pt>
                <c:pt idx="2">
                  <c:v>6198.8811199779302</c:v>
                </c:pt>
                <c:pt idx="3">
                  <c:v>5110.5297862341477</c:v>
                </c:pt>
                <c:pt idx="4">
                  <c:v>4981.5801926042295</c:v>
                </c:pt>
                <c:pt idx="5">
                  <c:v>4305.1002835300005</c:v>
                </c:pt>
                <c:pt idx="6">
                  <c:v>4451.2408392392035</c:v>
                </c:pt>
                <c:pt idx="7">
                  <c:v>3660.5959968839998</c:v>
                </c:pt>
                <c:pt idx="8">
                  <c:v>3386.1462791899994</c:v>
                </c:pt>
                <c:pt idx="9" formatCode="#,##0">
                  <c:v>3001.7809012467997</c:v>
                </c:pt>
              </c:numCache>
            </c:numRef>
          </c:val>
          <c:smooth val="1"/>
          <c:extLst>
            <c:ext xmlns:c16="http://schemas.microsoft.com/office/drawing/2014/chart" uri="{C3380CC4-5D6E-409C-BE32-E72D297353CC}">
              <c16:uniqueId val="{00000000-CDCC-4374-A0A1-E87A056CCA5D}"/>
            </c:ext>
          </c:extLst>
        </c:ser>
        <c:ser>
          <c:idx val="1"/>
          <c:order val="1"/>
          <c:tx>
            <c:strRef>
              <c:f>'Verktyg utsläpp organisation'!$H$3</c:f>
              <c:strCache>
                <c:ptCount val="1"/>
                <c:pt idx="0">
                  <c:v>Mål 2025</c:v>
                </c:pt>
              </c:strCache>
            </c:strRef>
          </c:tx>
          <c:spPr>
            <a:ln w="28575">
              <a:solidFill>
                <a:schemeClr val="accent4"/>
              </a:solidFill>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organisation'!$H$4:$H$24</c:f>
              <c:numCache>
                <c:formatCode>General</c:formatCode>
                <c:ptCount val="21"/>
                <c:pt idx="9" formatCode="#,##0">
                  <c:v>3001.7809012467997</c:v>
                </c:pt>
                <c:pt idx="10" formatCode="#,##0">
                  <c:v>2501.4840843723332</c:v>
                </c:pt>
                <c:pt idx="11" formatCode="#,##0">
                  <c:v>2001.1872674978665</c:v>
                </c:pt>
                <c:pt idx="12" formatCode="#,##0">
                  <c:v>1500.8904506233998</c:v>
                </c:pt>
                <c:pt idx="13" formatCode="#,##0">
                  <c:v>1000.5936337489331</c:v>
                </c:pt>
                <c:pt idx="14" formatCode="#,##0">
                  <c:v>500.29681687446651</c:v>
                </c:pt>
                <c:pt idx="15" formatCode="#,##0">
                  <c:v>0</c:v>
                </c:pt>
              </c:numCache>
            </c:numRef>
          </c:val>
          <c:smooth val="0"/>
          <c:extLst>
            <c:ext xmlns:c16="http://schemas.microsoft.com/office/drawing/2014/chart" uri="{C3380CC4-5D6E-409C-BE32-E72D297353CC}">
              <c16:uniqueId val="{00000001-CDCC-4374-A0A1-E87A056CCA5D}"/>
            </c:ext>
          </c:extLst>
        </c:ser>
        <c:ser>
          <c:idx val="3"/>
          <c:order val="3"/>
          <c:tx>
            <c:strRef>
              <c:f>'Verktyg utsläpp organisation'!$F$3</c:f>
              <c:strCache>
                <c:ptCount val="1"/>
                <c:pt idx="0">
                  <c:v>Prognos (baserat på 2011-2019)</c:v>
                </c:pt>
              </c:strCache>
            </c:strRef>
          </c:tx>
          <c:spPr>
            <a:ln w="25400">
              <a:solidFill>
                <a:schemeClr val="accent2"/>
              </a:solidFill>
              <a:prstDash val="dash"/>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organisation'!$F$4:$F$24</c:f>
              <c:numCache>
                <c:formatCode>General</c:formatCode>
                <c:ptCount val="21"/>
                <c:pt idx="9" formatCode="#,##0">
                  <c:v>3001.7809012467997</c:v>
                </c:pt>
                <c:pt idx="10" formatCode="#,##0">
                  <c:v>2648.7389542093301</c:v>
                </c:pt>
                <c:pt idx="11" formatCode="#,##0">
                  <c:v>2286.265361207662</c:v>
                </c:pt>
                <c:pt idx="12" formatCode="#,##0">
                  <c:v>1923.7917682059945</c:v>
                </c:pt>
                <c:pt idx="13" formatCode="#,##0">
                  <c:v>1561.3181752043258</c:v>
                </c:pt>
                <c:pt idx="14" formatCode="#,##0">
                  <c:v>1198.8445822026581</c:v>
                </c:pt>
                <c:pt idx="15" formatCode="#,##0">
                  <c:v>836.37098920098992</c:v>
                </c:pt>
                <c:pt idx="16" formatCode="#,##0">
                  <c:v>473.8973961993222</c:v>
                </c:pt>
                <c:pt idx="17" formatCode="#,##0">
                  <c:v>111.42380319765358</c:v>
                </c:pt>
                <c:pt idx="18" formatCode="#,##0">
                  <c:v>0</c:v>
                </c:pt>
              </c:numCache>
            </c:numRef>
          </c:val>
          <c:smooth val="0"/>
          <c:extLst>
            <c:ext xmlns:c16="http://schemas.microsoft.com/office/drawing/2014/chart" uri="{C3380CC4-5D6E-409C-BE32-E72D297353CC}">
              <c16:uniqueId val="{00000002-CDCC-4374-A0A1-E87A056CCA5D}"/>
            </c:ext>
          </c:extLst>
        </c:ser>
        <c:dLbls>
          <c:showLegendKey val="0"/>
          <c:showVal val="0"/>
          <c:showCatName val="0"/>
          <c:showSerName val="0"/>
          <c:showPercent val="0"/>
          <c:showBubbleSize val="0"/>
        </c:dLbls>
        <c:smooth val="0"/>
        <c:axId val="40028032"/>
        <c:axId val="40029568"/>
        <c:extLst>
          <c:ext xmlns:c15="http://schemas.microsoft.com/office/drawing/2012/chart" uri="{02D57815-91ED-43cb-92C2-25804820EDAC}">
            <c15:filteredLineSeries>
              <c15:ser>
                <c:idx val="2"/>
                <c:order val="2"/>
                <c:tx>
                  <c:strRef>
                    <c:extLst>
                      <c:ext uri="{02D57815-91ED-43cb-92C2-25804820EDAC}">
                        <c15:formulaRef>
                          <c15:sqref>'Verktyg utsläpp organisation'!$E$3</c15:sqref>
                        </c15:formulaRef>
                      </c:ext>
                    </c:extLst>
                    <c:strCache>
                      <c:ptCount val="1"/>
                      <c:pt idx="0">
                        <c:v>Prognos (baserat på 2011-2018)</c:v>
                      </c:pt>
                    </c:strCache>
                  </c:strRef>
                </c:tx>
                <c:spPr>
                  <a:ln w="19050">
                    <a:solidFill>
                      <a:schemeClr val="accent2"/>
                    </a:solidFill>
                    <a:prstDash val="dash"/>
                  </a:ln>
                </c:spPr>
                <c:marker>
                  <c:symbol val="none"/>
                </c:marker>
                <c:cat>
                  <c:numRef>
                    <c:extLst>
                      <c:ext uri="{02D57815-91ED-43cb-92C2-25804820EDAC}">
                        <c15:formulaRef>
                          <c15:sqref>'Verktyg utsläpp organisation'!$A$4:$A$24</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'Verktyg utsläpp organisation'!$E$4:$E$24</c15:sqref>
                        </c15:formulaRef>
                      </c:ext>
                    </c:extLst>
                    <c:numCache>
                      <c:formatCode>General</c:formatCode>
                      <c:ptCount val="21"/>
                      <c:pt idx="8" formatCode="0">
                        <c:v>3386.1462791899994</c:v>
                      </c:pt>
                      <c:pt idx="9" formatCode="#,##0">
                        <c:v>3034.1673940559313</c:v>
                      </c:pt>
                      <c:pt idx="10" formatCode="#,##0">
                        <c:v>2677.1742596631366</c:v>
                      </c:pt>
                      <c:pt idx="11" formatCode="#,##0">
                        <c:v>2320.1811252703419</c:v>
                      </c:pt>
                      <c:pt idx="12" formatCode="#,##0">
                        <c:v>1963.1879908775472</c:v>
                      </c:pt>
                      <c:pt idx="13" formatCode="#,##0">
                        <c:v>1606.1948564847521</c:v>
                      </c:pt>
                      <c:pt idx="14" formatCode="#,##0">
                        <c:v>1249.2017220919577</c:v>
                      </c:pt>
                      <c:pt idx="15" formatCode="#,##0">
                        <c:v>892.20858769916254</c:v>
                      </c:pt>
                      <c:pt idx="16" formatCode="#,##0">
                        <c:v>535.21545330636832</c:v>
                      </c:pt>
                      <c:pt idx="17" formatCode="#,##0">
                        <c:v>178.22231891357322</c:v>
                      </c:pt>
                      <c:pt idx="18" formatCode="#,##0">
                        <c:v>0</c:v>
                      </c:pt>
                    </c:numCache>
                  </c:numRef>
                </c:val>
                <c:smooth val="0"/>
                <c:extLst>
                  <c:ext xmlns:c16="http://schemas.microsoft.com/office/drawing/2014/chart" uri="{C3380CC4-5D6E-409C-BE32-E72D297353CC}">
                    <c16:uniqueId val="{00000003-CDCC-4374-A0A1-E87A056CCA5D}"/>
                  </c:ext>
                </c:extLst>
              </c15:ser>
            </c15:filteredLineSeries>
          </c:ext>
        </c:extLst>
      </c:lineChart>
      <c:catAx>
        <c:axId val="40028032"/>
        <c:scaling>
          <c:orientation val="minMax"/>
        </c:scaling>
        <c:delete val="0"/>
        <c:axPos val="b"/>
        <c:numFmt formatCode="General" sourceLinked="1"/>
        <c:majorTickMark val="none"/>
        <c:minorTickMark val="none"/>
        <c:tickLblPos val="nextTo"/>
        <c:txPr>
          <a:bodyPr rot="-1800000"/>
          <a:lstStyle/>
          <a:p>
            <a:pPr>
              <a:defRPr sz="900"/>
            </a:pPr>
            <a:endParaRPr lang="sv-SE"/>
          </a:p>
        </c:txPr>
        <c:crossAx val="40029568"/>
        <c:crosses val="autoZero"/>
        <c:auto val="1"/>
        <c:lblAlgn val="ctr"/>
        <c:lblOffset val="100"/>
        <c:noMultiLvlLbl val="0"/>
      </c:catAx>
      <c:valAx>
        <c:axId val="40029568"/>
        <c:scaling>
          <c:orientation val="minMax"/>
          <c:max val="12000"/>
          <c:min val="0"/>
        </c:scaling>
        <c:delete val="0"/>
        <c:axPos val="l"/>
        <c:title>
          <c:tx>
            <c:rich>
              <a:bodyPr/>
              <a:lstStyle/>
              <a:p>
                <a:pPr>
                  <a:defRPr sz="900"/>
                </a:pPr>
                <a:r>
                  <a:rPr lang="sv-SE" sz="900"/>
                  <a:t>Ton CO2</a:t>
                </a:r>
              </a:p>
            </c:rich>
          </c:tx>
          <c:overlay val="0"/>
        </c:title>
        <c:numFmt formatCode="#,##0" sourceLinked="0"/>
        <c:majorTickMark val="none"/>
        <c:minorTickMark val="none"/>
        <c:tickLblPos val="nextTo"/>
        <c:spPr>
          <a:ln w="9525">
            <a:noFill/>
          </a:ln>
        </c:spPr>
        <c:txPr>
          <a:bodyPr/>
          <a:lstStyle/>
          <a:p>
            <a:pPr>
              <a:defRPr sz="900"/>
            </a:pPr>
            <a:endParaRPr lang="sv-SE"/>
          </a:p>
        </c:txPr>
        <c:crossAx val="40028032"/>
        <c:crosses val="autoZero"/>
        <c:crossBetween val="between"/>
      </c:valAx>
      <c:spPr>
        <a:noFill/>
        <a:ln w="25400">
          <a:noFill/>
        </a:ln>
      </c:spPr>
    </c:plotArea>
    <c:legend>
      <c:legendPos val="r"/>
      <c:layout>
        <c:manualLayout>
          <c:xMode val="edge"/>
          <c:yMode val="edge"/>
          <c:x val="0.50301098455004378"/>
          <c:y val="0.28019893899479759"/>
          <c:w val="0.46739489599270168"/>
          <c:h val="0.21119245407981299"/>
        </c:manualLayout>
      </c:layout>
      <c:overlay val="0"/>
      <c:txPr>
        <a:bodyPr/>
        <a:lstStyle/>
        <a:p>
          <a:pPr>
            <a:defRPr sz="900">
              <a:latin typeface="+mn-lt"/>
            </a:defRPr>
          </a:pPr>
          <a:endParaRPr lang="sv-SE"/>
        </a:p>
      </c:txPr>
    </c:legend>
    <c:plotVisOnly val="1"/>
    <c:dispBlanksAs val="gap"/>
    <c:showDLblsOverMax val="0"/>
  </c:chart>
  <c:spPr>
    <a:solidFill>
      <a:schemeClr val="bg1"/>
    </a:solidFill>
    <a:ln>
      <a:solidFill>
        <a:schemeClr val="tx2"/>
      </a:solidFill>
    </a:ln>
    <a:effectLst>
      <a:outerShdw blurRad="50800" dist="38100" dir="18900000" algn="bl" rotWithShape="0">
        <a:prstClr val="black">
          <a:alpha val="40000"/>
        </a:prstClr>
      </a:outerShdw>
    </a:effectLst>
  </c:spPr>
  <c:txPr>
    <a:bodyPr/>
    <a:lstStyle/>
    <a:p>
      <a:pPr>
        <a:defRPr>
          <a:solidFill>
            <a:srgbClr val="595959"/>
          </a:solidFill>
          <a:latin typeface="Arial" panose="020B0604020202020204" pitchFamily="34" charset="0"/>
          <a:cs typeface="Arial" panose="020B0604020202020204" pitchFamily="34" charset="0"/>
        </a:defRPr>
      </a:pPr>
      <a:endParaRPr lang="sv-S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000"/>
            </a:pPr>
            <a:r>
              <a:rPr lang="sv-SE" sz="1000"/>
              <a:t>Utsläppsminskning och målsättning för fossilbränslefr</a:t>
            </a:r>
            <a:r>
              <a:rPr lang="sv-SE" sz="1000" baseline="0"/>
              <a:t>i kommun </a:t>
            </a:r>
            <a:endParaRPr lang="sv-SE" sz="1000"/>
          </a:p>
        </c:rich>
      </c:tx>
      <c:layout>
        <c:manualLayout>
          <c:xMode val="edge"/>
          <c:yMode val="edge"/>
          <c:x val="0.14082959370286796"/>
          <c:y val="8.619157822663473E-2"/>
        </c:manualLayout>
      </c:layout>
      <c:overlay val="0"/>
    </c:title>
    <c:autoTitleDeleted val="0"/>
    <c:plotArea>
      <c:layout>
        <c:manualLayout>
          <c:layoutTarget val="inner"/>
          <c:xMode val="edge"/>
          <c:yMode val="edge"/>
          <c:x val="0.12253529073181768"/>
          <c:y val="0.24015188199936971"/>
          <c:w val="0.81149408803290479"/>
          <c:h val="0.6053417542337689"/>
        </c:manualLayout>
      </c:layout>
      <c:lineChart>
        <c:grouping val="standard"/>
        <c:varyColors val="0"/>
        <c:ser>
          <c:idx val="0"/>
          <c:order val="0"/>
          <c:tx>
            <c:strRef>
              <c:f>'Verktyg utsläpp organisation'!$B$3</c:f>
              <c:strCache>
                <c:ptCount val="1"/>
                <c:pt idx="0">
                  <c:v>Faktiska utsläpp</c:v>
                </c:pt>
              </c:strCache>
            </c:strRef>
          </c:tx>
          <c:spPr>
            <a:ln w="28575">
              <a:solidFill>
                <a:srgbClr val="46A0DE"/>
              </a:solidFill>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organisation'!$B$4:$B$24</c:f>
              <c:numCache>
                <c:formatCode>0</c:formatCode>
                <c:ptCount val="21"/>
                <c:pt idx="0">
                  <c:v>10049</c:v>
                </c:pt>
                <c:pt idx="1">
                  <c:v>5496.8281567300028</c:v>
                </c:pt>
                <c:pt idx="2">
                  <c:v>6198.8811199779302</c:v>
                </c:pt>
                <c:pt idx="3">
                  <c:v>5110.5297862341477</c:v>
                </c:pt>
                <c:pt idx="4">
                  <c:v>4981.5801926042295</c:v>
                </c:pt>
                <c:pt idx="5">
                  <c:v>4305.1002835300005</c:v>
                </c:pt>
                <c:pt idx="6">
                  <c:v>4451.2408392392035</c:v>
                </c:pt>
                <c:pt idx="7">
                  <c:v>3660.5959968839998</c:v>
                </c:pt>
                <c:pt idx="8">
                  <c:v>3386.1462791899994</c:v>
                </c:pt>
                <c:pt idx="9" formatCode="#,##0">
                  <c:v>3001.7809012467997</c:v>
                </c:pt>
              </c:numCache>
            </c:numRef>
          </c:val>
          <c:smooth val="1"/>
          <c:extLst>
            <c:ext xmlns:c16="http://schemas.microsoft.com/office/drawing/2014/chart" uri="{C3380CC4-5D6E-409C-BE32-E72D297353CC}">
              <c16:uniqueId val="{00000000-CDCC-4374-A0A1-E87A056CCA5D}"/>
            </c:ext>
          </c:extLst>
        </c:ser>
        <c:ser>
          <c:idx val="1"/>
          <c:order val="1"/>
          <c:tx>
            <c:strRef>
              <c:f>'Verktyg utsläpp organisation'!$H$3</c:f>
              <c:strCache>
                <c:ptCount val="1"/>
                <c:pt idx="0">
                  <c:v>Mål 2025</c:v>
                </c:pt>
              </c:strCache>
            </c:strRef>
          </c:tx>
          <c:spPr>
            <a:ln w="28575">
              <a:solidFill>
                <a:schemeClr val="accent4"/>
              </a:solidFill>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organisation'!$H$4:$H$24</c:f>
              <c:numCache>
                <c:formatCode>General</c:formatCode>
                <c:ptCount val="21"/>
                <c:pt idx="9" formatCode="#,##0">
                  <c:v>3001.7809012467997</c:v>
                </c:pt>
                <c:pt idx="10" formatCode="#,##0">
                  <c:v>2501.4840843723332</c:v>
                </c:pt>
                <c:pt idx="11" formatCode="#,##0">
                  <c:v>2001.1872674978665</c:v>
                </c:pt>
                <c:pt idx="12" formatCode="#,##0">
                  <c:v>1500.8904506233998</c:v>
                </c:pt>
                <c:pt idx="13" formatCode="#,##0">
                  <c:v>1000.5936337489331</c:v>
                </c:pt>
                <c:pt idx="14" formatCode="#,##0">
                  <c:v>500.29681687446651</c:v>
                </c:pt>
                <c:pt idx="15" formatCode="#,##0">
                  <c:v>0</c:v>
                </c:pt>
              </c:numCache>
            </c:numRef>
          </c:val>
          <c:smooth val="0"/>
          <c:extLst>
            <c:ext xmlns:c16="http://schemas.microsoft.com/office/drawing/2014/chart" uri="{C3380CC4-5D6E-409C-BE32-E72D297353CC}">
              <c16:uniqueId val="{00000001-CDCC-4374-A0A1-E87A056CCA5D}"/>
            </c:ext>
          </c:extLst>
        </c:ser>
        <c:ser>
          <c:idx val="3"/>
          <c:order val="3"/>
          <c:tx>
            <c:strRef>
              <c:f>'Verktyg utsläpp organisation'!$F$3</c:f>
              <c:strCache>
                <c:ptCount val="1"/>
                <c:pt idx="0">
                  <c:v>Prognos (baserat på 2011-2019)</c:v>
                </c:pt>
              </c:strCache>
            </c:strRef>
          </c:tx>
          <c:spPr>
            <a:ln w="25400">
              <a:solidFill>
                <a:schemeClr val="accent2"/>
              </a:solidFill>
              <a:prstDash val="dash"/>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organisation'!$F$4:$F$24</c:f>
              <c:numCache>
                <c:formatCode>General</c:formatCode>
                <c:ptCount val="21"/>
                <c:pt idx="9" formatCode="#,##0">
                  <c:v>3001.7809012467997</c:v>
                </c:pt>
                <c:pt idx="10" formatCode="#,##0">
                  <c:v>2648.7389542093301</c:v>
                </c:pt>
                <c:pt idx="11" formatCode="#,##0">
                  <c:v>2286.265361207662</c:v>
                </c:pt>
                <c:pt idx="12" formatCode="#,##0">
                  <c:v>1923.7917682059945</c:v>
                </c:pt>
                <c:pt idx="13" formatCode="#,##0">
                  <c:v>1561.3181752043258</c:v>
                </c:pt>
                <c:pt idx="14" formatCode="#,##0">
                  <c:v>1198.8445822026581</c:v>
                </c:pt>
                <c:pt idx="15" formatCode="#,##0">
                  <c:v>836.37098920098992</c:v>
                </c:pt>
                <c:pt idx="16" formatCode="#,##0">
                  <c:v>473.8973961993222</c:v>
                </c:pt>
                <c:pt idx="17" formatCode="#,##0">
                  <c:v>111.42380319765358</c:v>
                </c:pt>
                <c:pt idx="18" formatCode="#,##0">
                  <c:v>0</c:v>
                </c:pt>
              </c:numCache>
            </c:numRef>
          </c:val>
          <c:smooth val="0"/>
          <c:extLst>
            <c:ext xmlns:c16="http://schemas.microsoft.com/office/drawing/2014/chart" uri="{C3380CC4-5D6E-409C-BE32-E72D297353CC}">
              <c16:uniqueId val="{00000002-CDCC-4374-A0A1-E87A056CCA5D}"/>
            </c:ext>
          </c:extLst>
        </c:ser>
        <c:dLbls>
          <c:showLegendKey val="0"/>
          <c:showVal val="0"/>
          <c:showCatName val="0"/>
          <c:showSerName val="0"/>
          <c:showPercent val="0"/>
          <c:showBubbleSize val="0"/>
        </c:dLbls>
        <c:smooth val="0"/>
        <c:axId val="40028032"/>
        <c:axId val="40029568"/>
        <c:extLst>
          <c:ext xmlns:c15="http://schemas.microsoft.com/office/drawing/2012/chart" uri="{02D57815-91ED-43cb-92C2-25804820EDAC}">
            <c15:filteredLineSeries>
              <c15:ser>
                <c:idx val="2"/>
                <c:order val="2"/>
                <c:tx>
                  <c:strRef>
                    <c:extLst>
                      <c:ext uri="{02D57815-91ED-43cb-92C2-25804820EDAC}">
                        <c15:formulaRef>
                          <c15:sqref>'Verktyg utsläpp organisation'!$E$3</c15:sqref>
                        </c15:formulaRef>
                      </c:ext>
                    </c:extLst>
                    <c:strCache>
                      <c:ptCount val="1"/>
                      <c:pt idx="0">
                        <c:v>Prognos (baserat på 2011-2018)</c:v>
                      </c:pt>
                    </c:strCache>
                  </c:strRef>
                </c:tx>
                <c:spPr>
                  <a:ln w="19050">
                    <a:solidFill>
                      <a:schemeClr val="accent2"/>
                    </a:solidFill>
                    <a:prstDash val="dash"/>
                  </a:ln>
                </c:spPr>
                <c:marker>
                  <c:symbol val="none"/>
                </c:marker>
                <c:cat>
                  <c:numRef>
                    <c:extLst>
                      <c:ext uri="{02D57815-91ED-43cb-92C2-25804820EDAC}">
                        <c15:formulaRef>
                          <c15:sqref>'Verktyg utsläpp organisation'!$A$4:$A$24</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'Verktyg utsläpp organisation'!$E$4:$E$24</c15:sqref>
                        </c15:formulaRef>
                      </c:ext>
                    </c:extLst>
                    <c:numCache>
                      <c:formatCode>General</c:formatCode>
                      <c:ptCount val="21"/>
                      <c:pt idx="8" formatCode="0">
                        <c:v>3386.1462791899994</c:v>
                      </c:pt>
                      <c:pt idx="9" formatCode="#,##0">
                        <c:v>3034.1673940559313</c:v>
                      </c:pt>
                      <c:pt idx="10" formatCode="#,##0">
                        <c:v>2677.1742596631366</c:v>
                      </c:pt>
                      <c:pt idx="11" formatCode="#,##0">
                        <c:v>2320.1811252703419</c:v>
                      </c:pt>
                      <c:pt idx="12" formatCode="#,##0">
                        <c:v>1963.1879908775472</c:v>
                      </c:pt>
                      <c:pt idx="13" formatCode="#,##0">
                        <c:v>1606.1948564847521</c:v>
                      </c:pt>
                      <c:pt idx="14" formatCode="#,##0">
                        <c:v>1249.2017220919577</c:v>
                      </c:pt>
                      <c:pt idx="15" formatCode="#,##0">
                        <c:v>892.20858769916254</c:v>
                      </c:pt>
                      <c:pt idx="16" formatCode="#,##0">
                        <c:v>535.21545330636832</c:v>
                      </c:pt>
                      <c:pt idx="17" formatCode="#,##0">
                        <c:v>178.22231891357322</c:v>
                      </c:pt>
                      <c:pt idx="18" formatCode="#,##0">
                        <c:v>0</c:v>
                      </c:pt>
                    </c:numCache>
                  </c:numRef>
                </c:val>
                <c:smooth val="0"/>
                <c:extLst>
                  <c:ext xmlns:c16="http://schemas.microsoft.com/office/drawing/2014/chart" uri="{C3380CC4-5D6E-409C-BE32-E72D297353CC}">
                    <c16:uniqueId val="{00000003-CDCC-4374-A0A1-E87A056CCA5D}"/>
                  </c:ext>
                </c:extLst>
              </c15:ser>
            </c15:filteredLineSeries>
          </c:ext>
        </c:extLst>
      </c:lineChart>
      <c:catAx>
        <c:axId val="40028032"/>
        <c:scaling>
          <c:orientation val="minMax"/>
        </c:scaling>
        <c:delete val="0"/>
        <c:axPos val="b"/>
        <c:numFmt formatCode="General" sourceLinked="1"/>
        <c:majorTickMark val="none"/>
        <c:minorTickMark val="none"/>
        <c:tickLblPos val="nextTo"/>
        <c:txPr>
          <a:bodyPr rot="-1800000"/>
          <a:lstStyle/>
          <a:p>
            <a:pPr>
              <a:defRPr sz="900"/>
            </a:pPr>
            <a:endParaRPr lang="sv-SE"/>
          </a:p>
        </c:txPr>
        <c:crossAx val="40029568"/>
        <c:crosses val="autoZero"/>
        <c:auto val="1"/>
        <c:lblAlgn val="ctr"/>
        <c:lblOffset val="100"/>
        <c:noMultiLvlLbl val="0"/>
      </c:catAx>
      <c:valAx>
        <c:axId val="40029568"/>
        <c:scaling>
          <c:orientation val="minMax"/>
          <c:max val="12000"/>
          <c:min val="0"/>
        </c:scaling>
        <c:delete val="0"/>
        <c:axPos val="l"/>
        <c:title>
          <c:tx>
            <c:rich>
              <a:bodyPr/>
              <a:lstStyle/>
              <a:p>
                <a:pPr>
                  <a:defRPr sz="900"/>
                </a:pPr>
                <a:r>
                  <a:rPr lang="sv-SE" sz="900"/>
                  <a:t>Ton CO2</a:t>
                </a:r>
              </a:p>
            </c:rich>
          </c:tx>
          <c:overlay val="0"/>
        </c:title>
        <c:numFmt formatCode="#,##0" sourceLinked="0"/>
        <c:majorTickMark val="none"/>
        <c:minorTickMark val="none"/>
        <c:tickLblPos val="nextTo"/>
        <c:spPr>
          <a:ln w="9525">
            <a:noFill/>
          </a:ln>
        </c:spPr>
        <c:txPr>
          <a:bodyPr/>
          <a:lstStyle/>
          <a:p>
            <a:pPr>
              <a:defRPr sz="900"/>
            </a:pPr>
            <a:endParaRPr lang="sv-SE"/>
          </a:p>
        </c:txPr>
        <c:crossAx val="40028032"/>
        <c:crosses val="autoZero"/>
        <c:crossBetween val="between"/>
      </c:valAx>
      <c:spPr>
        <a:noFill/>
        <a:ln w="25400">
          <a:noFill/>
        </a:ln>
      </c:spPr>
    </c:plotArea>
    <c:legend>
      <c:legendPos val="r"/>
      <c:layout>
        <c:manualLayout>
          <c:xMode val="edge"/>
          <c:yMode val="edge"/>
          <c:x val="0.50301098455004378"/>
          <c:y val="0.28019893899479759"/>
          <c:w val="0.46739489599270168"/>
          <c:h val="0.21119245407981299"/>
        </c:manualLayout>
      </c:layout>
      <c:overlay val="0"/>
      <c:txPr>
        <a:bodyPr/>
        <a:lstStyle/>
        <a:p>
          <a:pPr>
            <a:defRPr sz="900">
              <a:latin typeface="+mn-lt"/>
            </a:defRPr>
          </a:pPr>
          <a:endParaRPr lang="sv-SE"/>
        </a:p>
      </c:txPr>
    </c:legend>
    <c:plotVisOnly val="1"/>
    <c:dispBlanksAs val="gap"/>
    <c:showDLblsOverMax val="0"/>
  </c:chart>
  <c:spPr>
    <a:solidFill>
      <a:schemeClr val="bg1"/>
    </a:solidFill>
    <a:ln>
      <a:solidFill>
        <a:schemeClr val="tx2"/>
      </a:solidFill>
    </a:ln>
    <a:effectLst>
      <a:outerShdw blurRad="50800" dist="38100" dir="18900000" algn="bl" rotWithShape="0">
        <a:prstClr val="black">
          <a:alpha val="40000"/>
        </a:prstClr>
      </a:outerShdw>
    </a:effectLst>
  </c:spPr>
  <c:txPr>
    <a:bodyPr/>
    <a:lstStyle/>
    <a:p>
      <a:pPr>
        <a:defRPr>
          <a:solidFill>
            <a:srgbClr val="595959"/>
          </a:solidFill>
          <a:latin typeface="Arial" panose="020B0604020202020204" pitchFamily="34" charset="0"/>
          <a:cs typeface="Arial" panose="020B0604020202020204" pitchFamily="34" charset="0"/>
        </a:defRPr>
      </a:pPr>
      <a:endParaRPr lang="sv-S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latin typeface="+mn-lt"/>
              </a:defRPr>
            </a:pPr>
            <a:r>
              <a:rPr lang="sv-SE" sz="2000">
                <a:latin typeface="+mn-lt"/>
              </a:rPr>
              <a:t>Utsläppsminskning och målsättning för fossilbränslefri kommun kopplat</a:t>
            </a:r>
            <a:r>
              <a:rPr lang="sv-SE" sz="2000" baseline="0">
                <a:latin typeface="+mn-lt"/>
              </a:rPr>
              <a:t> till Östersund kommuns koldioxidbudget</a:t>
            </a:r>
            <a:r>
              <a:rPr lang="sv-SE" sz="2000">
                <a:latin typeface="+mn-lt"/>
              </a:rPr>
              <a:t> </a:t>
            </a:r>
          </a:p>
        </c:rich>
      </c:tx>
      <c:layout>
        <c:manualLayout>
          <c:xMode val="edge"/>
          <c:yMode val="edge"/>
          <c:x val="0.14319109652739317"/>
          <c:y val="6.6347013087485848E-2"/>
        </c:manualLayout>
      </c:layout>
      <c:overlay val="0"/>
    </c:title>
    <c:autoTitleDeleted val="0"/>
    <c:plotArea>
      <c:layout>
        <c:manualLayout>
          <c:layoutTarget val="inner"/>
          <c:xMode val="edge"/>
          <c:yMode val="edge"/>
          <c:x val="0.20656401245864481"/>
          <c:y val="0.33459361371181551"/>
          <c:w val="0.69736720223268267"/>
          <c:h val="0.52883153833055707"/>
        </c:manualLayout>
      </c:layout>
      <c:barChart>
        <c:barDir val="col"/>
        <c:grouping val="clustered"/>
        <c:varyColors val="0"/>
        <c:ser>
          <c:idx val="7"/>
          <c:order val="6"/>
          <c:tx>
            <c:strRef>
              <c:f>'Utsläpp geograf_ink_utrik.flyg'!$P$24</c:f>
              <c:strCache>
                <c:ptCount val="1"/>
                <c:pt idx="0">
                  <c:v>Koldoxidbudget 2020: 1240 000 ton CO2</c:v>
                </c:pt>
              </c:strCache>
            </c:strRef>
          </c:tx>
          <c:spPr>
            <a:solidFill>
              <a:schemeClr val="tx1">
                <a:lumMod val="65000"/>
                <a:lumOff val="35000"/>
              </a:schemeClr>
            </a:solidFill>
          </c:spPr>
          <c:invertIfNegative val="0"/>
          <c:dLbls>
            <c:dLbl>
              <c:idx val="22"/>
              <c:delete val="1"/>
              <c:extLst>
                <c:ext xmlns:c15="http://schemas.microsoft.com/office/drawing/2012/chart" uri="{CE6537A1-D6FC-4f65-9D91-7224C49458BB}"/>
                <c:ext xmlns:c16="http://schemas.microsoft.com/office/drawing/2014/chart" uri="{C3380CC4-5D6E-409C-BE32-E72D297353CC}">
                  <c16:uniqueId val="{0000000E-81DC-4961-AB30-2D0976215884}"/>
                </c:ext>
              </c:extLst>
            </c:dLbl>
            <c:dLbl>
              <c:idx val="23"/>
              <c:delete val="1"/>
              <c:extLst>
                <c:ext xmlns:c15="http://schemas.microsoft.com/office/drawing/2012/chart" uri="{CE6537A1-D6FC-4f65-9D91-7224C49458BB}"/>
                <c:ext xmlns:c16="http://schemas.microsoft.com/office/drawing/2014/chart" uri="{C3380CC4-5D6E-409C-BE32-E72D297353CC}">
                  <c16:uniqueId val="{0000000B-81DC-4961-AB30-2D0976215884}"/>
                </c:ext>
              </c:extLst>
            </c:dLbl>
            <c:dLbl>
              <c:idx val="24"/>
              <c:delete val="1"/>
              <c:extLst>
                <c:ext xmlns:c15="http://schemas.microsoft.com/office/drawing/2012/chart" uri="{CE6537A1-D6FC-4f65-9D91-7224C49458BB}"/>
                <c:ext xmlns:c16="http://schemas.microsoft.com/office/drawing/2014/chart" uri="{C3380CC4-5D6E-409C-BE32-E72D297353CC}">
                  <c16:uniqueId val="{0000000A-81DC-4961-AB30-2D0976215884}"/>
                </c:ext>
              </c:extLst>
            </c:dLbl>
            <c:dLbl>
              <c:idx val="25"/>
              <c:delete val="1"/>
              <c:extLst>
                <c:ext xmlns:c15="http://schemas.microsoft.com/office/drawing/2012/chart" uri="{CE6537A1-D6FC-4f65-9D91-7224C49458BB}"/>
                <c:ext xmlns:c16="http://schemas.microsoft.com/office/drawing/2014/chart" uri="{C3380CC4-5D6E-409C-BE32-E72D297353CC}">
                  <c16:uniqueId val="{00000009-81DC-4961-AB30-2D0976215884}"/>
                </c:ext>
              </c:extLst>
            </c:dLbl>
            <c:dLbl>
              <c:idx val="26"/>
              <c:delete val="1"/>
              <c:extLst>
                <c:ext xmlns:c15="http://schemas.microsoft.com/office/drawing/2012/chart" uri="{CE6537A1-D6FC-4f65-9D91-7224C49458BB}"/>
                <c:ext xmlns:c16="http://schemas.microsoft.com/office/drawing/2014/chart" uri="{C3380CC4-5D6E-409C-BE32-E72D297353CC}">
                  <c16:uniqueId val="{0000000C-81DC-4961-AB30-2D0976215884}"/>
                </c:ext>
              </c:extLst>
            </c:dLbl>
            <c:dLbl>
              <c:idx val="27"/>
              <c:delete val="1"/>
              <c:extLst>
                <c:ext xmlns:c15="http://schemas.microsoft.com/office/drawing/2012/chart" uri="{CE6537A1-D6FC-4f65-9D91-7224C49458BB}"/>
                <c:ext xmlns:c16="http://schemas.microsoft.com/office/drawing/2014/chart" uri="{C3380CC4-5D6E-409C-BE32-E72D297353CC}">
                  <c16:uniqueId val="{00000008-81DC-4961-AB30-2D0976215884}"/>
                </c:ext>
              </c:extLst>
            </c:dLbl>
            <c:dLbl>
              <c:idx val="28"/>
              <c:delete val="1"/>
              <c:extLst>
                <c:ext xmlns:c15="http://schemas.microsoft.com/office/drawing/2012/chart" uri="{CE6537A1-D6FC-4f65-9D91-7224C49458BB}"/>
                <c:ext xmlns:c16="http://schemas.microsoft.com/office/drawing/2014/chart" uri="{C3380CC4-5D6E-409C-BE32-E72D297353CC}">
                  <c16:uniqueId val="{0000000D-81DC-4961-AB30-2D097621588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'Utsläpp geograf_ink_utrik.flyg'!$A$4:$A$54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f>'Utsläpp geograf_ink_utrik.flyg'!$L$4:$L$32</c:f>
              <c:numCache>
                <c:formatCode>General</c:formatCode>
                <c:ptCount val="29"/>
                <c:pt idx="22" formatCode="#,##0">
                  <c:v>204608</c:v>
                </c:pt>
                <c:pt idx="23" formatCode="#,##0">
                  <c:v>204608</c:v>
                </c:pt>
                <c:pt idx="24" formatCode="#,##0">
                  <c:v>204608</c:v>
                </c:pt>
                <c:pt idx="25" formatCode="#,##0">
                  <c:v>204608</c:v>
                </c:pt>
                <c:pt idx="26" formatCode="#,##0">
                  <c:v>204608</c:v>
                </c:pt>
                <c:pt idx="27" formatCode="#,##0">
                  <c:v>204608</c:v>
                </c:pt>
                <c:pt idx="28" formatCode="#,##0">
                  <c:v>12352</c:v>
                </c:pt>
              </c:numCache>
            </c:numRef>
          </c:val>
          <c:extLst>
            <c:ext xmlns:c16="http://schemas.microsoft.com/office/drawing/2014/chart" uri="{C3380CC4-5D6E-409C-BE32-E72D297353CC}">
              <c16:uniqueId val="{00000000-81DC-4961-AB30-2D0976215884}"/>
            </c:ext>
          </c:extLst>
        </c:ser>
        <c:dLbls>
          <c:showLegendKey val="0"/>
          <c:showVal val="0"/>
          <c:showCatName val="0"/>
          <c:showSerName val="0"/>
          <c:showPercent val="0"/>
          <c:showBubbleSize val="0"/>
        </c:dLbls>
        <c:gapWidth val="150"/>
        <c:axId val="40028032"/>
        <c:axId val="40029568"/>
      </c:barChart>
      <c:lineChart>
        <c:grouping val="standard"/>
        <c:varyColors val="0"/>
        <c:ser>
          <c:idx val="0"/>
          <c:order val="0"/>
          <c:tx>
            <c:strRef>
              <c:f>'Utsläpp geograf_ink_utrik.flyg'!$B$3</c:f>
              <c:strCache>
                <c:ptCount val="1"/>
                <c:pt idx="0">
                  <c:v>Faktiska utsläpp</c:v>
                </c:pt>
              </c:strCache>
            </c:strRef>
          </c:tx>
          <c:spPr>
            <a:ln w="38100">
              <a:solidFill>
                <a:srgbClr val="46A0DE"/>
              </a:solidFill>
            </a:ln>
          </c:spPr>
          <c:marker>
            <c:symbol val="none"/>
          </c:marker>
          <c:cat>
            <c:numRef>
              <c:f>'Utsläpp geograf_ink_utrik.flyg'!$A$4:$A$54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f>'Utsläpp geograf_ink_utrik.flyg'!$B$4:$B$55</c:f>
              <c:numCache>
                <c:formatCode>#,##0</c:formatCode>
                <c:ptCount val="52"/>
                <c:pt idx="0">
                  <c:v>399805.95768800005</c:v>
                </c:pt>
                <c:pt idx="1">
                  <c:v>365714.765648</c:v>
                </c:pt>
                <c:pt idx="2">
                  <c:v>355482.93996799999</c:v>
                </c:pt>
                <c:pt idx="3">
                  <c:v>332931.704256</c:v>
                </c:pt>
                <c:pt idx="4">
                  <c:v>347033.16714668804</c:v>
                </c:pt>
                <c:pt idx="5">
                  <c:v>394770.00992000004</c:v>
                </c:pt>
                <c:pt idx="6">
                  <c:v>368543.89391368645</c:v>
                </c:pt>
                <c:pt idx="7">
                  <c:v>313673.70181120001</c:v>
                </c:pt>
                <c:pt idx="8">
                  <c:v>337536.52767111844</c:v>
                </c:pt>
                <c:pt idx="9">
                  <c:v>334672.02654039999</c:v>
                </c:pt>
                <c:pt idx="10">
                  <c:v>310238.26800000004</c:v>
                </c:pt>
                <c:pt idx="11">
                  <c:v>321061.51627968962</c:v>
                </c:pt>
                <c:pt idx="12">
                  <c:v>390421.0800464144</c:v>
                </c:pt>
                <c:pt idx="13" formatCode="0">
                  <c:v>256761.15924360321</c:v>
                </c:pt>
                <c:pt idx="14" formatCode="0">
                  <c:v>266935.82107200322</c:v>
                </c:pt>
                <c:pt idx="15" formatCode="0">
                  <c:v>259028.74021601761</c:v>
                </c:pt>
                <c:pt idx="16" formatCode="0">
                  <c:v>251679.26625576481</c:v>
                </c:pt>
                <c:pt idx="17" formatCode="0">
                  <c:v>251841.09997296485</c:v>
                </c:pt>
                <c:pt idx="18" formatCode="0">
                  <c:v>248766.2264488576</c:v>
                </c:pt>
                <c:pt idx="19" formatCode="0">
                  <c:v>233326.0876358336</c:v>
                </c:pt>
                <c:pt idx="20">
                  <c:v>222596.80000000002</c:v>
                </c:pt>
                <c:pt idx="21">
                  <c:v>204608</c:v>
                </c:pt>
              </c:numCache>
            </c:numRef>
          </c:val>
          <c:smooth val="1"/>
          <c:extLst>
            <c:ext xmlns:c16="http://schemas.microsoft.com/office/drawing/2014/chart" uri="{C3380CC4-5D6E-409C-BE32-E72D297353CC}">
              <c16:uniqueId val="{00000002-81DC-4961-AB30-2D0976215884}"/>
            </c:ext>
          </c:extLst>
        </c:ser>
        <c:ser>
          <c:idx val="6"/>
          <c:order val="3"/>
          <c:tx>
            <c:strRef>
              <c:f>'Utsläpp geograf_ink_utrik.flyg'!$F$3</c:f>
              <c:strCache>
                <c:ptCount val="1"/>
                <c:pt idx="0">
                  <c:v>Prognos (baserat på 1998-2019)</c:v>
                </c:pt>
              </c:strCache>
            </c:strRef>
          </c:tx>
          <c:spPr>
            <a:ln w="38100">
              <a:solidFill>
                <a:schemeClr val="accent2"/>
              </a:solidFill>
              <a:prstDash val="dash"/>
            </a:ln>
          </c:spPr>
          <c:marker>
            <c:symbol val="none"/>
          </c:marker>
          <c:cat>
            <c:numRef>
              <c:f>'Utsläpp geograf_ink_utrik.flyg'!$A$4:$A$54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f>'Utsläpp geograf_ink_utrik.flyg'!$F$4:$F$54</c:f>
              <c:numCache>
                <c:formatCode>General</c:formatCode>
                <c:ptCount val="51"/>
                <c:pt idx="21" formatCode="#,##0">
                  <c:v>204608</c:v>
                </c:pt>
                <c:pt idx="22" formatCode="#,##0">
                  <c:v>217915.66940517258</c:v>
                </c:pt>
                <c:pt idx="23" formatCode="#,##0">
                  <c:v>209604.38562788328</c:v>
                </c:pt>
                <c:pt idx="24" formatCode="#,##0">
                  <c:v>201293.1018505941</c:v>
                </c:pt>
                <c:pt idx="25" formatCode="#,##0">
                  <c:v>192981.81807330481</c:v>
                </c:pt>
                <c:pt idx="26" formatCode="#,##0">
                  <c:v>184670.53429601563</c:v>
                </c:pt>
                <c:pt idx="27" formatCode="#,##0">
                  <c:v>176359.25051872633</c:v>
                </c:pt>
                <c:pt idx="28" formatCode="#,##0">
                  <c:v>168047.96674143715</c:v>
                </c:pt>
                <c:pt idx="29" formatCode="#,##0">
                  <c:v>159736.68296414785</c:v>
                </c:pt>
                <c:pt idx="30" formatCode="#,##0">
                  <c:v>151425.39918685867</c:v>
                </c:pt>
                <c:pt idx="31" formatCode="#,##0">
                  <c:v>143114.11540956938</c:v>
                </c:pt>
                <c:pt idx="32" formatCode="#,##0">
                  <c:v>134802.8316322802</c:v>
                </c:pt>
                <c:pt idx="33" formatCode="#,##0">
                  <c:v>126491.54785499092</c:v>
                </c:pt>
                <c:pt idx="34" formatCode="#,##0">
                  <c:v>118180.26407770171</c:v>
                </c:pt>
                <c:pt idx="35" formatCode="#,##0">
                  <c:v>109868.98030041244</c:v>
                </c:pt>
                <c:pt idx="36" formatCode="#,##0">
                  <c:v>101557.69652312323</c:v>
                </c:pt>
                <c:pt idx="37" formatCode="#,##0">
                  <c:v>93246.412745833964</c:v>
                </c:pt>
                <c:pt idx="38" formatCode="#,##0">
                  <c:v>84935.128968544755</c:v>
                </c:pt>
                <c:pt idx="39" formatCode="#,##0">
                  <c:v>76623.845191255488</c:v>
                </c:pt>
                <c:pt idx="40" formatCode="#,##0">
                  <c:v>68312.561413966279</c:v>
                </c:pt>
                <c:pt idx="41" formatCode="#,##0">
                  <c:v>60001.277636677012</c:v>
                </c:pt>
                <c:pt idx="42" formatCode="#,##0">
                  <c:v>51689.993859387803</c:v>
                </c:pt>
                <c:pt idx="43" formatCode="#,##0">
                  <c:v>43378.710082098536</c:v>
                </c:pt>
                <c:pt idx="44" formatCode="#,##0">
                  <c:v>35067.426304809327</c:v>
                </c:pt>
                <c:pt idx="45" formatCode="#,##0">
                  <c:v>26756.14252752006</c:v>
                </c:pt>
                <c:pt idx="46" formatCode="#,##0">
                  <c:v>18444.858750230851</c:v>
                </c:pt>
                <c:pt idx="47" formatCode="#,##0">
                  <c:v>10133.574972941582</c:v>
                </c:pt>
                <c:pt idx="48" formatCode="#,##0">
                  <c:v>1822.2911956523758</c:v>
                </c:pt>
                <c:pt idx="49" formatCode="#,##0">
                  <c:v>0</c:v>
                </c:pt>
              </c:numCache>
            </c:numRef>
          </c:val>
          <c:smooth val="1"/>
          <c:extLst>
            <c:ext xmlns:c16="http://schemas.microsoft.com/office/drawing/2014/chart" uri="{C3380CC4-5D6E-409C-BE32-E72D297353CC}">
              <c16:uniqueId val="{00000003-81DC-4961-AB30-2D0976215884}"/>
            </c:ext>
          </c:extLst>
        </c:ser>
        <c:ser>
          <c:idx val="5"/>
          <c:order val="5"/>
          <c:tx>
            <c:v>Mål 2030</c:v>
          </c:tx>
          <c:spPr>
            <a:ln w="38100">
              <a:solidFill>
                <a:schemeClr val="accent4"/>
              </a:solidFill>
            </a:ln>
          </c:spPr>
          <c:marker>
            <c:symbol val="none"/>
          </c:marker>
          <c:cat>
            <c:numRef>
              <c:f>'Utsläpp geograf_ink_utrik.flyg'!$A$4:$A$54</c:f>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f>'Utsläpp geograf_ink_utrik.flyg'!$J$4:$J$54</c:f>
              <c:numCache>
                <c:formatCode>General</c:formatCode>
                <c:ptCount val="51"/>
                <c:pt idx="21" formatCode="#,##0">
                  <c:v>204608</c:v>
                </c:pt>
                <c:pt idx="22" formatCode="#,##0">
                  <c:v>186007.27272727274</c:v>
                </c:pt>
                <c:pt idx="23" formatCode="#,##0">
                  <c:v>167406.54545454547</c:v>
                </c:pt>
                <c:pt idx="24" formatCode="#,##0">
                  <c:v>148805.81818181821</c:v>
                </c:pt>
                <c:pt idx="25" formatCode="#,##0">
                  <c:v>130205.09090909094</c:v>
                </c:pt>
                <c:pt idx="26" formatCode="#,##0">
                  <c:v>111604.36363636368</c:v>
                </c:pt>
                <c:pt idx="27" formatCode="#,##0">
                  <c:v>93003.636363636411</c:v>
                </c:pt>
                <c:pt idx="28" formatCode="#,##0">
                  <c:v>74402.909090909146</c:v>
                </c:pt>
                <c:pt idx="29" formatCode="#,##0">
                  <c:v>55802.181818181874</c:v>
                </c:pt>
                <c:pt idx="30" formatCode="#,##0">
                  <c:v>37201.454545454602</c:v>
                </c:pt>
                <c:pt idx="31" formatCode="#,##0">
                  <c:v>18600.72727272733</c:v>
                </c:pt>
                <c:pt idx="32" formatCode="#,##0">
                  <c:v>5.8207660913467407E-11</c:v>
                </c:pt>
              </c:numCache>
            </c:numRef>
          </c:val>
          <c:smooth val="0"/>
          <c:extLst>
            <c:ext xmlns:c16="http://schemas.microsoft.com/office/drawing/2014/chart" uri="{C3380CC4-5D6E-409C-BE32-E72D297353CC}">
              <c16:uniqueId val="{00000004-81DC-4961-AB30-2D0976215884}"/>
            </c:ext>
          </c:extLst>
        </c:ser>
        <c:dLbls>
          <c:showLegendKey val="0"/>
          <c:showVal val="0"/>
          <c:showCatName val="0"/>
          <c:showSerName val="0"/>
          <c:showPercent val="0"/>
          <c:showBubbleSize val="0"/>
        </c:dLbls>
        <c:marker val="1"/>
        <c:smooth val="0"/>
        <c:axId val="40028032"/>
        <c:axId val="40029568"/>
        <c:extLst>
          <c:ext xmlns:c15="http://schemas.microsoft.com/office/drawing/2012/chart" uri="{02D57815-91ED-43cb-92C2-25804820EDAC}">
            <c15:filteredLineSeries>
              <c15:ser>
                <c:idx val="2"/>
                <c:order val="1"/>
                <c:tx>
                  <c:strRef>
                    <c:extLst>
                      <c:ext uri="{02D57815-91ED-43cb-92C2-25804820EDAC}">
                        <c15:formulaRef>
                          <c15:sqref>'Utsläpp geograf_ink_utrik.flyg'!$D$3</c15:sqref>
                        </c15:formulaRef>
                      </c:ext>
                    </c:extLst>
                    <c:strCache>
                      <c:ptCount val="1"/>
                      <c:pt idx="0">
                        <c:v>Prognos (baserat på 1998-2017)</c:v>
                      </c:pt>
                    </c:strCache>
                  </c:strRef>
                </c:tx>
                <c:spPr>
                  <a:ln>
                    <a:solidFill>
                      <a:schemeClr val="accent2"/>
                    </a:solidFill>
                    <a:prstDash val="dash"/>
                  </a:ln>
                </c:spPr>
                <c:cat>
                  <c:numRef>
                    <c:extLst>
                      <c:ext uri="{02D57815-91ED-43cb-92C2-25804820EDAC}">
                        <c15:formulaRef>
                          <c15:sqref>'Utsläpp geograf_ink_utrik.flyg'!$A$4:$A$54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c:ext uri="{02D57815-91ED-43cb-92C2-25804820EDAC}">
                        <c15:formulaRef>
                          <c15:sqref>'Utsläpp geograf_ink_utrik.flyg'!$D$4:$D$55</c15:sqref>
                        </c15:formulaRef>
                      </c:ext>
                    </c:extLst>
                    <c:numCache>
                      <c:formatCode>General</c:formatCode>
                      <c:ptCount val="52"/>
                      <c:pt idx="19" formatCode="#,##0">
                        <c:v>233326.0876358336</c:v>
                      </c:pt>
                      <c:pt idx="20" formatCode="#,##0">
                        <c:v>234833.01272820588</c:v>
                      </c:pt>
                      <c:pt idx="21" formatCode="#,##0">
                        <c:v>226965.03046549851</c:v>
                      </c:pt>
                      <c:pt idx="22" formatCode="#,##0">
                        <c:v>219097.04820279122</c:v>
                      </c:pt>
                      <c:pt idx="23" formatCode="#,##0">
                        <c:v>211229.06594008385</c:v>
                      </c:pt>
                      <c:pt idx="24" formatCode="#,##0">
                        <c:v>203361.08367737659</c:v>
                      </c:pt>
                      <c:pt idx="25" formatCode="#,##0">
                        <c:v>195493.10141466922</c:v>
                      </c:pt>
                      <c:pt idx="26" formatCode="#,##0">
                        <c:v>187625.11915196196</c:v>
                      </c:pt>
                      <c:pt idx="27" formatCode="#,##0">
                        <c:v>179757.13688925459</c:v>
                      </c:pt>
                      <c:pt idx="28" formatCode="#,##0">
                        <c:v>171889.15462654733</c:v>
                      </c:pt>
                      <c:pt idx="29" formatCode="#,##0">
                        <c:v>164021.17236383993</c:v>
                      </c:pt>
                      <c:pt idx="30" formatCode="#,##0">
                        <c:v>156153.19010113267</c:v>
                      </c:pt>
                      <c:pt idx="31" formatCode="#,##0">
                        <c:v>148285.2078384253</c:v>
                      </c:pt>
                      <c:pt idx="32" formatCode="#,##0">
                        <c:v>140417.22557571801</c:v>
                      </c:pt>
                      <c:pt idx="33" formatCode="#,##0">
                        <c:v>132549.24331301064</c:v>
                      </c:pt>
                      <c:pt idx="34" formatCode="#,##0">
                        <c:v>124681.26105030336</c:v>
                      </c:pt>
                      <c:pt idx="35" formatCode="#,##0">
                        <c:v>116813.27878759602</c:v>
                      </c:pt>
                      <c:pt idx="36" formatCode="#,##0">
                        <c:v>108945.29652488873</c:v>
                      </c:pt>
                      <c:pt idx="37" formatCode="#,##0">
                        <c:v>101077.31426218139</c:v>
                      </c:pt>
                      <c:pt idx="38" formatCode="#,##0">
                        <c:v>93209.331999474074</c:v>
                      </c:pt>
                      <c:pt idx="39" formatCode="#,##0">
                        <c:v>85341.34973676673</c:v>
                      </c:pt>
                      <c:pt idx="40" formatCode="#,##0">
                        <c:v>77473.367474059443</c:v>
                      </c:pt>
                      <c:pt idx="41" formatCode="#,##0">
                        <c:v>69605.385211352099</c:v>
                      </c:pt>
                      <c:pt idx="42" formatCode="#,##0">
                        <c:v>61737.402948644813</c:v>
                      </c:pt>
                      <c:pt idx="43" formatCode="#,##0">
                        <c:v>53869.420685937468</c:v>
                      </c:pt>
                      <c:pt idx="44" formatCode="#,##0">
                        <c:v>46001.438423230153</c:v>
                      </c:pt>
                      <c:pt idx="45" formatCode="#,##0">
                        <c:v>38133.456160522808</c:v>
                      </c:pt>
                      <c:pt idx="46" formatCode="#,##0">
                        <c:v>30265.473897815522</c:v>
                      </c:pt>
                      <c:pt idx="47" formatCode="#,##0">
                        <c:v>22397.491635108177</c:v>
                      </c:pt>
                      <c:pt idx="48" formatCode="#,##0">
                        <c:v>14529.509372400891</c:v>
                      </c:pt>
                      <c:pt idx="49" formatCode="#,##0">
                        <c:v>6661.5271096935166</c:v>
                      </c:pt>
                      <c:pt idx="50" formatCode="#,##0">
                        <c:v>0</c:v>
                      </c:pt>
                    </c:numCache>
                  </c:numRef>
                </c:val>
                <c:smooth val="1"/>
                <c:extLst>
                  <c:ext xmlns:c16="http://schemas.microsoft.com/office/drawing/2014/chart" uri="{C3380CC4-5D6E-409C-BE32-E72D297353CC}">
                    <c16:uniqueId val="{00000005-81DC-4961-AB30-2D0976215884}"/>
                  </c:ext>
                </c:extLst>
              </c15:ser>
            </c15:filteredLineSeries>
            <c15:filteredLineSeries>
              <c15:ser>
                <c:idx val="1"/>
                <c:order val="2"/>
                <c:tx>
                  <c:strRef>
                    <c:extLst xmlns:c15="http://schemas.microsoft.com/office/drawing/2012/chart">
                      <c:ext xmlns:c15="http://schemas.microsoft.com/office/drawing/2012/chart" uri="{02D57815-91ED-43cb-92C2-25804820EDAC}">
                        <c15:formulaRef>
                          <c15:sqref>'Utsläpp geograf_ink_utrik.flyg'!$H$3</c15:sqref>
                        </c15:formulaRef>
                      </c:ext>
                    </c:extLst>
                    <c:strCache>
                      <c:ptCount val="1"/>
                      <c:pt idx="0">
                        <c:v>Prognos (baserat på 1998-2017)2</c:v>
                      </c:pt>
                    </c:strCache>
                  </c:strRef>
                </c:tx>
                <c:spPr>
                  <a:ln>
                    <a:solidFill>
                      <a:schemeClr val="accent2"/>
                    </a:solidFill>
                    <a:prstDash val="sysDash"/>
                  </a:ln>
                </c:spPr>
                <c:cat>
                  <c:numRef>
                    <c:extLst xmlns:c15="http://schemas.microsoft.com/office/drawing/2012/chart">
                      <c:ext xmlns:c15="http://schemas.microsoft.com/office/drawing/2012/chart" uri="{02D57815-91ED-43cb-92C2-25804820EDAC}">
                        <c15:formulaRef>
                          <c15:sqref>'Utsläpp geograf_ink_utrik.flyg'!$A$4:$A$54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'Utsläpp geograf_ink_utrik.flyg'!$H$4:$H$50</c15:sqref>
                        </c15:formulaRef>
                      </c:ext>
                    </c:extLst>
                    <c:numCache>
                      <c:formatCode>General</c:formatCode>
                      <c:ptCount val="47"/>
                      <c:pt idx="19" formatCode="#,##0">
                        <c:v>145829</c:v>
                      </c:pt>
                      <c:pt idx="20" formatCode="#,##0">
                        <c:v>137066.90157620178</c:v>
                      </c:pt>
                      <c:pt idx="21" formatCode="#,##0">
                        <c:v>128304.80315240355</c:v>
                      </c:pt>
                      <c:pt idx="22" formatCode="#,##0">
                        <c:v>119542.70472860531</c:v>
                      </c:pt>
                      <c:pt idx="23" formatCode="#,##0">
                        <c:v>110780.60630480708</c:v>
                      </c:pt>
                      <c:pt idx="24" formatCode="#,##0">
                        <c:v>102018.50788100885</c:v>
                      </c:pt>
                      <c:pt idx="25" formatCode="#,##0">
                        <c:v>93256.409457210611</c:v>
                      </c:pt>
                      <c:pt idx="26" formatCode="#,##0">
                        <c:v>84494.311033412378</c:v>
                      </c:pt>
                      <c:pt idx="27" formatCode="#,##0">
                        <c:v>75732.212609614144</c:v>
                      </c:pt>
                      <c:pt idx="28" formatCode="#,##0">
                        <c:v>66970.11418581591</c:v>
                      </c:pt>
                      <c:pt idx="29" formatCode="#,##0">
                        <c:v>58208.015762017676</c:v>
                      </c:pt>
                      <c:pt idx="30" formatCode="#,##0">
                        <c:v>49445.917338219442</c:v>
                      </c:pt>
                      <c:pt idx="31" formatCode="#,##0">
                        <c:v>40683.818914421208</c:v>
                      </c:pt>
                      <c:pt idx="32" formatCode="#,##0">
                        <c:v>31921.720490622974</c:v>
                      </c:pt>
                      <c:pt idx="33" formatCode="#,##0">
                        <c:v>23159.622066824741</c:v>
                      </c:pt>
                      <c:pt idx="34" formatCode="#,##0">
                        <c:v>14397.523643026507</c:v>
                      </c:pt>
                      <c:pt idx="35" formatCode="#,##0">
                        <c:v>5635.4252192282729</c:v>
                      </c:pt>
                      <c:pt idx="36" formatCode="#,##0">
                        <c:v>-3126.6732045699609</c:v>
                      </c:pt>
                      <c:pt idx="37" formatCode="#,##0">
                        <c:v>-11888.771628368195</c:v>
                      </c:pt>
                      <c:pt idx="38" formatCode="#,##0">
                        <c:v>-20650.870052166429</c:v>
                      </c:pt>
                      <c:pt idx="39" formatCode="#,##0">
                        <c:v>-29412.968475964663</c:v>
                      </c:pt>
                      <c:pt idx="40" formatCode="#,##0">
                        <c:v>-38175.066899762896</c:v>
                      </c:pt>
                      <c:pt idx="41" formatCode="#,##0">
                        <c:v>-46937.16532356113</c:v>
                      </c:pt>
                      <c:pt idx="42" formatCode="#,##0">
                        <c:v>-55699.263747359364</c:v>
                      </c:pt>
                      <c:pt idx="43" formatCode="#,##0">
                        <c:v>-64461.362171157598</c:v>
                      </c:pt>
                      <c:pt idx="44" formatCode="#,##0">
                        <c:v>-73223.460594955832</c:v>
                      </c:pt>
                      <c:pt idx="45" formatCode="#,##0">
                        <c:v>-81985.559018754066</c:v>
                      </c:pt>
                      <c:pt idx="46" formatCode="#,##0">
                        <c:v>0</c:v>
                      </c:pt>
                    </c:numCache>
                  </c:numRef>
                </c:val>
                <c:smooth val="0"/>
                <c:extLst xmlns:c15="http://schemas.microsoft.com/office/drawing/2012/chart">
                  <c:ext xmlns:c16="http://schemas.microsoft.com/office/drawing/2014/chart" uri="{C3380CC4-5D6E-409C-BE32-E72D297353CC}">
                    <c16:uniqueId val="{00000006-81DC-4961-AB30-2D0976215884}"/>
                  </c:ext>
                </c:extLst>
              </c15:ser>
            </c15:filteredLineSeries>
            <c15:filteredLineSeries>
              <c15:ser>
                <c:idx val="3"/>
                <c:order val="4"/>
                <c:tx>
                  <c:strRef>
                    <c:extLst xmlns:c15="http://schemas.microsoft.com/office/drawing/2012/chart">
                      <c:ext xmlns:c15="http://schemas.microsoft.com/office/drawing/2012/chart" uri="{02D57815-91ED-43cb-92C2-25804820EDAC}">
                        <c15:formulaRef>
                          <c15:sqref>'Utsläpp geograf_ink_utrik.flyg'!$I$3</c15:sqref>
                        </c15:formulaRef>
                      </c:ext>
                    </c:extLst>
                    <c:strCache>
                      <c:ptCount val="1"/>
                      <c:pt idx="0">
                        <c:v>Mål 2030</c:v>
                      </c:pt>
                    </c:strCache>
                  </c:strRef>
                </c:tx>
                <c:cat>
                  <c:numRef>
                    <c:extLst xmlns:c15="http://schemas.microsoft.com/office/drawing/2012/chart">
                      <c:ext xmlns:c15="http://schemas.microsoft.com/office/drawing/2012/chart" uri="{02D57815-91ED-43cb-92C2-25804820EDAC}">
                        <c15:formulaRef>
                          <c15:sqref>'Utsläpp geograf_ink_utrik.flyg'!$A$4:$A$54</c15:sqref>
                        </c15:formulaRef>
                      </c:ext>
                    </c:extLst>
                    <c:numCache>
                      <c:formatCode>General</c:formatCode>
                      <c:ptCount val="51"/>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pt idx="28">
                        <c:v>2026</c:v>
                      </c:pt>
                      <c:pt idx="29">
                        <c:v>2027</c:v>
                      </c:pt>
                      <c:pt idx="30">
                        <c:v>2028</c:v>
                      </c:pt>
                      <c:pt idx="31">
                        <c:v>2029</c:v>
                      </c:pt>
                      <c:pt idx="32">
                        <c:v>2030</c:v>
                      </c:pt>
                      <c:pt idx="33">
                        <c:v>2031</c:v>
                      </c:pt>
                      <c:pt idx="34">
                        <c:v>2032</c:v>
                      </c:pt>
                      <c:pt idx="35">
                        <c:v>2033</c:v>
                      </c:pt>
                      <c:pt idx="36">
                        <c:v>2034</c:v>
                      </c:pt>
                      <c:pt idx="37">
                        <c:v>2035</c:v>
                      </c:pt>
                      <c:pt idx="38">
                        <c:v>2036</c:v>
                      </c:pt>
                      <c:pt idx="39">
                        <c:v>2037</c:v>
                      </c:pt>
                      <c:pt idx="40">
                        <c:v>2038</c:v>
                      </c:pt>
                      <c:pt idx="41">
                        <c:v>2039</c:v>
                      </c:pt>
                      <c:pt idx="42">
                        <c:v>2040</c:v>
                      </c:pt>
                      <c:pt idx="43">
                        <c:v>2041</c:v>
                      </c:pt>
                      <c:pt idx="44">
                        <c:v>2042</c:v>
                      </c:pt>
                      <c:pt idx="45">
                        <c:v>2043</c:v>
                      </c:pt>
                      <c:pt idx="46">
                        <c:v>2044</c:v>
                      </c:pt>
                      <c:pt idx="47">
                        <c:v>2045</c:v>
                      </c:pt>
                      <c:pt idx="48">
                        <c:v>2046</c:v>
                      </c:pt>
                      <c:pt idx="49">
                        <c:v>2047</c:v>
                      </c:pt>
                      <c:pt idx="50">
                        <c:v>2048</c:v>
                      </c:pt>
                    </c:numCache>
                  </c:numRef>
                </c:cat>
                <c:val>
                  <c:numRef>
                    <c:extLst xmlns:c15="http://schemas.microsoft.com/office/drawing/2012/chart">
                      <c:ext xmlns:c15="http://schemas.microsoft.com/office/drawing/2012/chart" uri="{02D57815-91ED-43cb-92C2-25804820EDAC}">
                        <c15:formulaRef>
                          <c15:sqref>'Utsläpp geograf_ink_utrik.flyg'!$I$4:$I$55</c15:sqref>
                        </c15:formulaRef>
                      </c:ext>
                    </c:extLst>
                    <c:numCache>
                      <c:formatCode>General</c:formatCode>
                      <c:ptCount val="52"/>
                      <c:pt idx="19" formatCode="#,##0">
                        <c:v>145829</c:v>
                      </c:pt>
                      <c:pt idx="20" formatCode="#,##0">
                        <c:v>127880.83941262818</c:v>
                      </c:pt>
                      <c:pt idx="21" formatCode="#,##0">
                        <c:v>109932.67882525636</c:v>
                      </c:pt>
                      <c:pt idx="22" formatCode="#,##0">
                        <c:v>91984.518237884535</c:v>
                      </c:pt>
                      <c:pt idx="23" formatCode="#,##0">
                        <c:v>74036.357650512713</c:v>
                      </c:pt>
                      <c:pt idx="24" formatCode="#,##0">
                        <c:v>56088.197063140899</c:v>
                      </c:pt>
                      <c:pt idx="25" formatCode="#,##0">
                        <c:v>38140.036475769084</c:v>
                      </c:pt>
                      <c:pt idx="26" formatCode="#,##0">
                        <c:v>20191.87588839727</c:v>
                      </c:pt>
                      <c:pt idx="27" formatCode="#,##0">
                        <c:v>2243.7153010254551</c:v>
                      </c:pt>
                      <c:pt idx="28" formatCode="#,##0">
                        <c:v>-15704.445286346359</c:v>
                      </c:pt>
                      <c:pt idx="29" formatCode="#,##0">
                        <c:v>-33652.605873718174</c:v>
                      </c:pt>
                      <c:pt idx="30" formatCode="#,##0">
                        <c:v>-51600.766461089988</c:v>
                      </c:pt>
                      <c:pt idx="31" formatCode="#,##0">
                        <c:v>-69548.927048461803</c:v>
                      </c:pt>
                      <c:pt idx="32" formatCode="#,##0">
                        <c:v>-87497.087635833625</c:v>
                      </c:pt>
                    </c:numCache>
                  </c:numRef>
                </c:val>
                <c:smooth val="0"/>
                <c:extLst xmlns:c15="http://schemas.microsoft.com/office/drawing/2012/chart">
                  <c:ext xmlns:c16="http://schemas.microsoft.com/office/drawing/2014/chart" uri="{C3380CC4-5D6E-409C-BE32-E72D297353CC}">
                    <c16:uniqueId val="{00000007-81DC-4961-AB30-2D0976215884}"/>
                  </c:ext>
                </c:extLst>
              </c15:ser>
            </c15:filteredLineSeries>
          </c:ext>
        </c:extLst>
      </c:lineChart>
      <c:catAx>
        <c:axId val="40028032"/>
        <c:scaling>
          <c:orientation val="minMax"/>
        </c:scaling>
        <c:delete val="0"/>
        <c:axPos val="b"/>
        <c:numFmt formatCode="General" sourceLinked="1"/>
        <c:majorTickMark val="none"/>
        <c:minorTickMark val="none"/>
        <c:tickLblPos val="nextTo"/>
        <c:txPr>
          <a:bodyPr rot="-1800000"/>
          <a:lstStyle/>
          <a:p>
            <a:pPr>
              <a:defRPr sz="1600">
                <a:latin typeface="+mn-lt"/>
              </a:defRPr>
            </a:pPr>
            <a:endParaRPr lang="sv-SE"/>
          </a:p>
        </c:txPr>
        <c:crossAx val="40029568"/>
        <c:crosses val="autoZero"/>
        <c:auto val="1"/>
        <c:lblAlgn val="ctr"/>
        <c:lblOffset val="100"/>
        <c:noMultiLvlLbl val="0"/>
      </c:catAx>
      <c:valAx>
        <c:axId val="40029568"/>
        <c:scaling>
          <c:orientation val="minMax"/>
        </c:scaling>
        <c:delete val="0"/>
        <c:axPos val="l"/>
        <c:title>
          <c:tx>
            <c:rich>
              <a:bodyPr/>
              <a:lstStyle/>
              <a:p>
                <a:pPr>
                  <a:defRPr sz="1400">
                    <a:latin typeface="+mn-lt"/>
                  </a:defRPr>
                </a:pPr>
                <a:r>
                  <a:rPr lang="sv-SE" sz="1400">
                    <a:latin typeface="+mn-lt"/>
                  </a:rPr>
                  <a:t>Ton CO2</a:t>
                </a:r>
              </a:p>
            </c:rich>
          </c:tx>
          <c:overlay val="0"/>
        </c:title>
        <c:numFmt formatCode="General" sourceLinked="1"/>
        <c:majorTickMark val="none"/>
        <c:minorTickMark val="none"/>
        <c:tickLblPos val="nextTo"/>
        <c:spPr>
          <a:ln w="9525">
            <a:noFill/>
          </a:ln>
        </c:spPr>
        <c:txPr>
          <a:bodyPr/>
          <a:lstStyle/>
          <a:p>
            <a:pPr>
              <a:defRPr sz="1600">
                <a:latin typeface="+mn-lt"/>
              </a:defRPr>
            </a:pPr>
            <a:endParaRPr lang="sv-SE"/>
          </a:p>
        </c:txPr>
        <c:crossAx val="40028032"/>
        <c:crosses val="autoZero"/>
        <c:crossBetween val="between"/>
      </c:valAx>
      <c:spPr>
        <a:noFill/>
        <a:ln w="25400">
          <a:noFill/>
        </a:ln>
      </c:spPr>
    </c:plotArea>
    <c:legend>
      <c:legendPos val="b"/>
      <c:layout>
        <c:manualLayout>
          <c:xMode val="edge"/>
          <c:yMode val="edge"/>
          <c:x val="0.5272638370674243"/>
          <c:y val="0.17958156920502164"/>
          <c:w val="0.47273608102270864"/>
          <c:h val="0.32255623785434751"/>
        </c:manualLayout>
      </c:layout>
      <c:overlay val="0"/>
      <c:txPr>
        <a:bodyPr/>
        <a:lstStyle/>
        <a:p>
          <a:pPr>
            <a:defRPr sz="1400">
              <a:latin typeface="+mn-lt"/>
            </a:defRPr>
          </a:pPr>
          <a:endParaRPr lang="sv-SE"/>
        </a:p>
      </c:txPr>
    </c:legend>
    <c:plotVisOnly val="1"/>
    <c:dispBlanksAs val="gap"/>
    <c:showDLblsOverMax val="0"/>
  </c:chart>
  <c:spPr>
    <a:solidFill>
      <a:schemeClr val="bg1"/>
    </a:solidFill>
    <a:ln>
      <a:solidFill>
        <a:schemeClr val="tx2"/>
      </a:solidFill>
    </a:ln>
  </c:spPr>
  <c:txPr>
    <a:bodyPr/>
    <a:lstStyle/>
    <a:p>
      <a:pPr>
        <a:defRPr sz="1000">
          <a:solidFill>
            <a:srgbClr val="595959"/>
          </a:solidFill>
          <a:latin typeface="Arial" panose="020B0604020202020204" pitchFamily="34" charset="0"/>
          <a:cs typeface="Arial" panose="020B0604020202020204" pitchFamily="34" charset="0"/>
        </a:defRPr>
      </a:pPr>
      <a:endParaRPr lang="sv-S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1600"/>
              <a:t>K</a:t>
            </a:r>
            <a:r>
              <a:rPr lang="sv-SE" sz="1600" baseline="0"/>
              <a:t>onsumtionsbaserade utsläpp per capita i Sverige</a:t>
            </a:r>
            <a:endParaRPr lang="sv-SE"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areaChart>
        <c:grouping val="stacked"/>
        <c:varyColors val="0"/>
        <c:ser>
          <c:idx val="0"/>
          <c:order val="0"/>
          <c:tx>
            <c:strRef>
              <c:f>[Konsumtionsutsläpp_nationellt.xlsx]Blad1!$A$2</c:f>
              <c:strCache>
                <c:ptCount val="1"/>
                <c:pt idx="0">
                  <c:v>Offentlig konsumtion </c:v>
                </c:pt>
              </c:strCache>
            </c:strRef>
          </c:tx>
          <c:spPr>
            <a:solidFill>
              <a:schemeClr val="accent1"/>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[Konsumtionsutsläpp_nationellt.xlsx]Blad1!$B$2:$L$2</c:f>
              <c:numCache>
                <c:formatCode>General</c:formatCode>
                <c:ptCount val="11"/>
                <c:pt idx="0">
                  <c:v>1.2</c:v>
                </c:pt>
                <c:pt idx="1">
                  <c:v>1.1399999999999999</c:v>
                </c:pt>
                <c:pt idx="2">
                  <c:v>1.22</c:v>
                </c:pt>
                <c:pt idx="3">
                  <c:v>1.18</c:v>
                </c:pt>
                <c:pt idx="4">
                  <c:v>1.1299999999999999</c:v>
                </c:pt>
                <c:pt idx="5">
                  <c:v>1.1000000000000001</c:v>
                </c:pt>
                <c:pt idx="6">
                  <c:v>1</c:v>
                </c:pt>
                <c:pt idx="7">
                  <c:v>1</c:v>
                </c:pt>
                <c:pt idx="8">
                  <c:v>0.98</c:v>
                </c:pt>
                <c:pt idx="9">
                  <c:v>0.9</c:v>
                </c:pt>
                <c:pt idx="10">
                  <c:v>0.89</c:v>
                </c:pt>
              </c:numCache>
            </c:numRef>
          </c:val>
          <c:extLst>
            <c:ext xmlns:c16="http://schemas.microsoft.com/office/drawing/2014/chart" uri="{C3380CC4-5D6E-409C-BE32-E72D297353CC}">
              <c16:uniqueId val="{00000000-7780-4F08-960F-CC1F4E9DF4A4}"/>
            </c:ext>
          </c:extLst>
        </c:ser>
        <c:ser>
          <c:idx val="1"/>
          <c:order val="1"/>
          <c:tx>
            <c:strRef>
              <c:f>[Konsumtionsutsläpp_nationellt.xlsx]Blad1!$A$3</c:f>
              <c:strCache>
                <c:ptCount val="1"/>
                <c:pt idx="0">
                  <c:v>Investeringar</c:v>
                </c:pt>
              </c:strCache>
            </c:strRef>
          </c:tx>
          <c:spPr>
            <a:solidFill>
              <a:schemeClr val="accent2"/>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[Konsumtionsutsläpp_nationellt.xlsx]Blad1!$B$3:$L$3</c:f>
              <c:numCache>
                <c:formatCode>General</c:formatCode>
                <c:ptCount val="11"/>
                <c:pt idx="0">
                  <c:v>2.98</c:v>
                </c:pt>
                <c:pt idx="1">
                  <c:v>1.85</c:v>
                </c:pt>
                <c:pt idx="2">
                  <c:v>2.48</c:v>
                </c:pt>
                <c:pt idx="3">
                  <c:v>2.84</c:v>
                </c:pt>
                <c:pt idx="4">
                  <c:v>2.4300000000000002</c:v>
                </c:pt>
                <c:pt idx="5">
                  <c:v>2.42</c:v>
                </c:pt>
                <c:pt idx="6">
                  <c:v>2.3199999999999998</c:v>
                </c:pt>
                <c:pt idx="7">
                  <c:v>2.39</c:v>
                </c:pt>
                <c:pt idx="8">
                  <c:v>2.38</c:v>
                </c:pt>
                <c:pt idx="9">
                  <c:v>2.31</c:v>
                </c:pt>
                <c:pt idx="10">
                  <c:v>2.2799999999999998</c:v>
                </c:pt>
              </c:numCache>
            </c:numRef>
          </c:val>
          <c:extLst>
            <c:ext xmlns:c16="http://schemas.microsoft.com/office/drawing/2014/chart" uri="{C3380CC4-5D6E-409C-BE32-E72D297353CC}">
              <c16:uniqueId val="{00000001-7780-4F08-960F-CC1F4E9DF4A4}"/>
            </c:ext>
          </c:extLst>
        </c:ser>
        <c:ser>
          <c:idx val="2"/>
          <c:order val="2"/>
          <c:tx>
            <c:strRef>
              <c:f>[Konsumtionsutsläpp_nationellt.xlsx]Blad1!$A$4</c:f>
              <c:strCache>
                <c:ptCount val="1"/>
                <c:pt idx="0">
                  <c:v>Hushållens konsumtion av livsmedel</c:v>
                </c:pt>
              </c:strCache>
            </c:strRef>
          </c:tx>
          <c:spPr>
            <a:solidFill>
              <a:schemeClr val="accent3"/>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[Konsumtionsutsläpp_nationellt.xlsx]Blad1!$B$4:$L$4</c:f>
              <c:numCache>
                <c:formatCode>General</c:formatCode>
                <c:ptCount val="11"/>
                <c:pt idx="0">
                  <c:v>1.63</c:v>
                </c:pt>
                <c:pt idx="1">
                  <c:v>1.55</c:v>
                </c:pt>
                <c:pt idx="2">
                  <c:v>1.59</c:v>
                </c:pt>
                <c:pt idx="3">
                  <c:v>1.59</c:v>
                </c:pt>
                <c:pt idx="4">
                  <c:v>1.58</c:v>
                </c:pt>
                <c:pt idx="5">
                  <c:v>1.55</c:v>
                </c:pt>
                <c:pt idx="6">
                  <c:v>1.48</c:v>
                </c:pt>
                <c:pt idx="7">
                  <c:v>1.39</c:v>
                </c:pt>
                <c:pt idx="8">
                  <c:v>1.32</c:v>
                </c:pt>
                <c:pt idx="9">
                  <c:v>1.29</c:v>
                </c:pt>
                <c:pt idx="10">
                  <c:v>1.27</c:v>
                </c:pt>
              </c:numCache>
            </c:numRef>
          </c:val>
          <c:extLst>
            <c:ext xmlns:c16="http://schemas.microsoft.com/office/drawing/2014/chart" uri="{C3380CC4-5D6E-409C-BE32-E72D297353CC}">
              <c16:uniqueId val="{00000002-7780-4F08-960F-CC1F4E9DF4A4}"/>
            </c:ext>
          </c:extLst>
        </c:ser>
        <c:ser>
          <c:idx val="3"/>
          <c:order val="3"/>
          <c:tx>
            <c:strRef>
              <c:f>[Konsumtionsutsläpp_nationellt.xlsx]Blad1!$A$5</c:f>
              <c:strCache>
                <c:ptCount val="1"/>
                <c:pt idx="0">
                  <c:v>Hushållens konsumtion av transporter</c:v>
                </c:pt>
              </c:strCache>
            </c:strRef>
          </c:tx>
          <c:spPr>
            <a:solidFill>
              <a:schemeClr val="accent4"/>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[Konsumtionsutsläpp_nationellt.xlsx]Blad1!$B$5:$L$5</c:f>
              <c:numCache>
                <c:formatCode>General</c:formatCode>
                <c:ptCount val="11"/>
                <c:pt idx="0">
                  <c:v>2.2400000000000002</c:v>
                </c:pt>
                <c:pt idx="1">
                  <c:v>2.0699999999999998</c:v>
                </c:pt>
                <c:pt idx="2">
                  <c:v>2.15</c:v>
                </c:pt>
                <c:pt idx="3">
                  <c:v>2.16</c:v>
                </c:pt>
                <c:pt idx="4">
                  <c:v>2.0699999999999998</c:v>
                </c:pt>
                <c:pt idx="5">
                  <c:v>1.99</c:v>
                </c:pt>
                <c:pt idx="6">
                  <c:v>1.92</c:v>
                </c:pt>
                <c:pt idx="7">
                  <c:v>1.84</c:v>
                </c:pt>
                <c:pt idx="8">
                  <c:v>1.77</c:v>
                </c:pt>
                <c:pt idx="9">
                  <c:v>1.68</c:v>
                </c:pt>
                <c:pt idx="10">
                  <c:v>1.64</c:v>
                </c:pt>
              </c:numCache>
            </c:numRef>
          </c:val>
          <c:extLst>
            <c:ext xmlns:c16="http://schemas.microsoft.com/office/drawing/2014/chart" uri="{C3380CC4-5D6E-409C-BE32-E72D297353CC}">
              <c16:uniqueId val="{00000003-7780-4F08-960F-CC1F4E9DF4A4}"/>
            </c:ext>
          </c:extLst>
        </c:ser>
        <c:ser>
          <c:idx val="4"/>
          <c:order val="4"/>
          <c:tx>
            <c:strRef>
              <c:f>[Konsumtionsutsläpp_nationellt.xlsx]Blad1!$A$6</c:f>
              <c:strCache>
                <c:ptCount val="1"/>
                <c:pt idx="0">
                  <c:v>Hushållens konsumtion av boende</c:v>
                </c:pt>
              </c:strCache>
            </c:strRef>
          </c:tx>
          <c:spPr>
            <a:solidFill>
              <a:schemeClr val="accent5"/>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[Konsumtionsutsläpp_nationellt.xlsx]Blad1!$B$6:$L$6</c:f>
              <c:numCache>
                <c:formatCode>General</c:formatCode>
                <c:ptCount val="11"/>
                <c:pt idx="0">
                  <c:v>1.57</c:v>
                </c:pt>
                <c:pt idx="1">
                  <c:v>1.46</c:v>
                </c:pt>
                <c:pt idx="2">
                  <c:v>1.83</c:v>
                </c:pt>
                <c:pt idx="3">
                  <c:v>1.61</c:v>
                </c:pt>
                <c:pt idx="4">
                  <c:v>1.41</c:v>
                </c:pt>
                <c:pt idx="5">
                  <c:v>1.37</c:v>
                </c:pt>
                <c:pt idx="6">
                  <c:v>1.22</c:v>
                </c:pt>
                <c:pt idx="7">
                  <c:v>1.19</c:v>
                </c:pt>
                <c:pt idx="8">
                  <c:v>1.1499999999999999</c:v>
                </c:pt>
                <c:pt idx="9">
                  <c:v>1.1100000000000001</c:v>
                </c:pt>
                <c:pt idx="10">
                  <c:v>1.1000000000000001</c:v>
                </c:pt>
              </c:numCache>
            </c:numRef>
          </c:val>
          <c:extLst>
            <c:ext xmlns:c16="http://schemas.microsoft.com/office/drawing/2014/chart" uri="{C3380CC4-5D6E-409C-BE32-E72D297353CC}">
              <c16:uniqueId val="{00000004-7780-4F08-960F-CC1F4E9DF4A4}"/>
            </c:ext>
          </c:extLst>
        </c:ser>
        <c:ser>
          <c:idx val="5"/>
          <c:order val="5"/>
          <c:tx>
            <c:strRef>
              <c:f>[Konsumtionsutsläpp_nationellt.xlsx]Blad1!$A$7</c:f>
              <c:strCache>
                <c:ptCount val="1"/>
                <c:pt idx="0">
                  <c:v>Hushållens konsumtion av övrigt</c:v>
                </c:pt>
              </c:strCache>
            </c:strRef>
          </c:tx>
          <c:spPr>
            <a:solidFill>
              <a:schemeClr val="accent6"/>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[Konsumtionsutsläpp_nationellt.xlsx]Blad1!$B$7:$L$7</c:f>
              <c:numCache>
                <c:formatCode>General</c:formatCode>
                <c:ptCount val="11"/>
                <c:pt idx="0">
                  <c:v>1.28</c:v>
                </c:pt>
                <c:pt idx="1">
                  <c:v>1.17</c:v>
                </c:pt>
                <c:pt idx="2">
                  <c:v>1.25</c:v>
                </c:pt>
                <c:pt idx="3">
                  <c:v>1.22</c:v>
                </c:pt>
                <c:pt idx="4">
                  <c:v>1.1499999999999999</c:v>
                </c:pt>
                <c:pt idx="5">
                  <c:v>1.1200000000000001</c:v>
                </c:pt>
                <c:pt idx="6">
                  <c:v>1.05</c:v>
                </c:pt>
                <c:pt idx="7">
                  <c:v>1</c:v>
                </c:pt>
                <c:pt idx="8">
                  <c:v>0.94</c:v>
                </c:pt>
                <c:pt idx="9">
                  <c:v>0.91</c:v>
                </c:pt>
                <c:pt idx="10">
                  <c:v>0.87</c:v>
                </c:pt>
              </c:numCache>
            </c:numRef>
          </c:val>
          <c:extLst>
            <c:ext xmlns:c16="http://schemas.microsoft.com/office/drawing/2014/chart" uri="{C3380CC4-5D6E-409C-BE32-E72D297353CC}">
              <c16:uniqueId val="{00000005-7780-4F08-960F-CC1F4E9DF4A4}"/>
            </c:ext>
          </c:extLst>
        </c:ser>
        <c:dLbls>
          <c:showLegendKey val="0"/>
          <c:showVal val="0"/>
          <c:showCatName val="0"/>
          <c:showSerName val="0"/>
          <c:showPercent val="0"/>
          <c:showBubbleSize val="0"/>
        </c:dLbls>
        <c:axId val="512498272"/>
        <c:axId val="512496632"/>
      </c:areaChart>
      <c:catAx>
        <c:axId val="512498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512496632"/>
        <c:crosses val="autoZero"/>
        <c:auto val="1"/>
        <c:lblAlgn val="ctr"/>
        <c:lblOffset val="100"/>
        <c:noMultiLvlLbl val="0"/>
      </c:catAx>
      <c:valAx>
        <c:axId val="512496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sv-SE" sz="1200"/>
                  <a:t>Ton CO2-ekv</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5124982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legend>
    <c:plotVisOnly val="1"/>
    <c:dispBlanksAs val="zero"/>
    <c:showDLblsOverMax val="0"/>
  </c:chart>
  <c:spPr>
    <a:noFill/>
    <a:ln>
      <a:solidFill>
        <a:schemeClr val="tx2"/>
      </a:solid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sv-SE" sz="1600"/>
              <a:t>K</a:t>
            </a:r>
            <a:r>
              <a:rPr lang="sv-SE" sz="1600" baseline="0"/>
              <a:t>onsumtionsbaserade utsläpp per capita i Sverige</a:t>
            </a:r>
            <a:endParaRPr lang="sv-SE"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areaChart>
        <c:grouping val="stacked"/>
        <c:varyColors val="0"/>
        <c:ser>
          <c:idx val="0"/>
          <c:order val="0"/>
          <c:tx>
            <c:strRef>
              <c:f>[Konsumtionsutsläpp_nationellt.xlsx]Blad1!$A$2</c:f>
              <c:strCache>
                <c:ptCount val="1"/>
                <c:pt idx="0">
                  <c:v>Offentlig konsumtion </c:v>
                </c:pt>
              </c:strCache>
            </c:strRef>
          </c:tx>
          <c:spPr>
            <a:solidFill>
              <a:schemeClr val="accent1"/>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[Konsumtionsutsläpp_nationellt.xlsx]Blad1!$B$2:$L$2</c:f>
              <c:numCache>
                <c:formatCode>General</c:formatCode>
                <c:ptCount val="11"/>
                <c:pt idx="0">
                  <c:v>1.2</c:v>
                </c:pt>
                <c:pt idx="1">
                  <c:v>1.1399999999999999</c:v>
                </c:pt>
                <c:pt idx="2">
                  <c:v>1.22</c:v>
                </c:pt>
                <c:pt idx="3">
                  <c:v>1.18</c:v>
                </c:pt>
                <c:pt idx="4">
                  <c:v>1.1299999999999999</c:v>
                </c:pt>
                <c:pt idx="5">
                  <c:v>1.1000000000000001</c:v>
                </c:pt>
                <c:pt idx="6">
                  <c:v>1</c:v>
                </c:pt>
                <c:pt idx="7">
                  <c:v>1</c:v>
                </c:pt>
                <c:pt idx="8">
                  <c:v>0.98</c:v>
                </c:pt>
                <c:pt idx="9">
                  <c:v>0.9</c:v>
                </c:pt>
                <c:pt idx="10">
                  <c:v>0.89</c:v>
                </c:pt>
              </c:numCache>
            </c:numRef>
          </c:val>
          <c:extLst>
            <c:ext xmlns:c16="http://schemas.microsoft.com/office/drawing/2014/chart" uri="{C3380CC4-5D6E-409C-BE32-E72D297353CC}">
              <c16:uniqueId val="{00000000-7780-4F08-960F-CC1F4E9DF4A4}"/>
            </c:ext>
          </c:extLst>
        </c:ser>
        <c:ser>
          <c:idx val="1"/>
          <c:order val="1"/>
          <c:tx>
            <c:strRef>
              <c:f>[Konsumtionsutsläpp_nationellt.xlsx]Blad1!$A$3</c:f>
              <c:strCache>
                <c:ptCount val="1"/>
                <c:pt idx="0">
                  <c:v>Investeringar</c:v>
                </c:pt>
              </c:strCache>
            </c:strRef>
          </c:tx>
          <c:spPr>
            <a:solidFill>
              <a:schemeClr val="accent2"/>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[Konsumtionsutsläpp_nationellt.xlsx]Blad1!$B$3:$L$3</c:f>
              <c:numCache>
                <c:formatCode>General</c:formatCode>
                <c:ptCount val="11"/>
                <c:pt idx="0">
                  <c:v>2.98</c:v>
                </c:pt>
                <c:pt idx="1">
                  <c:v>1.85</c:v>
                </c:pt>
                <c:pt idx="2">
                  <c:v>2.48</c:v>
                </c:pt>
                <c:pt idx="3">
                  <c:v>2.84</c:v>
                </c:pt>
                <c:pt idx="4">
                  <c:v>2.4300000000000002</c:v>
                </c:pt>
                <c:pt idx="5">
                  <c:v>2.42</c:v>
                </c:pt>
                <c:pt idx="6">
                  <c:v>2.3199999999999998</c:v>
                </c:pt>
                <c:pt idx="7">
                  <c:v>2.39</c:v>
                </c:pt>
                <c:pt idx="8">
                  <c:v>2.38</c:v>
                </c:pt>
                <c:pt idx="9">
                  <c:v>2.31</c:v>
                </c:pt>
                <c:pt idx="10">
                  <c:v>2.2799999999999998</c:v>
                </c:pt>
              </c:numCache>
            </c:numRef>
          </c:val>
          <c:extLst>
            <c:ext xmlns:c16="http://schemas.microsoft.com/office/drawing/2014/chart" uri="{C3380CC4-5D6E-409C-BE32-E72D297353CC}">
              <c16:uniqueId val="{00000001-7780-4F08-960F-CC1F4E9DF4A4}"/>
            </c:ext>
          </c:extLst>
        </c:ser>
        <c:ser>
          <c:idx val="2"/>
          <c:order val="2"/>
          <c:tx>
            <c:strRef>
              <c:f>[Konsumtionsutsläpp_nationellt.xlsx]Blad1!$A$4</c:f>
              <c:strCache>
                <c:ptCount val="1"/>
                <c:pt idx="0">
                  <c:v>Hushållens konsumtion av livsmedel</c:v>
                </c:pt>
              </c:strCache>
            </c:strRef>
          </c:tx>
          <c:spPr>
            <a:solidFill>
              <a:schemeClr val="accent3"/>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[Konsumtionsutsläpp_nationellt.xlsx]Blad1!$B$4:$L$4</c:f>
              <c:numCache>
                <c:formatCode>General</c:formatCode>
                <c:ptCount val="11"/>
                <c:pt idx="0">
                  <c:v>1.63</c:v>
                </c:pt>
                <c:pt idx="1">
                  <c:v>1.55</c:v>
                </c:pt>
                <c:pt idx="2">
                  <c:v>1.59</c:v>
                </c:pt>
                <c:pt idx="3">
                  <c:v>1.59</c:v>
                </c:pt>
                <c:pt idx="4">
                  <c:v>1.58</c:v>
                </c:pt>
                <c:pt idx="5">
                  <c:v>1.55</c:v>
                </c:pt>
                <c:pt idx="6">
                  <c:v>1.48</c:v>
                </c:pt>
                <c:pt idx="7">
                  <c:v>1.39</c:v>
                </c:pt>
                <c:pt idx="8">
                  <c:v>1.32</c:v>
                </c:pt>
                <c:pt idx="9">
                  <c:v>1.29</c:v>
                </c:pt>
                <c:pt idx="10">
                  <c:v>1.27</c:v>
                </c:pt>
              </c:numCache>
            </c:numRef>
          </c:val>
          <c:extLst>
            <c:ext xmlns:c16="http://schemas.microsoft.com/office/drawing/2014/chart" uri="{C3380CC4-5D6E-409C-BE32-E72D297353CC}">
              <c16:uniqueId val="{00000002-7780-4F08-960F-CC1F4E9DF4A4}"/>
            </c:ext>
          </c:extLst>
        </c:ser>
        <c:ser>
          <c:idx val="3"/>
          <c:order val="3"/>
          <c:tx>
            <c:strRef>
              <c:f>[Konsumtionsutsläpp_nationellt.xlsx]Blad1!$A$5</c:f>
              <c:strCache>
                <c:ptCount val="1"/>
                <c:pt idx="0">
                  <c:v>Hushållens konsumtion av transporter</c:v>
                </c:pt>
              </c:strCache>
            </c:strRef>
          </c:tx>
          <c:spPr>
            <a:solidFill>
              <a:schemeClr val="accent4"/>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[Konsumtionsutsläpp_nationellt.xlsx]Blad1!$B$5:$L$5</c:f>
              <c:numCache>
                <c:formatCode>General</c:formatCode>
                <c:ptCount val="11"/>
                <c:pt idx="0">
                  <c:v>2.2400000000000002</c:v>
                </c:pt>
                <c:pt idx="1">
                  <c:v>2.0699999999999998</c:v>
                </c:pt>
                <c:pt idx="2">
                  <c:v>2.15</c:v>
                </c:pt>
                <c:pt idx="3">
                  <c:v>2.16</c:v>
                </c:pt>
                <c:pt idx="4">
                  <c:v>2.0699999999999998</c:v>
                </c:pt>
                <c:pt idx="5">
                  <c:v>1.99</c:v>
                </c:pt>
                <c:pt idx="6">
                  <c:v>1.92</c:v>
                </c:pt>
                <c:pt idx="7">
                  <c:v>1.84</c:v>
                </c:pt>
                <c:pt idx="8">
                  <c:v>1.77</c:v>
                </c:pt>
                <c:pt idx="9">
                  <c:v>1.68</c:v>
                </c:pt>
                <c:pt idx="10">
                  <c:v>1.64</c:v>
                </c:pt>
              </c:numCache>
            </c:numRef>
          </c:val>
          <c:extLst>
            <c:ext xmlns:c16="http://schemas.microsoft.com/office/drawing/2014/chart" uri="{C3380CC4-5D6E-409C-BE32-E72D297353CC}">
              <c16:uniqueId val="{00000003-7780-4F08-960F-CC1F4E9DF4A4}"/>
            </c:ext>
          </c:extLst>
        </c:ser>
        <c:ser>
          <c:idx val="4"/>
          <c:order val="4"/>
          <c:tx>
            <c:strRef>
              <c:f>[Konsumtionsutsläpp_nationellt.xlsx]Blad1!$A$6</c:f>
              <c:strCache>
                <c:ptCount val="1"/>
                <c:pt idx="0">
                  <c:v>Hushållens konsumtion av boende</c:v>
                </c:pt>
              </c:strCache>
            </c:strRef>
          </c:tx>
          <c:spPr>
            <a:solidFill>
              <a:schemeClr val="accent5"/>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[Konsumtionsutsläpp_nationellt.xlsx]Blad1!$B$6:$L$6</c:f>
              <c:numCache>
                <c:formatCode>General</c:formatCode>
                <c:ptCount val="11"/>
                <c:pt idx="0">
                  <c:v>1.57</c:v>
                </c:pt>
                <c:pt idx="1">
                  <c:v>1.46</c:v>
                </c:pt>
                <c:pt idx="2">
                  <c:v>1.83</c:v>
                </c:pt>
                <c:pt idx="3">
                  <c:v>1.61</c:v>
                </c:pt>
                <c:pt idx="4">
                  <c:v>1.41</c:v>
                </c:pt>
                <c:pt idx="5">
                  <c:v>1.37</c:v>
                </c:pt>
                <c:pt idx="6">
                  <c:v>1.22</c:v>
                </c:pt>
                <c:pt idx="7">
                  <c:v>1.19</c:v>
                </c:pt>
                <c:pt idx="8">
                  <c:v>1.1499999999999999</c:v>
                </c:pt>
                <c:pt idx="9">
                  <c:v>1.1100000000000001</c:v>
                </c:pt>
                <c:pt idx="10">
                  <c:v>1.1000000000000001</c:v>
                </c:pt>
              </c:numCache>
            </c:numRef>
          </c:val>
          <c:extLst>
            <c:ext xmlns:c16="http://schemas.microsoft.com/office/drawing/2014/chart" uri="{C3380CC4-5D6E-409C-BE32-E72D297353CC}">
              <c16:uniqueId val="{00000004-7780-4F08-960F-CC1F4E9DF4A4}"/>
            </c:ext>
          </c:extLst>
        </c:ser>
        <c:ser>
          <c:idx val="5"/>
          <c:order val="5"/>
          <c:tx>
            <c:strRef>
              <c:f>[Konsumtionsutsläpp_nationellt.xlsx]Blad1!$A$7</c:f>
              <c:strCache>
                <c:ptCount val="1"/>
                <c:pt idx="0">
                  <c:v>Hushållens konsumtion av övrigt</c:v>
                </c:pt>
              </c:strCache>
            </c:strRef>
          </c:tx>
          <c:spPr>
            <a:solidFill>
              <a:schemeClr val="accent6"/>
            </a:solidFill>
            <a:ln>
              <a:noFill/>
            </a:ln>
            <a:effectLst/>
          </c:spPr>
          <c:cat>
            <c:numRef>
              <c:f>[Konsumtionsutsläpp_nationellt.xlsx]Blad1!$B$1:$L$1</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[Konsumtionsutsläpp_nationellt.xlsx]Blad1!$B$7:$L$7</c:f>
              <c:numCache>
                <c:formatCode>General</c:formatCode>
                <c:ptCount val="11"/>
                <c:pt idx="0">
                  <c:v>1.28</c:v>
                </c:pt>
                <c:pt idx="1">
                  <c:v>1.17</c:v>
                </c:pt>
                <c:pt idx="2">
                  <c:v>1.25</c:v>
                </c:pt>
                <c:pt idx="3">
                  <c:v>1.22</c:v>
                </c:pt>
                <c:pt idx="4">
                  <c:v>1.1499999999999999</c:v>
                </c:pt>
                <c:pt idx="5">
                  <c:v>1.1200000000000001</c:v>
                </c:pt>
                <c:pt idx="6">
                  <c:v>1.05</c:v>
                </c:pt>
                <c:pt idx="7">
                  <c:v>1</c:v>
                </c:pt>
                <c:pt idx="8">
                  <c:v>0.94</c:v>
                </c:pt>
                <c:pt idx="9">
                  <c:v>0.91</c:v>
                </c:pt>
                <c:pt idx="10">
                  <c:v>0.87</c:v>
                </c:pt>
              </c:numCache>
            </c:numRef>
          </c:val>
          <c:extLst>
            <c:ext xmlns:c16="http://schemas.microsoft.com/office/drawing/2014/chart" uri="{C3380CC4-5D6E-409C-BE32-E72D297353CC}">
              <c16:uniqueId val="{00000005-7780-4F08-960F-CC1F4E9DF4A4}"/>
            </c:ext>
          </c:extLst>
        </c:ser>
        <c:dLbls>
          <c:showLegendKey val="0"/>
          <c:showVal val="0"/>
          <c:showCatName val="0"/>
          <c:showSerName val="0"/>
          <c:showPercent val="0"/>
          <c:showBubbleSize val="0"/>
        </c:dLbls>
        <c:axId val="512498272"/>
        <c:axId val="512496632"/>
      </c:areaChart>
      <c:catAx>
        <c:axId val="512498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crossAx val="512496632"/>
        <c:crosses val="autoZero"/>
        <c:auto val="1"/>
        <c:lblAlgn val="ctr"/>
        <c:lblOffset val="100"/>
        <c:noMultiLvlLbl val="0"/>
      </c:catAx>
      <c:valAx>
        <c:axId val="5124966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sv-SE" sz="1200"/>
                  <a:t>Ton CO2-ekv</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51249827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sv-SE"/>
        </a:p>
      </c:txPr>
    </c:legend>
    <c:plotVisOnly val="1"/>
    <c:dispBlanksAs val="zero"/>
    <c:showDLblsOverMax val="0"/>
  </c:chart>
  <c:spPr>
    <a:noFill/>
    <a:ln>
      <a:solidFill>
        <a:schemeClr val="tx2"/>
      </a:solid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a:pPr>
            <a:r>
              <a:rPr lang="sv-SE" sz="2000"/>
              <a:t>Utsläppsminskning och målsättning för fossilbränslefri kommun </a:t>
            </a:r>
          </a:p>
        </c:rich>
      </c:tx>
      <c:layout>
        <c:manualLayout>
          <c:xMode val="edge"/>
          <c:yMode val="edge"/>
          <c:x val="0.14082959370286796"/>
          <c:y val="8.619157822663473E-2"/>
        </c:manualLayout>
      </c:layout>
      <c:overlay val="0"/>
    </c:title>
    <c:autoTitleDeleted val="0"/>
    <c:plotArea>
      <c:layout>
        <c:manualLayout>
          <c:layoutTarget val="inner"/>
          <c:xMode val="edge"/>
          <c:yMode val="edge"/>
          <c:x val="0.14136032789141706"/>
          <c:y val="0.28764102338171438"/>
          <c:w val="0.69736720223268267"/>
          <c:h val="0.52883153833055707"/>
        </c:manualLayout>
      </c:layout>
      <c:lineChart>
        <c:grouping val="standard"/>
        <c:varyColors val="0"/>
        <c:ser>
          <c:idx val="0"/>
          <c:order val="0"/>
          <c:tx>
            <c:strRef>
              <c:f>'Verktyg utsläpp organisation'!$B$3</c:f>
              <c:strCache>
                <c:ptCount val="1"/>
                <c:pt idx="0">
                  <c:v>Faktiska utsläpp</c:v>
                </c:pt>
              </c:strCache>
            </c:strRef>
          </c:tx>
          <c:spPr>
            <a:ln w="44450"/>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organisation'!$B$4:$B$24</c:f>
              <c:numCache>
                <c:formatCode>0</c:formatCode>
                <c:ptCount val="21"/>
                <c:pt idx="0">
                  <c:v>10049</c:v>
                </c:pt>
                <c:pt idx="1">
                  <c:v>5496.8281567300028</c:v>
                </c:pt>
                <c:pt idx="2">
                  <c:v>6198.8811199779302</c:v>
                </c:pt>
                <c:pt idx="3">
                  <c:v>5110.5297862341477</c:v>
                </c:pt>
                <c:pt idx="4">
                  <c:v>4981.5801926042295</c:v>
                </c:pt>
                <c:pt idx="5">
                  <c:v>4305.1002835300005</c:v>
                </c:pt>
                <c:pt idx="6">
                  <c:v>4451.2408392392035</c:v>
                </c:pt>
                <c:pt idx="7">
                  <c:v>3660.5959968839998</c:v>
                </c:pt>
                <c:pt idx="8">
                  <c:v>3386.1462791899994</c:v>
                </c:pt>
                <c:pt idx="9" formatCode="#,##0">
                  <c:v>2995</c:v>
                </c:pt>
                <c:pt idx="10" formatCode="#,##0">
                  <c:v>1911</c:v>
                </c:pt>
              </c:numCache>
            </c:numRef>
          </c:val>
          <c:smooth val="1"/>
          <c:extLst>
            <c:ext xmlns:c16="http://schemas.microsoft.com/office/drawing/2014/chart" uri="{C3380CC4-5D6E-409C-BE32-E72D297353CC}">
              <c16:uniqueId val="{00000000-318C-46C3-85BB-E8121EA53924}"/>
            </c:ext>
          </c:extLst>
        </c:ser>
        <c:ser>
          <c:idx val="1"/>
          <c:order val="3"/>
          <c:tx>
            <c:strRef>
              <c:f>'Verktyg utsläpp organisation'!$J$3</c:f>
              <c:strCache>
                <c:ptCount val="1"/>
                <c:pt idx="0">
                  <c:v>Mål 2025</c:v>
                </c:pt>
              </c:strCache>
            </c:strRef>
          </c:tx>
          <c:spPr>
            <a:ln w="44450">
              <a:solidFill>
                <a:schemeClr val="accent4"/>
              </a:solidFill>
            </a:ln>
          </c:spPr>
          <c:marker>
            <c:symbol val="none"/>
          </c:marker>
          <c:cat>
            <c:numRef>
              <c:f>'Verktyg utsläpp organisation'!$A$4:$A$24</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'Verktyg utsläpp organisation'!$J$4:$J$24</c:f>
              <c:numCache>
                <c:formatCode>General</c:formatCode>
                <c:ptCount val="21"/>
                <c:pt idx="10" formatCode="#,##0">
                  <c:v>1911</c:v>
                </c:pt>
                <c:pt idx="11" formatCode="#,##0">
                  <c:v>1528.8</c:v>
                </c:pt>
                <c:pt idx="12" formatCode="#,##0">
                  <c:v>1146.5999999999999</c:v>
                </c:pt>
                <c:pt idx="13" formatCode="#,##0">
                  <c:v>764.39999999999986</c:v>
                </c:pt>
                <c:pt idx="14" formatCode="#,##0">
                  <c:v>382.19999999999987</c:v>
                </c:pt>
                <c:pt idx="15" formatCode="#,##0">
                  <c:v>0</c:v>
                </c:pt>
              </c:numCache>
            </c:numRef>
          </c:val>
          <c:smooth val="0"/>
          <c:extLst>
            <c:ext xmlns:c16="http://schemas.microsoft.com/office/drawing/2014/chart" uri="{C3380CC4-5D6E-409C-BE32-E72D297353CC}">
              <c16:uniqueId val="{00000001-318C-46C3-85BB-E8121EA53924}"/>
            </c:ext>
          </c:extLst>
        </c:ser>
        <c:ser>
          <c:idx val="5"/>
          <c:order val="5"/>
          <c:tx>
            <c:strRef>
              <c:f>'Verktyg utsläpp organisation'!$G$3</c:f>
              <c:strCache>
                <c:ptCount val="1"/>
                <c:pt idx="0">
                  <c:v>Prognos (baserat på 2011-2020)</c:v>
                </c:pt>
              </c:strCache>
            </c:strRef>
          </c:tx>
          <c:spPr>
            <a:ln w="38100">
              <a:solidFill>
                <a:srgbClr val="C00000"/>
              </a:solidFill>
              <a:prstDash val="sysDash"/>
            </a:ln>
          </c:spPr>
          <c:marker>
            <c:symbol val="none"/>
          </c:marker>
          <c:val>
            <c:numRef>
              <c:f>'Verktyg utsläpp organisation'!$G$4:$G$24</c:f>
              <c:numCache>
                <c:formatCode>General</c:formatCode>
                <c:ptCount val="21"/>
                <c:pt idx="10" formatCode="#,##0">
                  <c:v>1911</c:v>
                </c:pt>
                <c:pt idx="11" formatCode="#,##0">
                  <c:v>1833.5852429253225</c:v>
                </c:pt>
                <c:pt idx="12" formatCode="#,##0">
                  <c:v>1427.4760360078519</c:v>
                </c:pt>
                <c:pt idx="13" formatCode="#,##0">
                  <c:v>1021.3668290903804</c:v>
                </c:pt>
                <c:pt idx="14" formatCode="#,##0">
                  <c:v>615.25762217290981</c:v>
                </c:pt>
                <c:pt idx="15" formatCode="#,##0">
                  <c:v>209.14841525543835</c:v>
                </c:pt>
                <c:pt idx="16" formatCode="#,##0">
                  <c:v>0</c:v>
                </c:pt>
                <c:pt idx="17" formatCode="#,##0">
                  <c:v>0</c:v>
                </c:pt>
                <c:pt idx="18" formatCode="#,##0">
                  <c:v>0</c:v>
                </c:pt>
                <c:pt idx="19" formatCode="#,##0">
                  <c:v>0</c:v>
                </c:pt>
                <c:pt idx="20" formatCode="#,##0">
                  <c:v>0</c:v>
                </c:pt>
              </c:numCache>
            </c:numRef>
          </c:val>
          <c:smooth val="0"/>
          <c:extLst>
            <c:ext xmlns:c16="http://schemas.microsoft.com/office/drawing/2014/chart" uri="{C3380CC4-5D6E-409C-BE32-E72D297353CC}">
              <c16:uniqueId val="{00000002-318C-46C3-85BB-E8121EA53924}"/>
            </c:ext>
          </c:extLst>
        </c:ser>
        <c:dLbls>
          <c:showLegendKey val="0"/>
          <c:showVal val="0"/>
          <c:showCatName val="0"/>
          <c:showSerName val="0"/>
          <c:showPercent val="0"/>
          <c:showBubbleSize val="0"/>
        </c:dLbls>
        <c:smooth val="0"/>
        <c:axId val="40028032"/>
        <c:axId val="40029568"/>
        <c:extLst>
          <c:ext xmlns:c15="http://schemas.microsoft.com/office/drawing/2012/chart" uri="{02D57815-91ED-43cb-92C2-25804820EDAC}">
            <c15:filteredLineSeries>
              <c15:ser>
                <c:idx val="2"/>
                <c:order val="1"/>
                <c:tx>
                  <c:strRef>
                    <c:extLst>
                      <c:ext uri="{02D57815-91ED-43cb-92C2-25804820EDAC}">
                        <c15:formulaRef>
                          <c15:sqref>'Verktyg utsläpp organisation'!$E$3</c15:sqref>
                        </c15:formulaRef>
                      </c:ext>
                    </c:extLst>
                    <c:strCache>
                      <c:ptCount val="1"/>
                      <c:pt idx="0">
                        <c:v>Prognos (baserat på 2011-2018)</c:v>
                      </c:pt>
                    </c:strCache>
                  </c:strRef>
                </c:tx>
                <c:spPr>
                  <a:ln w="19050">
                    <a:solidFill>
                      <a:schemeClr val="accent2"/>
                    </a:solidFill>
                    <a:prstDash val="dash"/>
                  </a:ln>
                </c:spPr>
                <c:marker>
                  <c:symbol val="none"/>
                </c:marker>
                <c:cat>
                  <c:numRef>
                    <c:extLst>
                      <c:ext uri="{02D57815-91ED-43cb-92C2-25804820EDAC}">
                        <c15:formulaRef>
                          <c15:sqref>'Verktyg utsläpp organisation'!$A$4:$A$24</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c:ext uri="{02D57815-91ED-43cb-92C2-25804820EDAC}">
                        <c15:formulaRef>
                          <c15:sqref>'Verktyg utsläpp organisation'!$E$4:$E$24</c15:sqref>
                        </c15:formulaRef>
                      </c:ext>
                    </c:extLst>
                    <c:numCache>
                      <c:formatCode>General</c:formatCode>
                      <c:ptCount val="21"/>
                      <c:pt idx="8" formatCode="0">
                        <c:v>3386.1462791899994</c:v>
                      </c:pt>
                      <c:pt idx="9" formatCode="#,##0">
                        <c:v>3034.1673940559313</c:v>
                      </c:pt>
                      <c:pt idx="10" formatCode="#,##0">
                        <c:v>2677.1742596631366</c:v>
                      </c:pt>
                      <c:pt idx="11" formatCode="#,##0">
                        <c:v>2320.1811252703419</c:v>
                      </c:pt>
                      <c:pt idx="12" formatCode="#,##0">
                        <c:v>1963.1879908775472</c:v>
                      </c:pt>
                      <c:pt idx="13" formatCode="#,##0">
                        <c:v>1606.1948564847521</c:v>
                      </c:pt>
                      <c:pt idx="14" formatCode="#,##0">
                        <c:v>1249.2017220919577</c:v>
                      </c:pt>
                      <c:pt idx="15" formatCode="#,##0">
                        <c:v>892.20858769916254</c:v>
                      </c:pt>
                      <c:pt idx="16" formatCode="#,##0">
                        <c:v>535.21545330636832</c:v>
                      </c:pt>
                      <c:pt idx="17" formatCode="#,##0">
                        <c:v>178.22231891357322</c:v>
                      </c:pt>
                      <c:pt idx="18" formatCode="#,##0">
                        <c:v>0</c:v>
                      </c:pt>
                    </c:numCache>
                  </c:numRef>
                </c:val>
                <c:smooth val="0"/>
                <c:extLst>
                  <c:ext xmlns:c16="http://schemas.microsoft.com/office/drawing/2014/chart" uri="{C3380CC4-5D6E-409C-BE32-E72D297353CC}">
                    <c16:uniqueId val="{00000003-318C-46C3-85BB-E8121EA53924}"/>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'Verktyg utsläpp organisation'!$F$3</c15:sqref>
                        </c15:formulaRef>
                      </c:ext>
                    </c:extLst>
                    <c:strCache>
                      <c:ptCount val="1"/>
                      <c:pt idx="0">
                        <c:v>Prognos (baserat på 2011-2019)</c:v>
                      </c:pt>
                    </c:strCache>
                  </c:strRef>
                </c:tx>
                <c:spPr>
                  <a:ln>
                    <a:solidFill>
                      <a:schemeClr val="accent2"/>
                    </a:solidFill>
                    <a:prstDash val="dash"/>
                  </a:ln>
                </c:spPr>
                <c:marker>
                  <c:symbol val="none"/>
                </c:marker>
                <c:cat>
                  <c:numRef>
                    <c:extLst xmlns:c15="http://schemas.microsoft.com/office/drawing/2012/chart">
                      <c:ext xmlns:c15="http://schemas.microsoft.com/office/drawing/2012/chart" uri="{02D57815-91ED-43cb-92C2-25804820EDAC}">
                        <c15:formulaRef>
                          <c15:sqref>'Verktyg utsläpp organisation'!$A$4:$A$24</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5="http://schemas.microsoft.com/office/drawing/2012/chart">
                      <c:ext xmlns:c15="http://schemas.microsoft.com/office/drawing/2012/chart" uri="{02D57815-91ED-43cb-92C2-25804820EDAC}">
                        <c15:formulaRef>
                          <c15:sqref>'Verktyg utsläpp organisation'!$F$4:$F$24</c15:sqref>
                        </c15:formulaRef>
                      </c:ext>
                    </c:extLst>
                    <c:numCache>
                      <c:formatCode>General</c:formatCode>
                      <c:ptCount val="21"/>
                      <c:pt idx="9" formatCode="#,##0">
                        <c:v>2995</c:v>
                      </c:pt>
                      <c:pt idx="10" formatCode="#,##0">
                        <c:v>2645.3875364277405</c:v>
                      </c:pt>
                      <c:pt idx="11" formatCode="#,##0">
                        <c:v>2282.4646340951304</c:v>
                      </c:pt>
                      <c:pt idx="12" formatCode="#,##0">
                        <c:v>1919.5417317625199</c:v>
                      </c:pt>
                      <c:pt idx="13" formatCode="#,##0">
                        <c:v>1556.6188294299091</c:v>
                      </c:pt>
                      <c:pt idx="14" formatCode="#,##0">
                        <c:v>1193.6959270972991</c:v>
                      </c:pt>
                      <c:pt idx="15" formatCode="#,##0">
                        <c:v>830.77302476468799</c:v>
                      </c:pt>
                      <c:pt idx="16" formatCode="#,##0">
                        <c:v>467.85012243207825</c:v>
                      </c:pt>
                      <c:pt idx="17" formatCode="#,##0">
                        <c:v>104.92722009946716</c:v>
                      </c:pt>
                      <c:pt idx="18" formatCode="#,##0">
                        <c:v>0</c:v>
                      </c:pt>
                    </c:numCache>
                  </c:numRef>
                </c:val>
                <c:smooth val="0"/>
                <c:extLst xmlns:c15="http://schemas.microsoft.com/office/drawing/2012/chart">
                  <c:ext xmlns:c16="http://schemas.microsoft.com/office/drawing/2014/chart" uri="{C3380CC4-5D6E-409C-BE32-E72D297353CC}">
                    <c16:uniqueId val="{00000004-318C-46C3-85BB-E8121EA53924}"/>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'Verktyg utsläpp organisation'!$H$3</c15:sqref>
                        </c15:formulaRef>
                      </c:ext>
                    </c:extLst>
                    <c:strCache>
                      <c:ptCount val="1"/>
                      <c:pt idx="0">
                        <c:v>Prognos med 2019 års utsläppsminskning</c:v>
                      </c:pt>
                    </c:strCache>
                  </c:strRef>
                </c:tx>
                <c:spPr>
                  <a:ln>
                    <a:solidFill>
                      <a:srgbClr val="00B050"/>
                    </a:solidFill>
                  </a:ln>
                </c:spPr>
                <c:marker>
                  <c:symbol val="none"/>
                </c:marker>
                <c:val>
                  <c:numRef>
                    <c:extLst xmlns:c15="http://schemas.microsoft.com/office/drawing/2012/chart">
                      <c:ext xmlns:c15="http://schemas.microsoft.com/office/drawing/2012/chart" uri="{02D57815-91ED-43cb-92C2-25804820EDAC}">
                        <c15:formulaRef>
                          <c15:sqref>'Verktyg utsläpp organisation'!$H$4:$H$24</c15:sqref>
                        </c15:formulaRef>
                      </c:ext>
                    </c:extLst>
                    <c:numCache>
                      <c:formatCode>General</c:formatCode>
                      <c:ptCount val="21"/>
                      <c:pt idx="9" formatCode="#,##0">
                        <c:v>3011</c:v>
                      </c:pt>
                      <c:pt idx="10" formatCode="#,##0">
                        <c:v>2619.8537208100006</c:v>
                      </c:pt>
                      <c:pt idx="11" formatCode="#,##0">
                        <c:v>2228.7074416200012</c:v>
                      </c:pt>
                      <c:pt idx="12" formatCode="#,##0">
                        <c:v>1837.5611624300018</c:v>
                      </c:pt>
                      <c:pt idx="13" formatCode="#,##0">
                        <c:v>1446.4148832400024</c:v>
                      </c:pt>
                      <c:pt idx="14" formatCode="#,##0">
                        <c:v>1055.268604050003</c:v>
                      </c:pt>
                      <c:pt idx="15" formatCode="#,##0">
                        <c:v>664.12232486000357</c:v>
                      </c:pt>
                      <c:pt idx="16" formatCode="#,##0">
                        <c:v>272.97604567000417</c:v>
                      </c:pt>
                      <c:pt idx="17" formatCode="#,##0">
                        <c:v>-118.17023351999524</c:v>
                      </c:pt>
                      <c:pt idx="18" formatCode="#,##0">
                        <c:v>0</c:v>
                      </c:pt>
                    </c:numCache>
                  </c:numRef>
                </c:val>
                <c:smooth val="0"/>
                <c:extLst xmlns:c15="http://schemas.microsoft.com/office/drawing/2012/chart">
                  <c:ext xmlns:c16="http://schemas.microsoft.com/office/drawing/2014/chart" uri="{C3380CC4-5D6E-409C-BE32-E72D297353CC}">
                    <c16:uniqueId val="{00000005-318C-46C3-85BB-E8121EA53924}"/>
                  </c:ext>
                </c:extLst>
              </c15:ser>
            </c15:filteredLineSeries>
          </c:ext>
        </c:extLst>
      </c:lineChart>
      <c:catAx>
        <c:axId val="40028032"/>
        <c:scaling>
          <c:orientation val="minMax"/>
        </c:scaling>
        <c:delete val="0"/>
        <c:axPos val="b"/>
        <c:numFmt formatCode="General" sourceLinked="1"/>
        <c:majorTickMark val="none"/>
        <c:minorTickMark val="none"/>
        <c:tickLblPos val="nextTo"/>
        <c:txPr>
          <a:bodyPr rot="-1800000"/>
          <a:lstStyle/>
          <a:p>
            <a:pPr>
              <a:defRPr sz="1600"/>
            </a:pPr>
            <a:endParaRPr lang="sv-SE"/>
          </a:p>
        </c:txPr>
        <c:crossAx val="40029568"/>
        <c:crosses val="autoZero"/>
        <c:auto val="1"/>
        <c:lblAlgn val="ctr"/>
        <c:lblOffset val="100"/>
        <c:noMultiLvlLbl val="0"/>
      </c:catAx>
      <c:valAx>
        <c:axId val="40029568"/>
        <c:scaling>
          <c:orientation val="minMax"/>
          <c:max val="12000"/>
          <c:min val="0"/>
        </c:scaling>
        <c:delete val="0"/>
        <c:axPos val="l"/>
        <c:title>
          <c:tx>
            <c:rich>
              <a:bodyPr/>
              <a:lstStyle/>
              <a:p>
                <a:pPr>
                  <a:defRPr sz="1600"/>
                </a:pPr>
                <a:r>
                  <a:rPr lang="sv-SE" sz="1600"/>
                  <a:t>Ton CO2</a:t>
                </a:r>
              </a:p>
            </c:rich>
          </c:tx>
          <c:overlay val="0"/>
        </c:title>
        <c:numFmt formatCode="#,##0" sourceLinked="0"/>
        <c:majorTickMark val="none"/>
        <c:minorTickMark val="none"/>
        <c:tickLblPos val="nextTo"/>
        <c:spPr>
          <a:ln w="9525">
            <a:noFill/>
          </a:ln>
        </c:spPr>
        <c:txPr>
          <a:bodyPr/>
          <a:lstStyle/>
          <a:p>
            <a:pPr>
              <a:defRPr sz="1600"/>
            </a:pPr>
            <a:endParaRPr lang="sv-SE"/>
          </a:p>
        </c:txPr>
        <c:crossAx val="40028032"/>
        <c:crosses val="autoZero"/>
        <c:crossBetween val="between"/>
      </c:valAx>
      <c:spPr>
        <a:noFill/>
        <a:ln w="25400">
          <a:noFill/>
        </a:ln>
      </c:spPr>
    </c:plotArea>
    <c:legend>
      <c:legendPos val="r"/>
      <c:layout>
        <c:manualLayout>
          <c:xMode val="edge"/>
          <c:yMode val="edge"/>
          <c:x val="0.55703047450367993"/>
          <c:y val="0.25947105208627047"/>
          <c:w val="0.33159578694368214"/>
          <c:h val="0.28477086301612764"/>
        </c:manualLayout>
      </c:layout>
      <c:overlay val="0"/>
      <c:txPr>
        <a:bodyPr/>
        <a:lstStyle/>
        <a:p>
          <a:pPr>
            <a:defRPr sz="1600"/>
          </a:pPr>
          <a:endParaRPr lang="sv-SE"/>
        </a:p>
      </c:txPr>
    </c:legend>
    <c:plotVisOnly val="1"/>
    <c:dispBlanksAs val="gap"/>
    <c:showDLblsOverMax val="0"/>
  </c:chart>
  <c:spPr>
    <a:solidFill>
      <a:schemeClr val="bg1"/>
    </a:solidFill>
    <a:ln>
      <a:solidFill>
        <a:schemeClr val="tx2"/>
      </a:solidFill>
    </a:ln>
  </c:spPr>
  <c:txPr>
    <a:bodyPr/>
    <a:lstStyle/>
    <a:p>
      <a:pPr>
        <a:defRPr>
          <a:solidFill>
            <a:srgbClr val="595959"/>
          </a:solidFill>
          <a:latin typeface="+mn-lt"/>
          <a:cs typeface="Arial" panose="020B0604020202020204" pitchFamily="34" charset="0"/>
        </a:defRPr>
      </a:pPr>
      <a:endParaRPr lang="sv-S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b="0" i="0" baseline="0">
                <a:effectLst/>
              </a:rPr>
              <a:t>Utsläpp av fossil koldioxid per kategori och år</a:t>
            </a:r>
            <a:endParaRPr lang="en-GB" sz="2000" b="0">
              <a:effectLst/>
            </a:endParaRPr>
          </a:p>
        </c:rich>
      </c:tx>
      <c:layout>
        <c:manualLayout>
          <c:xMode val="edge"/>
          <c:yMode val="edge"/>
          <c:x val="0.19503361149147216"/>
          <c:y val="4.535304787269776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1123262369981531"/>
          <c:y val="0.18575461931800358"/>
          <c:w val="0.55843157101408847"/>
          <c:h val="0.71880495198875227"/>
        </c:manualLayout>
      </c:layout>
      <c:areaChart>
        <c:grouping val="stacked"/>
        <c:varyColors val="0"/>
        <c:ser>
          <c:idx val="5"/>
          <c:order val="0"/>
          <c:tx>
            <c:strRef>
              <c:f>'4. CO2 - Kommunförvaltning'!$A$9</c:f>
              <c:strCache>
                <c:ptCount val="1"/>
                <c:pt idx="0">
                  <c:v>Frakt av avfall till Sundsvall </c:v>
                </c:pt>
              </c:strCache>
              <c:extLst xmlns:c15="http://schemas.microsoft.com/office/drawing/2012/chart"/>
            </c:strRef>
          </c:tx>
          <c:spPr>
            <a:solidFill>
              <a:schemeClr val="accent6"/>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Kommunförvaltning'!$D$9:$Y$9</c:f>
              <c:numCache>
                <c:formatCode>#,##0</c:formatCode>
                <c:ptCount val="6"/>
                <c:pt idx="0">
                  <c:v>12.859884200000002</c:v>
                </c:pt>
                <c:pt idx="1">
                  <c:v>14.757467</c:v>
                </c:pt>
                <c:pt idx="2">
                  <c:v>15.0225305</c:v>
                </c:pt>
                <c:pt idx="3">
                  <c:v>15.910153399999999</c:v>
                </c:pt>
                <c:pt idx="4">
                  <c:v>16.901943989999999</c:v>
                </c:pt>
                <c:pt idx="5">
                  <c:v>17.324069999999999</c:v>
                </c:pt>
              </c:numCache>
            </c:numRef>
          </c:val>
          <c:extLst xmlns:c15="http://schemas.microsoft.com/office/drawing/2012/chart">
            <c:ext xmlns:c16="http://schemas.microsoft.com/office/drawing/2014/chart" uri="{C3380CC4-5D6E-409C-BE32-E72D297353CC}">
              <c16:uniqueId val="{00000000-2E84-4540-A565-1248E6C57D98}"/>
            </c:ext>
          </c:extLst>
        </c:ser>
        <c:ser>
          <c:idx val="3"/>
          <c:order val="1"/>
          <c:tx>
            <c:strRef>
              <c:f>'4. CO2 - Kommunförvaltning'!$A$7</c:f>
              <c:strCache>
                <c:ptCount val="1"/>
                <c:pt idx="0">
                  <c:v>Färdtjänst</c:v>
                </c:pt>
              </c:strCache>
              <c:extLst xmlns:c15="http://schemas.microsoft.com/office/drawing/2012/chart"/>
            </c:strRef>
          </c:tx>
          <c:spPr>
            <a:solidFill>
              <a:schemeClr val="accent4"/>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Kommunförvaltning'!$D$7:$Y$7</c:f>
              <c:numCache>
                <c:formatCode>#,##0</c:formatCode>
                <c:ptCount val="6"/>
                <c:pt idx="0">
                  <c:v>149.27838269599997</c:v>
                </c:pt>
                <c:pt idx="1">
                  <c:v>51.095168140000006</c:v>
                </c:pt>
                <c:pt idx="2">
                  <c:v>36.275415200000005</c:v>
                </c:pt>
                <c:pt idx="3">
                  <c:v>33.956116999999999</c:v>
                </c:pt>
                <c:pt idx="4">
                  <c:v>31.234380000000002</c:v>
                </c:pt>
                <c:pt idx="5">
                  <c:v>4.0833653999999999</c:v>
                </c:pt>
              </c:numCache>
            </c:numRef>
          </c:val>
          <c:extLst xmlns:c15="http://schemas.microsoft.com/office/drawing/2012/chart">
            <c:ext xmlns:c16="http://schemas.microsoft.com/office/drawing/2014/chart" uri="{C3380CC4-5D6E-409C-BE32-E72D297353CC}">
              <c16:uniqueId val="{00000001-2E84-4540-A565-1248E6C57D98}"/>
            </c:ext>
          </c:extLst>
        </c:ser>
        <c:ser>
          <c:idx val="4"/>
          <c:order val="2"/>
          <c:tx>
            <c:strRef>
              <c:f>'4. CO2 - Kommunförvaltning'!$A$8</c:f>
              <c:strCache>
                <c:ptCount val="1"/>
                <c:pt idx="0">
                  <c:v>Mattransporter</c:v>
                </c:pt>
              </c:strCache>
              <c:extLst xmlns:c15="http://schemas.microsoft.com/office/drawing/2012/chart"/>
            </c:strRef>
          </c:tx>
          <c:spPr>
            <a:solidFill>
              <a:schemeClr val="accent5"/>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Kommunförvaltning'!$D$8:$Y$8</c:f>
              <c:numCache>
                <c:formatCode>#,##0</c:formatCode>
                <c:ptCount val="6"/>
                <c:pt idx="1">
                  <c:v>33.4589</c:v>
                </c:pt>
                <c:pt idx="2">
                  <c:v>35.006279999999997</c:v>
                </c:pt>
                <c:pt idx="3">
                  <c:v>37.210999999999999</c:v>
                </c:pt>
                <c:pt idx="4">
                  <c:v>8.9865200000000005</c:v>
                </c:pt>
                <c:pt idx="5">
                  <c:v>11.914339392</c:v>
                </c:pt>
              </c:numCache>
            </c:numRef>
          </c:val>
          <c:extLst xmlns:c15="http://schemas.microsoft.com/office/drawing/2012/chart">
            <c:ext xmlns:c16="http://schemas.microsoft.com/office/drawing/2014/chart" uri="{C3380CC4-5D6E-409C-BE32-E72D297353CC}">
              <c16:uniqueId val="{00000002-2E84-4540-A565-1248E6C57D98}"/>
            </c:ext>
          </c:extLst>
        </c:ser>
        <c:ser>
          <c:idx val="2"/>
          <c:order val="3"/>
          <c:tx>
            <c:strRef>
              <c:f>'4. CO2 - Kommunförvaltning'!$A$6</c:f>
              <c:strCache>
                <c:ptCount val="1"/>
                <c:pt idx="0">
                  <c:v>Skolskjutsar</c:v>
                </c:pt>
              </c:strCache>
              <c:extLst xmlns:c15="http://schemas.microsoft.com/office/drawing/2012/chart"/>
            </c:strRef>
          </c:tx>
          <c:spPr>
            <a:solidFill>
              <a:srgbClr val="7030A0"/>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Kommunförvaltning'!$D$6:$Y$6</c:f>
              <c:numCache>
                <c:formatCode>#,##0</c:formatCode>
                <c:ptCount val="6"/>
                <c:pt idx="0">
                  <c:v>181.78455819551996</c:v>
                </c:pt>
                <c:pt idx="1">
                  <c:v>171.6700324</c:v>
                </c:pt>
                <c:pt idx="2">
                  <c:v>152.40748920000001</c:v>
                </c:pt>
                <c:pt idx="3">
                  <c:v>146.42546280000002</c:v>
                </c:pt>
                <c:pt idx="4">
                  <c:v>114.02378770000001</c:v>
                </c:pt>
                <c:pt idx="5">
                  <c:v>120.597807</c:v>
                </c:pt>
              </c:numCache>
            </c:numRef>
          </c:val>
          <c:extLst xmlns:c15="http://schemas.microsoft.com/office/drawing/2012/chart">
            <c:ext xmlns:c16="http://schemas.microsoft.com/office/drawing/2014/chart" uri="{C3380CC4-5D6E-409C-BE32-E72D297353CC}">
              <c16:uniqueId val="{00000003-2E84-4540-A565-1248E6C57D98}"/>
            </c:ext>
          </c:extLst>
        </c:ser>
        <c:ser>
          <c:idx val="1"/>
          <c:order val="4"/>
          <c:tx>
            <c:strRef>
              <c:f>'4. CO2 - Kommunförvaltning'!$A$5</c:f>
              <c:strCache>
                <c:ptCount val="1"/>
                <c:pt idx="0">
                  <c:v>Entreprenad och snöröjning</c:v>
                </c:pt>
              </c:strCache>
              <c:extLst xmlns:c15="http://schemas.microsoft.com/office/drawing/2012/chart"/>
            </c:strRef>
          </c:tx>
          <c:spPr>
            <a:solidFill>
              <a:srgbClr val="95C11F"/>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Kommunförvaltning'!$D$5:$Y$5</c:f>
              <c:numCache>
                <c:formatCode>#,##0</c:formatCode>
                <c:ptCount val="6"/>
                <c:pt idx="0">
                  <c:v>677.77309199999991</c:v>
                </c:pt>
                <c:pt idx="1">
                  <c:v>657.18972000000008</c:v>
                </c:pt>
                <c:pt idx="2">
                  <c:v>1244.4442431360001</c:v>
                </c:pt>
                <c:pt idx="3">
                  <c:v>1078.8778656079999</c:v>
                </c:pt>
                <c:pt idx="4">
                  <c:v>693.5518894999999</c:v>
                </c:pt>
                <c:pt idx="5">
                  <c:v>794.22191980000002</c:v>
                </c:pt>
              </c:numCache>
            </c:numRef>
          </c:val>
          <c:extLst xmlns:c15="http://schemas.microsoft.com/office/drawing/2012/chart">
            <c:ext xmlns:c16="http://schemas.microsoft.com/office/drawing/2014/chart" uri="{C3380CC4-5D6E-409C-BE32-E72D297353CC}">
              <c16:uniqueId val="{00000004-2E84-4540-A565-1248E6C57D98}"/>
            </c:ext>
          </c:extLst>
        </c:ser>
        <c:ser>
          <c:idx val="15"/>
          <c:order val="11"/>
          <c:tx>
            <c:strRef>
              <c:f>'4. CO2 - Kommunförvaltning'!$A$20</c:f>
              <c:strCache>
                <c:ptCount val="1"/>
                <c:pt idx="0">
                  <c:v>Tjänsteresor</c:v>
                </c:pt>
              </c:strCache>
            </c:strRef>
          </c:tx>
          <c:spPr>
            <a:solidFill>
              <a:schemeClr val="accent1">
                <a:lumMod val="20000"/>
                <a:lumOff val="80000"/>
              </a:schemeClr>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Kommunförvaltning'!$D$20:$Y$20</c:f>
              <c:numCache>
                <c:formatCode>#,##0</c:formatCode>
                <c:ptCount val="6"/>
                <c:pt idx="0">
                  <c:v>275.81807930000002</c:v>
                </c:pt>
                <c:pt idx="1">
                  <c:v>441.48150658999998</c:v>
                </c:pt>
                <c:pt idx="2">
                  <c:v>451.5312820432041</c:v>
                </c:pt>
                <c:pt idx="3">
                  <c:v>473.17918933199996</c:v>
                </c:pt>
                <c:pt idx="4">
                  <c:v>238.80211145999999</c:v>
                </c:pt>
                <c:pt idx="5">
                  <c:v>316.46030732000003</c:v>
                </c:pt>
              </c:numCache>
            </c:numRef>
          </c:val>
          <c:extLst>
            <c:ext xmlns:c16="http://schemas.microsoft.com/office/drawing/2014/chart" uri="{C3380CC4-5D6E-409C-BE32-E72D297353CC}">
              <c16:uniqueId val="{00000005-2E84-4540-A565-1248E6C57D98}"/>
            </c:ext>
          </c:extLst>
        </c:ser>
        <c:ser>
          <c:idx val="14"/>
          <c:order val="18"/>
          <c:tx>
            <c:strRef>
              <c:f>'4. CO2 - Kommunförvaltning'!$A$19</c:f>
              <c:strCache>
                <c:ptCount val="1"/>
                <c:pt idx="0">
                  <c:v>El (lokal mix)</c:v>
                </c:pt>
              </c:strCache>
            </c:strRef>
          </c:tx>
          <c:spPr>
            <a:solidFill>
              <a:srgbClr val="FFFF00"/>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Kommunförvaltning'!$D$19:$Y$19</c:f>
              <c:numCache>
                <c:formatCode>#,##0</c:formatCode>
                <c:ptCount val="6"/>
                <c:pt idx="0">
                  <c:v>4137.2120000000004</c:v>
                </c:pt>
                <c:pt idx="1">
                  <c:v>1.5118199999999999</c:v>
                </c:pt>
                <c:pt idx="2">
                  <c:v>2.0364</c:v>
                </c:pt>
                <c:pt idx="3">
                  <c:v>1.4899724999999999</c:v>
                </c:pt>
                <c:pt idx="4">
                  <c:v>1.4627602500000001</c:v>
                </c:pt>
                <c:pt idx="5">
                  <c:v>0</c:v>
                </c:pt>
              </c:numCache>
            </c:numRef>
          </c:val>
          <c:extLst>
            <c:ext xmlns:c16="http://schemas.microsoft.com/office/drawing/2014/chart" uri="{C3380CC4-5D6E-409C-BE32-E72D297353CC}">
              <c16:uniqueId val="{00000006-2E84-4540-A565-1248E6C57D98}"/>
            </c:ext>
          </c:extLst>
        </c:ser>
        <c:ser>
          <c:idx val="13"/>
          <c:order val="19"/>
          <c:tx>
            <c:strRef>
              <c:f>'4. CO2 - Kommunförvaltning'!$A$18</c:f>
              <c:strCache>
                <c:ptCount val="1"/>
                <c:pt idx="0">
                  <c:v>Uppvärmning - olja</c:v>
                </c:pt>
              </c:strCache>
            </c:strRef>
          </c:tx>
          <c:spPr>
            <a:solidFill>
              <a:schemeClr val="accent2">
                <a:lumMod val="80000"/>
                <a:lumOff val="20000"/>
              </a:schemeClr>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Kommunförvaltning'!$D$18:$Y$18</c:f>
              <c:numCache>
                <c:formatCode>#,##0</c:formatCode>
                <c:ptCount val="6"/>
                <c:pt idx="0">
                  <c:v>507.86070000000001</c:v>
                </c:pt>
                <c:pt idx="1">
                  <c:v>264.33</c:v>
                </c:pt>
                <c:pt idx="2">
                  <c:v>290.75200000000001</c:v>
                </c:pt>
                <c:pt idx="3">
                  <c:v>161.26011</c:v>
                </c:pt>
                <c:pt idx="4">
                  <c:v>224.06</c:v>
                </c:pt>
                <c:pt idx="5">
                  <c:v>220.90846000000002</c:v>
                </c:pt>
              </c:numCache>
            </c:numRef>
          </c:val>
          <c:extLst>
            <c:ext xmlns:c16="http://schemas.microsoft.com/office/drawing/2014/chart" uri="{C3380CC4-5D6E-409C-BE32-E72D297353CC}">
              <c16:uniqueId val="{00000007-2E84-4540-A565-1248E6C57D98}"/>
            </c:ext>
          </c:extLst>
        </c:ser>
        <c:ser>
          <c:idx val="12"/>
          <c:order val="20"/>
          <c:tx>
            <c:strRef>
              <c:f>'4. CO2 - Kommunförvaltning'!$A$17</c:f>
              <c:strCache>
                <c:ptCount val="1"/>
                <c:pt idx="0">
                  <c:v>Uppvärmning - fjärrvärme</c:v>
                </c:pt>
              </c:strCache>
            </c:strRef>
          </c:tx>
          <c:spPr>
            <a:solidFill>
              <a:schemeClr val="accent1">
                <a:lumMod val="80000"/>
                <a:lumOff val="20000"/>
              </a:schemeClr>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Kommunförvaltning'!$D$17:$Y$17</c:f>
              <c:numCache>
                <c:formatCode>#,##0</c:formatCode>
                <c:ptCount val="6"/>
                <c:pt idx="0">
                  <c:v>2017.1590000000001</c:v>
                </c:pt>
                <c:pt idx="1">
                  <c:v>1100.7090000000001</c:v>
                </c:pt>
                <c:pt idx="2">
                  <c:v>1069.0319999999999</c:v>
                </c:pt>
                <c:pt idx="3">
                  <c:v>1179.877</c:v>
                </c:pt>
                <c:pt idx="4">
                  <c:v>1464.9930000000002</c:v>
                </c:pt>
                <c:pt idx="5">
                  <c:v>797.26400000000001</c:v>
                </c:pt>
              </c:numCache>
            </c:numRef>
          </c:val>
          <c:extLst>
            <c:ext xmlns:c16="http://schemas.microsoft.com/office/drawing/2014/chart" uri="{C3380CC4-5D6E-409C-BE32-E72D297353CC}">
              <c16:uniqueId val="{00000008-2E84-4540-A565-1248E6C57D98}"/>
            </c:ext>
          </c:extLst>
        </c:ser>
        <c:ser>
          <c:idx val="22"/>
          <c:order val="22"/>
          <c:tx>
            <c:v>Bränsleanvändning interna fordon</c:v>
          </c:tx>
          <c:spPr>
            <a:solidFill>
              <a:srgbClr val="EEECE1">
                <a:lumMod val="50000"/>
              </a:srgbClr>
            </a:solidFill>
            <a:ln>
              <a:noFill/>
            </a:ln>
            <a:effectLst/>
          </c:spPr>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Kommunförvaltning'!$D$15:$Y$15</c:f>
              <c:numCache>
                <c:formatCode>#,##0</c:formatCode>
                <c:ptCount val="6"/>
                <c:pt idx="0">
                  <c:v>2089.3931926413998</c:v>
                </c:pt>
                <c:pt idx="1">
                  <c:v>1564.6364080200001</c:v>
                </c:pt>
                <c:pt idx="2">
                  <c:v>1180.3599170320001</c:v>
                </c:pt>
                <c:pt idx="3">
                  <c:v>547.73985735200006</c:v>
                </c:pt>
                <c:pt idx="4">
                  <c:v>592.12988628999994</c:v>
                </c:pt>
                <c:pt idx="5">
                  <c:v>725.21285563480001</c:v>
                </c:pt>
              </c:numCache>
            </c:numRef>
          </c:val>
          <c:extLst>
            <c:ext xmlns:c16="http://schemas.microsoft.com/office/drawing/2014/chart" uri="{C3380CC4-5D6E-409C-BE32-E72D297353CC}">
              <c16:uniqueId val="{00000009-2E84-4540-A565-1248E6C57D98}"/>
            </c:ext>
          </c:extLst>
        </c:ser>
        <c:dLbls>
          <c:showLegendKey val="0"/>
          <c:showVal val="0"/>
          <c:showCatName val="0"/>
          <c:showSerName val="0"/>
          <c:showPercent val="0"/>
          <c:showBubbleSize val="0"/>
        </c:dLbls>
        <c:axId val="781619832"/>
        <c:axId val="781620160"/>
        <c:extLst>
          <c:ext xmlns:c15="http://schemas.microsoft.com/office/drawing/2012/chart" uri="{02D57815-91ED-43cb-92C2-25804820EDAC}">
            <c15:filteredAreaSeries>
              <c15:ser>
                <c:idx val="0"/>
                <c:order val="5"/>
                <c:tx>
                  <c:strRef>
                    <c:extLst>
                      <c:ext uri="{02D57815-91ED-43cb-92C2-25804820EDAC}">
                        <c15:formulaRef>
                          <c15:sqref>'4. CO2 - Kommunförvaltning'!$A$4</c15:sqref>
                        </c15:formulaRef>
                      </c:ext>
                    </c:extLst>
                    <c:strCache>
                      <c:ptCount val="1"/>
                      <c:pt idx="0">
                        <c:v>Externa entreprenörer</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c:ext uri="{02D57815-91ED-43cb-92C2-25804820EDAC}">
                        <c15:formulaRef>
                          <c15:sqref>'4. CO2 - Kommunförvaltning'!$D$4:$W$4</c15:sqref>
                        </c15:formulaRef>
                      </c:ext>
                    </c:extLst>
                    <c:numCache>
                      <c:formatCode>General</c:formatCode>
                      <c:ptCount val="4"/>
                    </c:numCache>
                  </c:numRef>
                </c:val>
                <c:extLst>
                  <c:ext xmlns:c16="http://schemas.microsoft.com/office/drawing/2014/chart" uri="{C3380CC4-5D6E-409C-BE32-E72D297353CC}">
                    <c16:uniqueId val="{0000000B-2E84-4540-A565-1248E6C57D98}"/>
                  </c:ext>
                </c:extLst>
              </c15:ser>
            </c15:filteredAreaSeries>
            <c15:filteredAreaSeries>
              <c15:ser>
                <c:idx val="9"/>
                <c:order val="6"/>
                <c:tx>
                  <c:strRef>
                    <c:extLst xmlns:c15="http://schemas.microsoft.com/office/drawing/2012/chart">
                      <c:ext xmlns:c15="http://schemas.microsoft.com/office/drawing/2012/chart" uri="{02D57815-91ED-43cb-92C2-25804820EDAC}">
                        <c15:formulaRef>
                          <c15:sqref>'4. CO2 - Kommunförvaltning'!$A$13</c15:sqref>
                        </c15:formulaRef>
                      </c:ext>
                    </c:extLst>
                    <c:strCache>
                      <c:ptCount val="1"/>
                      <c:pt idx="0">
                        <c:v>Bränsleanvändning - alkylatbensin</c:v>
                      </c:pt>
                    </c:strCache>
                  </c:strRef>
                </c:tx>
                <c:spPr>
                  <a:solidFill>
                    <a:schemeClr val="accent4">
                      <a:lumMod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Kommunförvaltning'!$D$13:$Y$13</c15:sqref>
                        </c15:formulaRef>
                      </c:ext>
                    </c:extLst>
                    <c:numCache>
                      <c:formatCode>#,##0</c:formatCode>
                      <c:ptCount val="6"/>
                      <c:pt idx="0">
                        <c:v>8.6639999999999997</c:v>
                      </c:pt>
                      <c:pt idx="1">
                        <c:v>5.3579999999999988</c:v>
                      </c:pt>
                      <c:pt idx="2">
                        <c:v>8.3447999999999993</c:v>
                      </c:pt>
                      <c:pt idx="3">
                        <c:v>8.2080000000000002</c:v>
                      </c:pt>
                      <c:pt idx="4">
                        <c:v>5.4272000000000009</c:v>
                      </c:pt>
                      <c:pt idx="5">
                        <c:v>4.3354000000000008</c:v>
                      </c:pt>
                    </c:numCache>
                  </c:numRef>
                </c:val>
                <c:extLst xmlns:c15="http://schemas.microsoft.com/office/drawing/2012/chart">
                  <c:ext xmlns:c16="http://schemas.microsoft.com/office/drawing/2014/chart" uri="{C3380CC4-5D6E-409C-BE32-E72D297353CC}">
                    <c16:uniqueId val="{0000000C-2E84-4540-A565-1248E6C57D98}"/>
                  </c:ext>
                </c:extLst>
              </c15:ser>
            </c15:filteredAreaSeries>
            <c15:filteredAreaSeries>
              <c15:ser>
                <c:idx val="7"/>
                <c:order val="7"/>
                <c:tx>
                  <c:strRef>
                    <c:extLst xmlns:c15="http://schemas.microsoft.com/office/drawing/2012/chart">
                      <c:ext xmlns:c15="http://schemas.microsoft.com/office/drawing/2012/chart" uri="{02D57815-91ED-43cb-92C2-25804820EDAC}">
                        <c15:formulaRef>
                          <c15:sqref>'4. CO2 - Kommunförvaltning'!$A$11</c15:sqref>
                        </c15:formulaRef>
                      </c:ext>
                    </c:extLst>
                    <c:strCache>
                      <c:ptCount val="1"/>
                      <c:pt idx="0">
                        <c:v>Bränsleanvändning - diesel</c:v>
                      </c:pt>
                    </c:strCache>
                  </c:strRef>
                </c:tx>
                <c:spPr>
                  <a:solidFill>
                    <a:schemeClr val="accent2">
                      <a:lumMod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Kommunförvaltning'!$D$11:$Y$11</c15:sqref>
                        </c15:formulaRef>
                      </c:ext>
                    </c:extLst>
                    <c:numCache>
                      <c:formatCode>#,##0</c:formatCode>
                      <c:ptCount val="6"/>
                      <c:pt idx="0">
                        <c:v>1554.5467765999997</c:v>
                      </c:pt>
                      <c:pt idx="1">
                        <c:v>1208.1883600000001</c:v>
                      </c:pt>
                      <c:pt idx="2">
                        <c:v>882.01680238400002</c:v>
                      </c:pt>
                      <c:pt idx="3">
                        <c:v>311.29797024000004</c:v>
                      </c:pt>
                      <c:pt idx="4">
                        <c:v>276.69202040200003</c:v>
                      </c:pt>
                      <c:pt idx="5">
                        <c:v>366.80925494999997</c:v>
                      </c:pt>
                    </c:numCache>
                  </c:numRef>
                </c:val>
                <c:extLst xmlns:c15="http://schemas.microsoft.com/office/drawing/2012/chart">
                  <c:ext xmlns:c16="http://schemas.microsoft.com/office/drawing/2014/chart" uri="{C3380CC4-5D6E-409C-BE32-E72D297353CC}">
                    <c16:uniqueId val="{0000000D-2E84-4540-A565-1248E6C57D98}"/>
                  </c:ext>
                </c:extLst>
              </c15:ser>
            </c15:filteredAreaSeries>
            <c15:filteredAreaSeries>
              <c15:ser>
                <c:idx val="8"/>
                <c:order val="8"/>
                <c:tx>
                  <c:strRef>
                    <c:extLst xmlns:c15="http://schemas.microsoft.com/office/drawing/2012/chart">
                      <c:ext xmlns:c15="http://schemas.microsoft.com/office/drawing/2012/chart" uri="{02D57815-91ED-43cb-92C2-25804820EDAC}">
                        <c15:formulaRef>
                          <c15:sqref>'4. CO2 - Kommunförvaltning'!$A$12</c15:sqref>
                        </c15:formulaRef>
                      </c:ext>
                    </c:extLst>
                    <c:strCache>
                      <c:ptCount val="1"/>
                      <c:pt idx="0">
                        <c:v>Bränsleanvändning - bensin</c:v>
                      </c:pt>
                    </c:strCache>
                  </c:strRef>
                </c:tx>
                <c:spPr>
                  <a:solidFill>
                    <a:schemeClr val="accent3">
                      <a:lumMod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Kommunförvaltning'!$D$12:$Y$12</c15:sqref>
                        </c15:formulaRef>
                      </c:ext>
                    </c:extLst>
                    <c:numCache>
                      <c:formatCode>#,##0</c:formatCode>
                      <c:ptCount val="6"/>
                      <c:pt idx="0">
                        <c:v>526.18241604139996</c:v>
                      </c:pt>
                      <c:pt idx="1">
                        <c:v>351.09004802000004</c:v>
                      </c:pt>
                      <c:pt idx="2">
                        <c:v>289.99831464800002</c:v>
                      </c:pt>
                      <c:pt idx="3">
                        <c:v>228.23388711199999</c:v>
                      </c:pt>
                      <c:pt idx="4">
                        <c:v>310.01066588800001</c:v>
                      </c:pt>
                      <c:pt idx="5">
                        <c:v>354.06820068479999</c:v>
                      </c:pt>
                    </c:numCache>
                  </c:numRef>
                </c:val>
                <c:extLst xmlns:c15="http://schemas.microsoft.com/office/drawing/2012/chart">
                  <c:ext xmlns:c16="http://schemas.microsoft.com/office/drawing/2014/chart" uri="{C3380CC4-5D6E-409C-BE32-E72D297353CC}">
                    <c16:uniqueId val="{0000000E-2E84-4540-A565-1248E6C57D98}"/>
                  </c:ext>
                </c:extLst>
              </c15:ser>
            </c15:filteredAreaSeries>
            <c15:filteredAreaSeries>
              <c15:ser>
                <c:idx val="10"/>
                <c:order val="9"/>
                <c:tx>
                  <c:strRef>
                    <c:extLst xmlns:c15="http://schemas.microsoft.com/office/drawing/2012/chart">
                      <c:ext xmlns:c15="http://schemas.microsoft.com/office/drawing/2012/chart" uri="{02D57815-91ED-43cb-92C2-25804820EDAC}">
                        <c15:formulaRef>
                          <c15:sqref>'4. CO2 - Kommunförvaltning'!$A$14</c15:sqref>
                        </c15:formulaRef>
                      </c:ext>
                    </c:extLst>
                    <c:strCache>
                      <c:ptCount val="1"/>
                      <c:pt idx="0">
                        <c:v>Bränsleanvändning - E85</c:v>
                      </c:pt>
                    </c:strCache>
                  </c:strRef>
                </c:tx>
                <c:spPr>
                  <a:solidFill>
                    <a:schemeClr val="accent5">
                      <a:lumMod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Kommunförvaltning'!$D$14:$X$14</c15:sqref>
                        </c15:formulaRef>
                      </c:ext>
                    </c:extLst>
                    <c:numCache>
                      <c:formatCode>#,##0</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0F-2E84-4540-A565-1248E6C57D98}"/>
                  </c:ext>
                </c:extLst>
              </c15:ser>
            </c15:filteredAreaSeries>
            <c15:filteredAreaSeries>
              <c15:ser>
                <c:idx val="6"/>
                <c:order val="10"/>
                <c:tx>
                  <c:strRef>
                    <c:extLst xmlns:c15="http://schemas.microsoft.com/office/drawing/2012/chart">
                      <c:ext xmlns:c15="http://schemas.microsoft.com/office/drawing/2012/chart" uri="{02D57815-91ED-43cb-92C2-25804820EDAC}">
                        <c15:formulaRef>
                          <c15:sqref>'4. CO2 - Kommunförvaltning'!$A$10:$C$10</c15:sqref>
                        </c15:formulaRef>
                      </c:ext>
                    </c:extLst>
                    <c:strCache>
                      <c:ptCount val="3"/>
                      <c:pt idx="0">
                        <c:v>Bränsleanvändning internt</c:v>
                      </c:pt>
                    </c:strCache>
                  </c:strRef>
                </c:tx>
                <c:spPr>
                  <a:solidFill>
                    <a:schemeClr val="accent1">
                      <a:lumMod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Kommunförvaltning'!$D$10:$X$10</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10-2E84-4540-A565-1248E6C57D98}"/>
                  </c:ext>
                </c:extLst>
              </c15:ser>
            </c15:filteredAreaSeries>
            <c15:filteredAreaSeries>
              <c15:ser>
                <c:idx val="16"/>
                <c:order val="12"/>
                <c:tx>
                  <c:strRef>
                    <c:extLst xmlns:c15="http://schemas.microsoft.com/office/drawing/2012/chart">
                      <c:ext xmlns:c15="http://schemas.microsoft.com/office/drawing/2012/chart" uri="{02D57815-91ED-43cb-92C2-25804820EDAC}">
                        <c15:formulaRef>
                          <c15:sqref>'4. CO2 - Kommunförvaltning'!$A$21:$C$21</c15:sqref>
                        </c15:formulaRef>
                      </c:ext>
                    </c:extLst>
                    <c:strCache>
                      <c:ptCount val="3"/>
                      <c:pt idx="0">
                        <c:v>Tjänsteresor - flyg</c:v>
                      </c:pt>
                      <c:pt idx="1">
                        <c:v>Kommunförvaltning</c:v>
                      </c:pt>
                      <c:pt idx="2">
                        <c:v>ton CO2</c:v>
                      </c:pt>
                    </c:strCache>
                  </c:strRef>
                </c:tx>
                <c:spPr>
                  <a:solidFill>
                    <a:schemeClr val="accent5">
                      <a:lumMod val="80000"/>
                      <a:lumOff val="2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Kommunförvaltning'!$D$21:$W$21</c15:sqref>
                        </c15:formulaRef>
                      </c:ext>
                    </c:extLst>
                    <c:numCache>
                      <c:formatCode>#,##0</c:formatCode>
                      <c:ptCount val="4"/>
                      <c:pt idx="0">
                        <c:v>172.64400000000001</c:v>
                      </c:pt>
                      <c:pt idx="1">
                        <c:v>407</c:v>
                      </c:pt>
                      <c:pt idx="2">
                        <c:v>425</c:v>
                      </c:pt>
                      <c:pt idx="3">
                        <c:v>368</c:v>
                      </c:pt>
                    </c:numCache>
                  </c:numRef>
                </c:val>
                <c:extLst xmlns:c15="http://schemas.microsoft.com/office/drawing/2012/chart">
                  <c:ext xmlns:c16="http://schemas.microsoft.com/office/drawing/2014/chart" uri="{C3380CC4-5D6E-409C-BE32-E72D297353CC}">
                    <c16:uniqueId val="{00000011-2E84-4540-A565-1248E6C57D98}"/>
                  </c:ext>
                </c:extLst>
              </c15:ser>
            </c15:filteredAreaSeries>
            <c15:filteredAreaSeries>
              <c15:ser>
                <c:idx val="17"/>
                <c:order val="13"/>
                <c:tx>
                  <c:strRef>
                    <c:extLst xmlns:c15="http://schemas.microsoft.com/office/drawing/2012/chart">
                      <c:ext xmlns:c15="http://schemas.microsoft.com/office/drawing/2012/chart" uri="{02D57815-91ED-43cb-92C2-25804820EDAC}">
                        <c15:formulaRef>
                          <c15:sqref>'4. CO2 - Kommunförvaltning'!$A$23:$C$23</c15:sqref>
                        </c15:formulaRef>
                      </c:ext>
                    </c:extLst>
                    <c:strCache>
                      <c:ptCount val="3"/>
                      <c:pt idx="0">
                        <c:v>Tjänsteresor - tåg inkl Arlanda Express</c:v>
                      </c:pt>
                      <c:pt idx="1">
                        <c:v>Kommunförvaltning</c:v>
                      </c:pt>
                      <c:pt idx="2">
                        <c:v>ton CO2</c:v>
                      </c:pt>
                    </c:strCache>
                  </c:strRef>
                </c:tx>
                <c:spPr>
                  <a:solidFill>
                    <a:schemeClr val="accent6">
                      <a:lumMod val="80000"/>
                      <a:lumOff val="2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Kommunförvaltning'!$D$23:$X$23</c15:sqref>
                        </c15:formulaRef>
                      </c:ext>
                    </c:extLst>
                    <c:numCache>
                      <c:formatCode>#,##0</c:formatCode>
                      <c:ptCount val="5"/>
                      <c:pt idx="0">
                        <c:v>2.1083000000000005E-3</c:v>
                      </c:pt>
                      <c:pt idx="1">
                        <c:v>1.856E-3</c:v>
                      </c:pt>
                      <c:pt idx="2">
                        <c:v>1.6583232040000399E-3</c:v>
                      </c:pt>
                      <c:pt idx="3">
                        <c:v>8.2000000000000003E-2</c:v>
                      </c:pt>
                      <c:pt idx="4">
                        <c:v>2.4980800000000002E-3</c:v>
                      </c:pt>
                    </c:numCache>
                  </c:numRef>
                </c:val>
                <c:extLst xmlns:c15="http://schemas.microsoft.com/office/drawing/2012/chart">
                  <c:ext xmlns:c16="http://schemas.microsoft.com/office/drawing/2014/chart" uri="{C3380CC4-5D6E-409C-BE32-E72D297353CC}">
                    <c16:uniqueId val="{00000012-2E84-4540-A565-1248E6C57D98}"/>
                  </c:ext>
                </c:extLst>
              </c15:ser>
            </c15:filteredAreaSeries>
            <c15:filteredAreaSeries>
              <c15:ser>
                <c:idx val="18"/>
                <c:order val="14"/>
                <c:tx>
                  <c:strRef>
                    <c:extLst xmlns:c15="http://schemas.microsoft.com/office/drawing/2012/chart">
                      <c:ext xmlns:c15="http://schemas.microsoft.com/office/drawing/2012/chart" uri="{02D57815-91ED-43cb-92C2-25804820EDAC}">
                        <c15:formulaRef>
                          <c15:sqref>'4. CO2 - Kommunförvaltning'!$A$24:$C$24</c15:sqref>
                        </c15:formulaRef>
                      </c:ext>
                    </c:extLst>
                    <c:strCache>
                      <c:ptCount val="3"/>
                      <c:pt idx="0">
                        <c:v>Tjänsteresor - buss inkl flygbuss</c:v>
                      </c:pt>
                      <c:pt idx="1">
                        <c:v>Kommunförvaltning</c:v>
                      </c:pt>
                      <c:pt idx="2">
                        <c:v>ton CO2</c:v>
                      </c:pt>
                    </c:strCache>
                  </c:strRef>
                </c:tx>
                <c:spPr>
                  <a:solidFill>
                    <a:schemeClr val="accent1">
                      <a:lumMod val="8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Kommunförvaltning'!$D$24:$X$24</c15:sqref>
                        </c15:formulaRef>
                      </c:ext>
                    </c:extLst>
                    <c:numCache>
                      <c:formatCode>#,##0</c:formatCode>
                      <c:ptCount val="5"/>
                      <c:pt idx="0">
                        <c:v>0.99085000000000001</c:v>
                      </c:pt>
                      <c:pt idx="1">
                        <c:v>0.46603359</c:v>
                      </c:pt>
                      <c:pt idx="2">
                        <c:v>0.48685</c:v>
                      </c:pt>
                      <c:pt idx="3">
                        <c:v>0.48</c:v>
                      </c:pt>
                      <c:pt idx="4">
                        <c:v>0.29966999999999999</c:v>
                      </c:pt>
                    </c:numCache>
                  </c:numRef>
                </c:val>
                <c:extLst xmlns:c15="http://schemas.microsoft.com/office/drawing/2012/chart">
                  <c:ext xmlns:c16="http://schemas.microsoft.com/office/drawing/2014/chart" uri="{C3380CC4-5D6E-409C-BE32-E72D297353CC}">
                    <c16:uniqueId val="{00000013-2E84-4540-A565-1248E6C57D98}"/>
                  </c:ext>
                </c:extLst>
              </c15:ser>
            </c15:filteredAreaSeries>
            <c15:filteredAreaSeries>
              <c15:ser>
                <c:idx val="19"/>
                <c:order val="15"/>
                <c:tx>
                  <c:strRef>
                    <c:extLst xmlns:c15="http://schemas.microsoft.com/office/drawing/2012/chart">
                      <c:ext xmlns:c15="http://schemas.microsoft.com/office/drawing/2012/chart" uri="{02D57815-91ED-43cb-92C2-25804820EDAC}">
                        <c15:formulaRef>
                          <c15:sqref>'4. CO2 - Kommunförvaltning'!$A$25:$C$25</c15:sqref>
                        </c15:formulaRef>
                      </c:ext>
                    </c:extLst>
                    <c:strCache>
                      <c:ptCount val="3"/>
                      <c:pt idx="0">
                        <c:v>Tjänsteresor - taxi</c:v>
                      </c:pt>
                      <c:pt idx="1">
                        <c:v>Kommunförvaltning</c:v>
                      </c:pt>
                      <c:pt idx="2">
                        <c:v>ton CO2</c:v>
                      </c:pt>
                    </c:strCache>
                  </c:strRef>
                </c:tx>
                <c:spPr>
                  <a:solidFill>
                    <a:schemeClr val="accent2">
                      <a:lumMod val="8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Kommunförvaltning'!$D$25:$X$25</c15:sqref>
                        </c15:formulaRef>
                      </c:ext>
                    </c:extLst>
                    <c:numCache>
                      <c:formatCode>#,##0</c:formatCode>
                      <c:ptCount val="5"/>
                      <c:pt idx="0">
                        <c:v>3.1802900000000003</c:v>
                      </c:pt>
                      <c:pt idx="1">
                        <c:v>2</c:v>
                      </c:pt>
                      <c:pt idx="2">
                        <c:v>1.7057279999999999</c:v>
                      </c:pt>
                      <c:pt idx="3">
                        <c:v>1.8</c:v>
                      </c:pt>
                      <c:pt idx="4">
                        <c:v>1.622112</c:v>
                      </c:pt>
                    </c:numCache>
                  </c:numRef>
                </c:val>
                <c:extLst xmlns:c15="http://schemas.microsoft.com/office/drawing/2012/chart">
                  <c:ext xmlns:c16="http://schemas.microsoft.com/office/drawing/2014/chart" uri="{C3380CC4-5D6E-409C-BE32-E72D297353CC}">
                    <c16:uniqueId val="{00000014-2E84-4540-A565-1248E6C57D98}"/>
                  </c:ext>
                </c:extLst>
              </c15:ser>
            </c15:filteredAreaSeries>
            <c15:filteredAreaSeries>
              <c15:ser>
                <c:idx val="20"/>
                <c:order val="16"/>
                <c:tx>
                  <c:strRef>
                    <c:extLst xmlns:c15="http://schemas.microsoft.com/office/drawing/2012/chart">
                      <c:ext xmlns:c15="http://schemas.microsoft.com/office/drawing/2012/chart" uri="{02D57815-91ED-43cb-92C2-25804820EDAC}">
                        <c15:formulaRef>
                          <c15:sqref>'4. CO2 - Kommunförvaltning'!$A$26:$C$26</c15:sqref>
                        </c15:formulaRef>
                      </c:ext>
                    </c:extLst>
                    <c:strCache>
                      <c:ptCount val="3"/>
                      <c:pt idx="0">
                        <c:v>Tjänsteresor - hyrbil</c:v>
                      </c:pt>
                      <c:pt idx="1">
                        <c:v>Kommunförvaltning</c:v>
                      </c:pt>
                      <c:pt idx="2">
                        <c:v>ton CO2</c:v>
                      </c:pt>
                    </c:strCache>
                  </c:strRef>
                </c:tx>
                <c:spPr>
                  <a:solidFill>
                    <a:schemeClr val="accent3">
                      <a:lumMod val="8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Kommunförvaltning'!$D$26:$X$26</c15:sqref>
                        </c15:formulaRef>
                      </c:ext>
                    </c:extLst>
                    <c:numCache>
                      <c:formatCode>#,##0</c:formatCode>
                      <c:ptCount val="5"/>
                      <c:pt idx="0">
                        <c:v>5.4510470000000009</c:v>
                      </c:pt>
                      <c:pt idx="1">
                        <c:v>7.4494899999999999</c:v>
                      </c:pt>
                      <c:pt idx="2">
                        <c:v>5.6515740499999998</c:v>
                      </c:pt>
                      <c:pt idx="3">
                        <c:v>6.9294093319999996</c:v>
                      </c:pt>
                      <c:pt idx="4">
                        <c:v>5.3368573799999997</c:v>
                      </c:pt>
                    </c:numCache>
                  </c:numRef>
                </c:val>
                <c:extLst xmlns:c15="http://schemas.microsoft.com/office/drawing/2012/chart">
                  <c:ext xmlns:c16="http://schemas.microsoft.com/office/drawing/2014/chart" uri="{C3380CC4-5D6E-409C-BE32-E72D297353CC}">
                    <c16:uniqueId val="{00000015-2E84-4540-A565-1248E6C57D98}"/>
                  </c:ext>
                </c:extLst>
              </c15:ser>
            </c15:filteredAreaSeries>
            <c15:filteredAreaSeries>
              <c15:ser>
                <c:idx val="21"/>
                <c:order val="17"/>
                <c:tx>
                  <c:strRef>
                    <c:extLst xmlns:c15="http://schemas.microsoft.com/office/drawing/2012/chart">
                      <c:ext xmlns:c15="http://schemas.microsoft.com/office/drawing/2012/chart" uri="{02D57815-91ED-43cb-92C2-25804820EDAC}">
                        <c15:formulaRef>
                          <c15:sqref>'4. CO2 - Kommunförvaltning'!$A$27:$C$27</c15:sqref>
                        </c15:formulaRef>
                      </c:ext>
                    </c:extLst>
                    <c:strCache>
                      <c:ptCount val="3"/>
                      <c:pt idx="0">
                        <c:v>Tjänsteresor - bilersättning</c:v>
                      </c:pt>
                      <c:pt idx="1">
                        <c:v>Kommunförvaltning</c:v>
                      </c:pt>
                      <c:pt idx="2">
                        <c:v>ton CO2</c:v>
                      </c:pt>
                    </c:strCache>
                  </c:strRef>
                </c:tx>
                <c:spPr>
                  <a:solidFill>
                    <a:schemeClr val="accent4">
                      <a:lumMod val="8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Kommunförvaltning'!$D$27:$X$27</c15:sqref>
                        </c15:formulaRef>
                      </c:ext>
                    </c:extLst>
                    <c:numCache>
                      <c:formatCode>#,##0</c:formatCode>
                      <c:ptCount val="5"/>
                      <c:pt idx="0">
                        <c:v>93.549784000000002</c:v>
                      </c:pt>
                      <c:pt idx="1">
                        <c:v>24.564126999999999</c:v>
                      </c:pt>
                      <c:pt idx="2">
                        <c:v>18.685471670000002</c:v>
                      </c:pt>
                      <c:pt idx="3">
                        <c:v>95.887779999999992</c:v>
                      </c:pt>
                      <c:pt idx="4">
                        <c:v>84.540974000000006</c:v>
                      </c:pt>
                    </c:numCache>
                  </c:numRef>
                </c:val>
                <c:extLst xmlns:c15="http://schemas.microsoft.com/office/drawing/2012/chart">
                  <c:ext xmlns:c16="http://schemas.microsoft.com/office/drawing/2014/chart" uri="{C3380CC4-5D6E-409C-BE32-E72D297353CC}">
                    <c16:uniqueId val="{00000016-2E84-4540-A565-1248E6C57D98}"/>
                  </c:ext>
                </c:extLst>
              </c15:ser>
            </c15:filteredAreaSeries>
            <c15:filteredAreaSeries>
              <c15:ser>
                <c:idx val="11"/>
                <c:order val="21"/>
                <c:tx>
                  <c:strRef>
                    <c:extLst xmlns:c15="http://schemas.microsoft.com/office/drawing/2012/chart">
                      <c:ext xmlns:c15="http://schemas.microsoft.com/office/drawing/2012/chart" uri="{02D57815-91ED-43cb-92C2-25804820EDAC}">
                        <c15:formulaRef>
                          <c15:sqref>'4. CO2 - Kommunförvaltning'!$A$16:$C$16</c15:sqref>
                        </c15:formulaRef>
                      </c:ext>
                    </c:extLst>
                    <c:strCache>
                      <c:ptCount val="3"/>
                      <c:pt idx="0">
                        <c:v>Uppvärmning och el</c:v>
                      </c:pt>
                    </c:strCache>
                  </c:strRef>
                </c:tx>
                <c:spPr>
                  <a:solidFill>
                    <a:schemeClr val="accent6">
                      <a:lumMod val="60000"/>
                    </a:schemeClr>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'4. CO2 - Kommunförvaltning'!$D$1:$Y$1</c15:sqref>
                        </c15:formulaRef>
                      </c:ext>
                    </c:extLst>
                    <c:numCache>
                      <c:formatCode>General</c:formatCode>
                      <c:ptCount val="6"/>
                      <c:pt idx="0">
                        <c:v>2010</c:v>
                      </c:pt>
                      <c:pt idx="1">
                        <c:v>2015</c:v>
                      </c:pt>
                      <c:pt idx="2">
                        <c:v>2016</c:v>
                      </c:pt>
                      <c:pt idx="3">
                        <c:v>2017</c:v>
                      </c:pt>
                      <c:pt idx="4">
                        <c:v>2018</c:v>
                      </c:pt>
                      <c:pt idx="5">
                        <c:v>2019</c:v>
                      </c:pt>
                    </c:numCache>
                  </c:numRef>
                </c:cat>
                <c:val>
                  <c:numRef>
                    <c:extLst xmlns:c15="http://schemas.microsoft.com/office/drawing/2012/chart">
                      <c:ext xmlns:c15="http://schemas.microsoft.com/office/drawing/2012/chart" uri="{02D57815-91ED-43cb-92C2-25804820EDAC}">
                        <c15:formulaRef>
                          <c15:sqref>'4. CO2 - Kommunförvaltning'!$D$16:$X$16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17-2E84-4540-A565-1248E6C57D98}"/>
                  </c:ext>
                </c:extLst>
              </c15:ser>
            </c15:filteredAreaSeries>
          </c:ext>
        </c:extLst>
      </c:areaChart>
      <c:lineChart>
        <c:grouping val="standard"/>
        <c:varyColors val="0"/>
        <c:ser>
          <c:idx val="23"/>
          <c:order val="23"/>
          <c:tx>
            <c:v>Totalt</c:v>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sv-S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'4. CO2 - Kommunförvaltning'!$D$1:$Y$1</c:f>
              <c:numCache>
                <c:formatCode>General</c:formatCode>
                <c:ptCount val="6"/>
                <c:pt idx="0">
                  <c:v>2010</c:v>
                </c:pt>
                <c:pt idx="1">
                  <c:v>2015</c:v>
                </c:pt>
                <c:pt idx="2">
                  <c:v>2016</c:v>
                </c:pt>
                <c:pt idx="3">
                  <c:v>2017</c:v>
                </c:pt>
                <c:pt idx="4">
                  <c:v>2018</c:v>
                </c:pt>
                <c:pt idx="5">
                  <c:v>2019</c:v>
                </c:pt>
              </c:numCache>
            </c:numRef>
          </c:cat>
          <c:val>
            <c:numRef>
              <c:f>'4. CO2 - Kommunförvaltning'!$D$28:$Y$28</c:f>
              <c:numCache>
                <c:formatCode>_-* #,##0_-;\-* #,##0_-;_-* "-"??_-;_-@_-</c:formatCode>
                <c:ptCount val="6"/>
                <c:pt idx="0">
                  <c:v>10049.138889032922</c:v>
                </c:pt>
                <c:pt idx="1">
                  <c:v>4300.8400221499996</c:v>
                </c:pt>
                <c:pt idx="2">
                  <c:v>4476.8675571112035</c:v>
                </c:pt>
                <c:pt idx="3">
                  <c:v>3675.926727992</c:v>
                </c:pt>
                <c:pt idx="4">
                  <c:v>3386.1462791899994</c:v>
                </c:pt>
                <c:pt idx="5">
                  <c:v>3007.9871245467998</c:v>
                </c:pt>
              </c:numCache>
            </c:numRef>
          </c:val>
          <c:smooth val="0"/>
          <c:extLst>
            <c:ext xmlns:c16="http://schemas.microsoft.com/office/drawing/2014/chart" uri="{C3380CC4-5D6E-409C-BE32-E72D297353CC}">
              <c16:uniqueId val="{0000000A-2E84-4540-A565-1248E6C57D98}"/>
            </c:ext>
          </c:extLst>
        </c:ser>
        <c:dLbls>
          <c:showLegendKey val="0"/>
          <c:showVal val="0"/>
          <c:showCatName val="0"/>
          <c:showSerName val="0"/>
          <c:showPercent val="0"/>
          <c:showBubbleSize val="0"/>
        </c:dLbls>
        <c:marker val="1"/>
        <c:smooth val="0"/>
        <c:axId val="781619832"/>
        <c:axId val="781620160"/>
      </c:lineChart>
      <c:catAx>
        <c:axId val="781619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781620160"/>
        <c:crosses val="autoZero"/>
        <c:auto val="1"/>
        <c:lblAlgn val="ctr"/>
        <c:lblOffset val="100"/>
        <c:noMultiLvlLbl val="0"/>
      </c:catAx>
      <c:valAx>
        <c:axId val="781620160"/>
        <c:scaling>
          <c:orientation val="minMax"/>
          <c:max val="11000"/>
          <c:min val="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sv-SE" sz="1400" dirty="0"/>
                  <a:t>Ton CO2</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781619832"/>
        <c:crosses val="autoZero"/>
        <c:crossBetween val="midCat"/>
      </c:valAx>
      <c:spPr>
        <a:noFill/>
        <a:ln>
          <a:noFill/>
        </a:ln>
        <a:effectLst/>
      </c:spPr>
    </c:plotArea>
    <c:legend>
      <c:legendPos val="r"/>
      <c:layout>
        <c:manualLayout>
          <c:xMode val="edge"/>
          <c:yMode val="edge"/>
          <c:x val="0.69935215637374271"/>
          <c:y val="0.43569702656608583"/>
          <c:w val="0.29927452077087635"/>
          <c:h val="0.47682039124244507"/>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lumMod val="65000"/>
          <a:lumOff val="35000"/>
        </a:sysClr>
      </a:solidFill>
      <a:round/>
    </a:ln>
    <a:effectLst/>
  </c:spPr>
  <c:txPr>
    <a:bodyPr/>
    <a:lstStyle/>
    <a:p>
      <a:pPr>
        <a:defRPr/>
      </a:pPr>
      <a:endParaRPr lang="sv-S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31815944881889"/>
          <c:y val="0.10717968090676173"/>
          <c:w val="0.54136368110236222"/>
          <c:h val="0.81204547169995867"/>
        </c:manualLayout>
      </c:layout>
      <c:pieChart>
        <c:varyColors val="1"/>
        <c:ser>
          <c:idx val="0"/>
          <c:order val="0"/>
          <c:tx>
            <c:strRef>
              <c:f>Blad1!$B$1</c:f>
              <c:strCache>
                <c:ptCount val="1"/>
                <c:pt idx="0">
                  <c:v>Kolumn1</c:v>
                </c:pt>
              </c:strCache>
            </c:strRef>
          </c:tx>
          <c:dPt>
            <c:idx val="0"/>
            <c:bubble3D val="0"/>
            <c:spPr>
              <a:solidFill>
                <a:srgbClr val="70AD47"/>
              </a:solidFill>
              <a:ln>
                <a:noFill/>
              </a:ln>
              <a:effectLst/>
            </c:spPr>
            <c:extLst>
              <c:ext xmlns:c16="http://schemas.microsoft.com/office/drawing/2014/chart" uri="{C3380CC4-5D6E-409C-BE32-E72D297353CC}">
                <c16:uniqueId val="{00000001-E2BC-4790-8E2C-E10197401F6B}"/>
              </c:ext>
            </c:extLst>
          </c:dPt>
          <c:dPt>
            <c:idx val="1"/>
            <c:bubble3D val="0"/>
            <c:spPr>
              <a:solidFill>
                <a:srgbClr val="FFC000"/>
              </a:solidFill>
              <a:ln>
                <a:noFill/>
              </a:ln>
              <a:effectLst/>
            </c:spPr>
            <c:extLst>
              <c:ext xmlns:c16="http://schemas.microsoft.com/office/drawing/2014/chart" uri="{C3380CC4-5D6E-409C-BE32-E72D297353CC}">
                <c16:uniqueId val="{00000003-E2BC-4790-8E2C-E10197401F6B}"/>
              </c:ext>
            </c:extLst>
          </c:dPt>
          <c:dPt>
            <c:idx val="2"/>
            <c:bubble3D val="0"/>
            <c:spPr>
              <a:solidFill>
                <a:srgbClr val="ED7D31"/>
              </a:solidFill>
              <a:ln>
                <a:noFill/>
              </a:ln>
              <a:effectLst/>
            </c:spPr>
            <c:extLst>
              <c:ext xmlns:c16="http://schemas.microsoft.com/office/drawing/2014/chart" uri="{C3380CC4-5D6E-409C-BE32-E72D297353CC}">
                <c16:uniqueId val="{00000002-E2BC-4790-8E2C-E10197401F6B}"/>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sv-SE"/>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Blad1!$A$2:$A$4</c:f>
              <c:strCache>
                <c:ptCount val="3"/>
                <c:pt idx="0">
                  <c:v>Genomförda</c:v>
                </c:pt>
                <c:pt idx="1">
                  <c:v>Påbörjat/planerat</c:v>
                </c:pt>
                <c:pt idx="2">
                  <c:v>Ej påbörjat</c:v>
                </c:pt>
              </c:strCache>
            </c:strRef>
          </c:cat>
          <c:val>
            <c:numRef>
              <c:f>Blad1!$B$2:$B$4</c:f>
              <c:numCache>
                <c:formatCode>General</c:formatCode>
                <c:ptCount val="3"/>
                <c:pt idx="0">
                  <c:v>15</c:v>
                </c:pt>
                <c:pt idx="1">
                  <c:v>40</c:v>
                </c:pt>
                <c:pt idx="2">
                  <c:v>19</c:v>
                </c:pt>
              </c:numCache>
            </c:numRef>
          </c:val>
          <c:extLst>
            <c:ext xmlns:c16="http://schemas.microsoft.com/office/drawing/2014/chart" uri="{C3380CC4-5D6E-409C-BE32-E72D297353CC}">
              <c16:uniqueId val="{00000000-E2BC-4790-8E2C-E10197401F6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9498946681123364"/>
          <c:y val="0.77204443439407755"/>
          <c:w val="0.29394436480827224"/>
          <c:h val="0.2090295562490660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198AF-FB92-4EE8-890C-6142743CFB96}" type="datetimeFigureOut">
              <a:rPr lang="sv-SE" smtClean="0"/>
              <a:t>2022-05-04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FA5A6-64BA-4EA0-B718-12E0E3F98DE8}" type="slidenum">
              <a:rPr lang="sv-SE" smtClean="0"/>
              <a:t>‹#›</a:t>
            </a:fld>
            <a:endParaRPr lang="sv-SE"/>
          </a:p>
        </p:txBody>
      </p:sp>
    </p:spTree>
    <p:extLst>
      <p:ext uri="{BB962C8B-B14F-4D97-AF65-F5344CB8AC3E}">
        <p14:creationId xmlns:p14="http://schemas.microsoft.com/office/powerpoint/2010/main" val="275486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anne.sorensson@ostersund.s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mailto:martin.wetterstedt@ccl.uu.s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rgbClr val="FF0000"/>
              </a:solidFill>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1</a:t>
            </a:fld>
            <a:endParaRPr lang="sv-SE"/>
          </a:p>
        </p:txBody>
      </p:sp>
    </p:spTree>
    <p:extLst>
      <p:ext uri="{BB962C8B-B14F-4D97-AF65-F5344CB8AC3E}">
        <p14:creationId xmlns:p14="http://schemas.microsoft.com/office/powerpoint/2010/main" val="3488434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Vår mest konkreta och direkta klimatpåverkan kommer från utsläpp av koldioxid från fossila bränslen i form av bensin, diesel, olja och torv. Dessa utsläpp har vi full kontroll på. Vi har en målsättning om att vara </a:t>
            </a:r>
            <a:r>
              <a:rPr lang="sv-SE" sz="1200" kern="1200" dirty="0" err="1">
                <a:solidFill>
                  <a:schemeClr val="tx1"/>
                </a:solidFill>
                <a:effectLst/>
                <a:latin typeface="+mn-lt"/>
                <a:ea typeface="+mn-ea"/>
                <a:cs typeface="+mn-cs"/>
              </a:rPr>
              <a:t>fossilbränslefria</a:t>
            </a:r>
            <a:r>
              <a:rPr lang="sv-SE" sz="1200" kern="1200" dirty="0">
                <a:solidFill>
                  <a:schemeClr val="tx1"/>
                </a:solidFill>
                <a:effectLst/>
                <a:latin typeface="+mn-lt"/>
                <a:ea typeface="+mn-ea"/>
                <a:cs typeface="+mn-cs"/>
              </a:rPr>
              <a:t> i kommunen 2030 och organisationen 2025. </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I tillägg genereras utsläpp från konsumtion, i den kategorin ryms allt vi handlar och konsumerar. Varorna vi handlar genererar koldioxidutsläpp vid råvaruframställning, tillverkning och transporter, användning och avfallshantering. Dessa utsläpp genereras ofta på många olika platser. Detta är en stor post och inkluderas i många punkter i klimatstrategin.</a:t>
            </a:r>
          </a:p>
          <a:p>
            <a:pPr lvl="0"/>
            <a:endParaRPr lang="sv-SE" sz="1200" kern="1200" dirty="0">
              <a:solidFill>
                <a:schemeClr val="tx1"/>
              </a:solidFill>
              <a:effectLst/>
              <a:latin typeface="+mn-lt"/>
              <a:ea typeface="+mn-ea"/>
              <a:cs typeface="+mn-cs"/>
            </a:endParaRPr>
          </a:p>
          <a:p>
            <a:pPr lvl="0"/>
            <a:r>
              <a:rPr lang="sv-SE" sz="1200" b="1" kern="1200" dirty="0">
                <a:solidFill>
                  <a:schemeClr val="tx1"/>
                </a:solidFill>
                <a:effectLst/>
                <a:latin typeface="+mn-lt"/>
                <a:ea typeface="+mn-ea"/>
                <a:cs typeface="+mn-cs"/>
              </a:rPr>
              <a:t>Det är de direkta fossila CO2-utsläppen vi redovisar i följande graf och som ska minska till 0 2025/2030. </a:t>
            </a:r>
          </a:p>
        </p:txBody>
      </p:sp>
      <p:sp>
        <p:nvSpPr>
          <p:cNvPr id="4" name="Platshållare för bildnummer 3"/>
          <p:cNvSpPr>
            <a:spLocks noGrp="1"/>
          </p:cNvSpPr>
          <p:nvPr>
            <p:ph type="sldNum" sz="quarter" idx="5"/>
          </p:nvPr>
        </p:nvSpPr>
        <p:spPr/>
        <p:txBody>
          <a:bodyPr/>
          <a:lstStyle/>
          <a:p>
            <a:fld id="{354FA5A6-64BA-4EA0-B718-12E0E3F98DE8}" type="slidenum">
              <a:rPr lang="sv-SE" smtClean="0"/>
              <a:t>10</a:t>
            </a:fld>
            <a:endParaRPr lang="sv-SE"/>
          </a:p>
        </p:txBody>
      </p:sp>
    </p:spTree>
    <p:extLst>
      <p:ext uri="{BB962C8B-B14F-4D97-AF65-F5344CB8AC3E}">
        <p14:creationId xmlns:p14="http://schemas.microsoft.com/office/powerpoint/2010/main" val="274977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Så här ser det ut idag. Den blåa linjen visar de faktiska utsläppen, den gula hur de ska vara för att vi ska nå målen och den rödstreckade prognos för om vi fortsätter i samma takt.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Med nuvarande takt på utsläppsminskningen kommer vi inte att nå målet om en fossilbränslefri kommun till år 2030.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Sedan 2010 har vi minskat utsläppen från fossila bränslen med 48%!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Det krävs en minskning på minst 11 625 ton koldioxid i genomsnitt per år för att nå målet i jämn takt. Något som vi var nära att göra 2019! Vi är på rätt väg.</a:t>
            </a:r>
            <a:endParaRPr lang="sv-SE" b="0" dirty="0">
              <a:latin typeface="+mn-lt"/>
            </a:endParaRPr>
          </a:p>
          <a:p>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11</a:t>
            </a:fld>
            <a:endParaRPr lang="sv-SE"/>
          </a:p>
        </p:txBody>
      </p:sp>
    </p:spTree>
    <p:extLst>
      <p:ext uri="{BB962C8B-B14F-4D97-AF65-F5344CB8AC3E}">
        <p14:creationId xmlns:p14="http://schemas.microsoft.com/office/powerpoint/2010/main" val="336357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Så här ser det ut idag. Den blåa linjen visar de faktiska utsläppen, den gula hur de ska vara för att vi ska nå målen och den rödstreckade prognos för om vi fortsätter i samma takt.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Med nuvarande takt på utsläppsminskningen kommer vi inte att nå målet om en fossilbränslefri kommun till år 2030.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Sedan 2010 har vi minskat utsläppen från fossila bränslen med 48%!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b="0" dirty="0">
                <a:latin typeface="+mn-lt"/>
                <a:ea typeface="Calibri" panose="020F0502020204030204" pitchFamily="34" charset="0"/>
              </a:rPr>
              <a:t>Det krävs en minskning på minst 11 625 ton koldioxid i genomsnitt per år för att nå målet i jämn takt. Något som vi var nära att göra 2019! Vi är på rätt väg.</a:t>
            </a:r>
            <a:endParaRPr lang="sv-SE" b="0" dirty="0">
              <a:latin typeface="+mn-lt"/>
            </a:endParaRPr>
          </a:p>
          <a:p>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12</a:t>
            </a:fld>
            <a:endParaRPr lang="sv-SE"/>
          </a:p>
        </p:txBody>
      </p:sp>
    </p:spTree>
    <p:extLst>
      <p:ext uri="{BB962C8B-B14F-4D97-AF65-F5344CB8AC3E}">
        <p14:creationId xmlns:p14="http://schemas.microsoft.com/office/powerpoint/2010/main" val="328611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 arbetet med att ta fram Östersunds klimatmål har en koldioxidbudget varit ett viktigt underlag. Östersunds koldioxidbudget tydliggör hur mycket utrymme som finns kvar för koldioxidutsläpp i Östersund, för att vi ska klara vår del av Parisavtalets 1,5-gradersmål. Koldioxid lagras i atmosfären och den samlade mängden utsläpp avgör om temperaturen kommer att stiga. Koldioxidbudgeten visar att vi måste minska utsläppen snabbt. Ju längre vi väntar desto kraftigare utsläppsminskningar måste vi göra för att undvika förödande effekter</a:t>
            </a:r>
          </a:p>
          <a:p>
            <a:endParaRPr lang="sv-SE">
              <a:cs typeface="Calibri"/>
            </a:endParaRPr>
          </a:p>
          <a:p>
            <a:r>
              <a:rPr lang="sv-SE">
                <a:cs typeface="Calibri"/>
              </a:rPr>
              <a:t>Koldioxidbudget har tagits fram av Uppsala Universitet och </a:t>
            </a:r>
            <a:r>
              <a:rPr lang="sv-SE" err="1">
                <a:cs typeface="Calibri"/>
              </a:rPr>
              <a:t>Ramboll</a:t>
            </a:r>
            <a:r>
              <a:rPr lang="sv-SE">
                <a:cs typeface="Calibri"/>
              </a:rPr>
              <a:t> gör Östersunds kommun. </a:t>
            </a:r>
            <a:r>
              <a:rPr lang="sv-SE"/>
              <a:t>Martin Wetterstedt &lt;martin.wetterstedt@ccl.uu.se&gt;</a:t>
            </a:r>
          </a:p>
          <a:p>
            <a:r>
              <a:rPr lang="sv-SE"/>
              <a:t>Inkluderat utrikes transporter (flyg, sjöfart, militär verksamhet) När det gäller flyg räknar de som Chalmers och inkluderar även höghöjdsutsläpp.  Vi har själva i våra beräkningar med CO2utsläpp från </a:t>
            </a:r>
            <a:r>
              <a:rPr lang="sv-SE" err="1"/>
              <a:t>landing</a:t>
            </a:r>
            <a:r>
              <a:rPr lang="sv-SE"/>
              <a:t> och </a:t>
            </a:r>
            <a:r>
              <a:rPr lang="sv-SE" err="1"/>
              <a:t>takeoff</a:t>
            </a:r>
            <a:r>
              <a:rPr lang="sv-SE"/>
              <a:t> upp till 900 meter så att de har med utrikes flyg medför viss </a:t>
            </a:r>
            <a:r>
              <a:rPr lang="sv-SE" err="1"/>
              <a:t>dubbelräckning</a:t>
            </a:r>
            <a:r>
              <a:rPr lang="sv-SE"/>
              <a:t>. Hela utrikes transporterblocket är uträknat per capita baserat på medelsvenskens del.  </a:t>
            </a:r>
            <a:endParaRPr lang="sv-SE">
              <a:cs typeface="Calibri"/>
            </a:endParaRPr>
          </a:p>
          <a:p>
            <a:endParaRPr lang="sv-SE"/>
          </a:p>
          <a:p>
            <a:r>
              <a:rPr lang="sv-SE"/>
              <a:t>Intressant är att om vi fortsätter släppa ut som vi gör nu kommer vi ha förbrukat koldioxidbudgeten på ca 6 år. Om vi blir fossilbränslefria till år 2030 så korrelerar det rätt väl med koldioxidbudgeten.</a:t>
            </a:r>
            <a:endParaRPr lang="sv-SE">
              <a:cs typeface="Calibri"/>
            </a:endParaRPr>
          </a:p>
          <a:p>
            <a:r>
              <a:rPr lang="sv-SE"/>
              <a:t>Om vi följer den gula linjen och minskar våra utsläpp linjärt till noll 2030, har vi </a:t>
            </a:r>
            <a:r>
              <a:rPr lang="sv-SE" b="1"/>
              <a:t>217 000 ton CO2 kvar i budgeten</a:t>
            </a:r>
            <a:r>
              <a:rPr lang="sv-SE"/>
              <a:t>. Det är ungefär lika mycket som utsläppen 2019. </a:t>
            </a:r>
          </a:p>
          <a:p>
            <a:r>
              <a:rPr lang="sv-SE">
                <a:cs typeface="Calibri"/>
              </a:rPr>
              <a:t> </a:t>
            </a:r>
          </a:p>
          <a:p>
            <a:r>
              <a:rPr lang="sv-SE">
                <a:cs typeface="Calibri"/>
              </a:rPr>
              <a:t>Notera dock att när det gäller andra konsumtionsutsläpp som uppstår i andra kommuner eller andra länder så är de inte med, de har sin egen budget. I koldioxidstrategin så finns de dock med i många punkter som ska genomföras, även om vi inte mäter dem </a:t>
            </a:r>
            <a:r>
              <a:rPr lang="sv-SE" err="1">
                <a:cs typeface="Calibri"/>
              </a:rPr>
              <a:t>fn</a:t>
            </a:r>
            <a:r>
              <a:rPr lang="sv-SE">
                <a:cs typeface="Calibri"/>
              </a:rPr>
              <a:t>.</a:t>
            </a:r>
            <a:endParaRPr lang="sv-SE"/>
          </a:p>
          <a:p>
            <a:r>
              <a:rPr lang="sv-SE"/>
              <a:t>Nej, de utsläppen som uppstår som en konsekvens av konsumtion </a:t>
            </a:r>
            <a:r>
              <a:rPr lang="sv-SE" err="1"/>
              <a:t>ffa</a:t>
            </a:r>
            <a:r>
              <a:rPr lang="sv-SE"/>
              <a:t> i andra länder, men tekniskt även i andra delar av Sverige = utanför kommunen, har en egen </a:t>
            </a:r>
            <a:r>
              <a:rPr lang="sv-SE" err="1"/>
              <a:t>koldioxiodbudget</a:t>
            </a:r>
            <a:r>
              <a:rPr lang="sv-SE"/>
              <a:t> så att säga som de ska hålla. Så de konsumtionsbaserade utsläppen ska redovisas separat. Vi har resonerat lite kring hur snabbt de konsumtionsbaserade utsläppen ska minska. Grovt kan man tänka sig att de ska minska med samma % som sin egen budget. </a:t>
            </a:r>
            <a:endParaRPr lang="sv-SE">
              <a:cs typeface="Calibri"/>
            </a:endParaRPr>
          </a:p>
          <a:p>
            <a:r>
              <a:rPr lang="sv-SE"/>
              <a:t>   </a:t>
            </a:r>
            <a:endParaRPr lang="sv-SE">
              <a:cs typeface="Calibri"/>
            </a:endParaRPr>
          </a:p>
          <a:p>
            <a:r>
              <a:rPr lang="en-US" b="1"/>
              <a:t>From:</a:t>
            </a:r>
            <a:r>
              <a:rPr lang="en-US"/>
              <a:t> Anne Sörensson &lt;</a:t>
            </a:r>
            <a:r>
              <a:rPr lang="en-US">
                <a:hlinkClick r:id="rId3"/>
              </a:rPr>
              <a:t>anne.sorensson@ostersund.se</a:t>
            </a:r>
            <a:r>
              <a:rPr lang="en-US"/>
              <a:t>&gt; </a:t>
            </a:r>
            <a:br>
              <a:rPr lang="en-US">
                <a:cs typeface="+mn-lt"/>
              </a:rPr>
            </a:br>
            <a:r>
              <a:rPr lang="en-US"/>
              <a:t>Sent: den 10 </a:t>
            </a:r>
            <a:r>
              <a:rPr lang="en-US" err="1"/>
              <a:t>november</a:t>
            </a:r>
            <a:r>
              <a:rPr lang="en-US"/>
              <a:t> 2020 08:39</a:t>
            </a:r>
            <a:br>
              <a:rPr lang="en-US">
                <a:cs typeface="+mn-lt"/>
              </a:rPr>
            </a:br>
            <a:r>
              <a:rPr lang="en-US"/>
              <a:t> </a:t>
            </a:r>
            <a:r>
              <a:rPr lang="en-US" b="1"/>
              <a:t>To:</a:t>
            </a:r>
            <a:r>
              <a:rPr lang="en-US"/>
              <a:t> Martin </a:t>
            </a:r>
            <a:r>
              <a:rPr lang="en-US" err="1"/>
              <a:t>Wetterstedt</a:t>
            </a:r>
            <a:r>
              <a:rPr lang="en-US"/>
              <a:t> &lt;</a:t>
            </a:r>
            <a:r>
              <a:rPr lang="en-US">
                <a:hlinkClick r:id="rId4"/>
              </a:rPr>
              <a:t>martin.wetterstedt@ccl.uu.se</a:t>
            </a:r>
            <a:r>
              <a:rPr lang="en-US"/>
              <a:t>&gt;</a:t>
            </a:r>
            <a:br>
              <a:rPr lang="en-US">
                <a:cs typeface="+mn-lt"/>
              </a:rPr>
            </a:br>
            <a:r>
              <a:rPr lang="en-US"/>
              <a:t> </a:t>
            </a:r>
            <a:r>
              <a:rPr lang="en-US" b="1"/>
              <a:t>Subject:</a:t>
            </a:r>
            <a:r>
              <a:rPr lang="en-US"/>
              <a:t> </a:t>
            </a:r>
            <a:r>
              <a:rPr lang="en-US" err="1"/>
              <a:t>Koldioxidbudget</a:t>
            </a:r>
            <a:r>
              <a:rPr lang="en-US"/>
              <a:t> </a:t>
            </a:r>
            <a:r>
              <a:rPr lang="en-US" err="1"/>
              <a:t>fråga</a:t>
            </a:r>
            <a:r>
              <a:rPr lang="en-US"/>
              <a:t> </a:t>
            </a:r>
            <a:r>
              <a:rPr lang="en-US" err="1"/>
              <a:t>från</a:t>
            </a:r>
            <a:r>
              <a:rPr lang="en-US"/>
              <a:t> Östersund</a:t>
            </a:r>
            <a:r>
              <a:rPr lang="sv-SE"/>
              <a:t> </a:t>
            </a:r>
            <a:endParaRPr lang="sv-SE">
              <a:cs typeface="Calibri"/>
            </a:endParaRPr>
          </a:p>
          <a:p>
            <a:r>
              <a:rPr lang="sv-SE"/>
              <a:t>  </a:t>
            </a:r>
            <a:endParaRPr lang="sv-SE">
              <a:cs typeface="Calibri"/>
            </a:endParaRPr>
          </a:p>
          <a:p>
            <a:r>
              <a:rPr lang="sv-SE"/>
              <a:t>Hej. I den koldioxidbudget som vi fått av er och som vi använder är </a:t>
            </a:r>
            <a:endParaRPr lang="sv-SE">
              <a:cs typeface="Calibri"/>
            </a:endParaRPr>
          </a:p>
          <a:p>
            <a:r>
              <a:rPr lang="sv-SE"/>
              <a:t>Territoriella energirelaterade utsläpp m, även industri, cement och utrikes transporter, förändra markanvändning globalt. </a:t>
            </a:r>
            <a:endParaRPr lang="sv-SE">
              <a:cs typeface="Calibri"/>
            </a:endParaRPr>
          </a:p>
          <a:p>
            <a:r>
              <a:rPr lang="sv-SE"/>
              <a:t>  </a:t>
            </a:r>
            <a:endParaRPr lang="sv-SE">
              <a:cs typeface="Calibri"/>
            </a:endParaRPr>
          </a:p>
          <a:p>
            <a:r>
              <a:rPr lang="sv-SE"/>
              <a:t>Men de övriga konsumtionsutsläppen från varor och tjänster skriver ni att vi ska beakta i upphandling osv och det försöker vi göra i vår klimatstrategi. </a:t>
            </a:r>
            <a:endParaRPr lang="sv-SE">
              <a:cs typeface="Calibri"/>
            </a:endParaRPr>
          </a:p>
          <a:p>
            <a:r>
              <a:rPr lang="sv-SE"/>
              <a:t>  </a:t>
            </a:r>
            <a:endParaRPr lang="sv-SE">
              <a:cs typeface="Calibri"/>
            </a:endParaRPr>
          </a:p>
          <a:p>
            <a:r>
              <a:rPr lang="sv-SE"/>
              <a:t>Men viktig fråga, de finns ju och utsläppen är jättestora . Innebär detta att de också belastar budgeten och att vi därför </a:t>
            </a:r>
            <a:endParaRPr lang="sv-SE">
              <a:cs typeface="Calibri"/>
            </a:endParaRPr>
          </a:p>
          <a:p>
            <a:r>
              <a:rPr lang="sv-SE"/>
              <a:t>borde minska ändå snabbare om vi ska ha med dem och ta vår del av Parisavtalet?  Hur ska vi tänka kring dem? </a:t>
            </a:r>
            <a:endParaRPr lang="sv-SE">
              <a:cs typeface="Calibri"/>
            </a:endParaRPr>
          </a:p>
          <a:p>
            <a:r>
              <a:rPr lang="sv-SE"/>
              <a:t>Mail från Martin Wetterstedt; </a:t>
            </a:r>
            <a:r>
              <a:rPr lang="sv-SE" err="1"/>
              <a:t>iej</a:t>
            </a:r>
            <a:r>
              <a:rPr lang="sv-SE"/>
              <a:t>, de utsläppen som uppstår som en konsekvens av konsumtion </a:t>
            </a:r>
            <a:r>
              <a:rPr lang="sv-SE" err="1"/>
              <a:t>ffa</a:t>
            </a:r>
            <a:r>
              <a:rPr lang="sv-SE"/>
              <a:t> i andra länder, men tekniskt även i andra delar av Sverige = utanför kommunen, har en egen </a:t>
            </a:r>
            <a:r>
              <a:rPr lang="sv-SE" err="1"/>
              <a:t>koldioxiodbudget</a:t>
            </a:r>
            <a:r>
              <a:rPr lang="sv-SE"/>
              <a:t> så att säga som de ska hålla. Så de konsumtionsbaserade utsläppen ska redovisas separat. </a:t>
            </a:r>
            <a:endParaRPr lang="sv-SE">
              <a:cs typeface="Calibri"/>
            </a:endParaRPr>
          </a:p>
          <a:p>
            <a:r>
              <a:rPr lang="sv-SE"/>
              <a:t>  </a:t>
            </a:r>
          </a:p>
          <a:p>
            <a:r>
              <a:rPr lang="sv-SE"/>
              <a:t>Vi har resonerat lite kring hur snabbt de konsumtionsbaserade utsläppen ska minska. Grovt kan man tänka sig att de ska minska med samma % som sin egen budget. </a:t>
            </a:r>
            <a:endParaRPr lang="sv-SE">
              <a:cs typeface="Calibri"/>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13</a:t>
            </a:fld>
            <a:endParaRPr lang="sv-SE"/>
          </a:p>
        </p:txBody>
      </p:sp>
    </p:spTree>
    <p:extLst>
      <p:ext uri="{BB962C8B-B14F-4D97-AF65-F5344CB8AC3E}">
        <p14:creationId xmlns:p14="http://schemas.microsoft.com/office/powerpoint/2010/main" val="4193641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Vår mest konkreta och direkta klimatpåverkan kommer från utsläpp av koldioxid från fossila bränslen i form av bensin, diesel, olja och torv. Dessa utsläpp har vi full kontroll på. Vi har en målsättning om att vara </a:t>
            </a:r>
            <a:r>
              <a:rPr lang="sv-SE" sz="1200" kern="1200" dirty="0" err="1">
                <a:solidFill>
                  <a:schemeClr val="tx1"/>
                </a:solidFill>
                <a:effectLst/>
                <a:latin typeface="+mn-lt"/>
                <a:ea typeface="+mn-ea"/>
                <a:cs typeface="+mn-cs"/>
              </a:rPr>
              <a:t>fossilbränslefria</a:t>
            </a:r>
            <a:r>
              <a:rPr lang="sv-SE" sz="1200" kern="1200" dirty="0">
                <a:solidFill>
                  <a:schemeClr val="tx1"/>
                </a:solidFill>
                <a:effectLst/>
                <a:latin typeface="+mn-lt"/>
                <a:ea typeface="+mn-ea"/>
                <a:cs typeface="+mn-cs"/>
              </a:rPr>
              <a:t> i kommunen 2030 och organisationen 2025. </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I tillägg genereras utsläpp från konsumtion, i den kategorin ryms allt vi handlar och konsumerar. Varorna vi handlar genererar koldioxidutsläpp vid råvaruframställning, tillverkning och transporter, användning och avfallshantering. Dessa utsläpp genereras ofta på många olika platser. Detta är en stor post och inkluderas i många punkter i klimatstrategin.</a:t>
            </a:r>
          </a:p>
          <a:p>
            <a:pPr lvl="0"/>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14</a:t>
            </a:fld>
            <a:endParaRPr lang="sv-SE"/>
          </a:p>
        </p:txBody>
      </p:sp>
    </p:spTree>
    <p:extLst>
      <p:ext uri="{BB962C8B-B14F-4D97-AF65-F5344CB8AC3E}">
        <p14:creationId xmlns:p14="http://schemas.microsoft.com/office/powerpoint/2010/main" val="3142835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a:solidFill>
                  <a:schemeClr val="tx1"/>
                </a:solidFill>
                <a:effectLst/>
                <a:latin typeface="+mn-lt"/>
                <a:ea typeface="+mn-ea"/>
                <a:cs typeface="+mn-cs"/>
              </a:rPr>
              <a:t>Vår mest konkreta och direkta klimatpåverkan kommer från utsläpp av koldioxid från fossila bränslen i form av bensin, diesel, olja och torv. Dessa utsläpp har vi full kontroll på. Vi har en målsättning om att vara fossilbränslefria i kommunen 2030 och organisationen 2025. </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I tillägg genereras utsläpp från konsumtion, i den kategorin ryms allt vi handlar och konsumerar. Varorna vi handlar genererar koldioxidutsläpp vid råvaruframställning, tillverkning och transporter, användning och avfallshantering. Dessa utsläpp kan ske inom landet men också i andra delar av världen där exempelvis produktionen är. Detta är en stor post och inkluderas i många punkter i klimatstrategin.</a:t>
            </a:r>
          </a:p>
        </p:txBody>
      </p:sp>
      <p:sp>
        <p:nvSpPr>
          <p:cNvPr id="4" name="Platshållare för bildnummer 3"/>
          <p:cNvSpPr>
            <a:spLocks noGrp="1"/>
          </p:cNvSpPr>
          <p:nvPr>
            <p:ph type="sldNum" sz="quarter" idx="5"/>
          </p:nvPr>
        </p:nvSpPr>
        <p:spPr/>
        <p:txBody>
          <a:bodyPr/>
          <a:lstStyle/>
          <a:p>
            <a:fld id="{354FA5A6-64BA-4EA0-B718-12E0E3F98DE8}" type="slidenum">
              <a:rPr lang="sv-SE" smtClean="0"/>
              <a:t>15</a:t>
            </a:fld>
            <a:endParaRPr lang="sv-SE"/>
          </a:p>
        </p:txBody>
      </p:sp>
    </p:spTree>
    <p:extLst>
      <p:ext uri="{BB962C8B-B14F-4D97-AF65-F5344CB8AC3E}">
        <p14:creationId xmlns:p14="http://schemas.microsoft.com/office/powerpoint/2010/main" val="3810069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Utsläpp från konsumtion redovisas på nationell nivå, i den kategorin ryms allt vi handlar och konsumerar. Varorna vi handlar genererar koldioxidutsläpp vid råvaruframställning, tillverkning och transporter, användning och avfallshantering. Dessa utsläpp genereras ofta på många olika platser. Det finns flera åtgärder i klimatstrategin som kopplar mot konsumtionsutsläppen, </a:t>
            </a:r>
            <a:r>
              <a:rPr lang="sv-SE" sz="1200" kern="1200" dirty="0" err="1">
                <a:solidFill>
                  <a:schemeClr val="tx1"/>
                </a:solidFill>
                <a:effectLst/>
                <a:latin typeface="+mn-lt"/>
                <a:ea typeface="+mn-ea"/>
                <a:cs typeface="+mn-cs"/>
              </a:rPr>
              <a:t>bla</a:t>
            </a:r>
            <a:r>
              <a:rPr lang="sv-SE" sz="1200" kern="1200" dirty="0">
                <a:solidFill>
                  <a:schemeClr val="tx1"/>
                </a:solidFill>
                <a:effectLst/>
                <a:latin typeface="+mn-lt"/>
                <a:ea typeface="+mn-ea"/>
                <a:cs typeface="+mn-cs"/>
              </a:rPr>
              <a:t> klimatmedveten upphandling och att ge förutsättningar för cirkulär ekonomi.</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Tittar man på den högra bilden ser man att importen, alltså sådant vi konsumerar från andra delar av världen är större än exporten. I pengar är dessa två jämbördiga men i utsläpp är importen större!</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Det här kan man sätta i relation till utsläppen från fossila bränslen i kommunen som uppgår till 2 ton CO2 /person, alltså en fjärdedel av de totala konsumtionsutsläppen. För att vi ska följa parisavtalet och inte öka den globala uppvärmningen med mer än 1,5 grader behöver vi komma ner på 1 ton fossil koldioxid per person och år.</a:t>
            </a:r>
          </a:p>
          <a:p>
            <a:pPr lvl="0"/>
            <a:r>
              <a:rPr lang="sv-SE" sz="1200" kern="1200" dirty="0">
                <a:solidFill>
                  <a:schemeClr val="tx1"/>
                </a:solidFill>
                <a:effectLst/>
                <a:latin typeface="+mn-lt"/>
                <a:ea typeface="+mn-ea"/>
                <a:cs typeface="+mn-cs"/>
              </a:rPr>
              <a:t>För att nå dit behövs både förändrat konsumtionsbeteende och förändrade tekniker för industri och transporter.  </a:t>
            </a:r>
          </a:p>
        </p:txBody>
      </p:sp>
      <p:sp>
        <p:nvSpPr>
          <p:cNvPr id="4" name="Platshållare för bildnummer 3"/>
          <p:cNvSpPr>
            <a:spLocks noGrp="1"/>
          </p:cNvSpPr>
          <p:nvPr>
            <p:ph type="sldNum" sz="quarter" idx="5"/>
          </p:nvPr>
        </p:nvSpPr>
        <p:spPr/>
        <p:txBody>
          <a:bodyPr/>
          <a:lstStyle/>
          <a:p>
            <a:fld id="{354FA5A6-64BA-4EA0-B718-12E0E3F98DE8}" type="slidenum">
              <a:rPr lang="sv-SE" smtClean="0"/>
              <a:t>16</a:t>
            </a:fld>
            <a:endParaRPr lang="sv-SE"/>
          </a:p>
        </p:txBody>
      </p:sp>
    </p:spTree>
    <p:extLst>
      <p:ext uri="{BB962C8B-B14F-4D97-AF65-F5344CB8AC3E}">
        <p14:creationId xmlns:p14="http://schemas.microsoft.com/office/powerpoint/2010/main" val="2884159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Utsläpp från konsumtion redovisas på nationell nivå, i den kategorin ryms allt vi handlar och konsumerar. Varorna vi handlar genererar koldioxidutsläpp vid råvaruframställning, tillverkning och transporter, användning och avfallshantering. Dessa utsläpp genereras ofta på många olika platser. Det finns flera åtgärder i klimatstrategin som kopplar mot konsumtionsutsläppen, </a:t>
            </a:r>
            <a:r>
              <a:rPr lang="sv-SE" sz="1200" kern="1200" dirty="0" err="1">
                <a:solidFill>
                  <a:schemeClr val="tx1"/>
                </a:solidFill>
                <a:effectLst/>
                <a:latin typeface="+mn-lt"/>
                <a:ea typeface="+mn-ea"/>
                <a:cs typeface="+mn-cs"/>
              </a:rPr>
              <a:t>bla</a:t>
            </a:r>
            <a:r>
              <a:rPr lang="sv-SE" sz="1200" kern="1200" dirty="0">
                <a:solidFill>
                  <a:schemeClr val="tx1"/>
                </a:solidFill>
                <a:effectLst/>
                <a:latin typeface="+mn-lt"/>
                <a:ea typeface="+mn-ea"/>
                <a:cs typeface="+mn-cs"/>
              </a:rPr>
              <a:t> klimatmedveten upphandling och ge förutsättningar för cirkulär ekonomi.</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Tittar man på den högra bilden ser man att importen, alltså sådant vi konsumerar från andra delar av världen är större än exporten. I pengar är dessa två jämbördiga men i utsläpp är importen större!</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Det här kan man sätta i relation till utsläppen från fossila bränslen i kommunen som uppgår till 2 ton CO2 /person, alltså en fjärdedel av de totala konsumtionsutsläppen. För att vi ska följa parisavtalet och inte öka den globala uppvärmningen med mer än 1,5 grader behöver vi komma ner på 1 ton fossil koldioxid per person och år.</a:t>
            </a:r>
          </a:p>
          <a:p>
            <a:pPr lvl="0"/>
            <a:r>
              <a:rPr lang="sv-SE" sz="1200" kern="1200" dirty="0">
                <a:solidFill>
                  <a:schemeClr val="tx1"/>
                </a:solidFill>
                <a:effectLst/>
                <a:latin typeface="+mn-lt"/>
                <a:ea typeface="+mn-ea"/>
                <a:cs typeface="+mn-cs"/>
              </a:rPr>
              <a:t>För att nå dit behövs både förändrat konsumtionsbeteende och förändrade tekniker för industri och transporter.  </a:t>
            </a:r>
          </a:p>
        </p:txBody>
      </p:sp>
      <p:sp>
        <p:nvSpPr>
          <p:cNvPr id="4" name="Platshållare för bildnummer 3"/>
          <p:cNvSpPr>
            <a:spLocks noGrp="1"/>
          </p:cNvSpPr>
          <p:nvPr>
            <p:ph type="sldNum" sz="quarter" idx="5"/>
          </p:nvPr>
        </p:nvSpPr>
        <p:spPr/>
        <p:txBody>
          <a:bodyPr/>
          <a:lstStyle/>
          <a:p>
            <a:fld id="{354FA5A6-64BA-4EA0-B718-12E0E3F98DE8}" type="slidenum">
              <a:rPr lang="sv-SE" smtClean="0"/>
              <a:t>17</a:t>
            </a:fld>
            <a:endParaRPr lang="sv-SE"/>
          </a:p>
        </p:txBody>
      </p:sp>
    </p:spTree>
    <p:extLst>
      <p:ext uri="{BB962C8B-B14F-4D97-AF65-F5344CB8AC3E}">
        <p14:creationId xmlns:p14="http://schemas.microsoft.com/office/powerpoint/2010/main" val="256326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 Vad gäller kommunen som organisation, så har vi följande mål:</a:t>
            </a:r>
            <a:br>
              <a:rPr lang="sv-SE"/>
            </a:br>
            <a:r>
              <a:rPr lang="sv-SE"/>
              <a:t>- Minskat  energiförbrukningen med 30% jämfört med år 2010</a:t>
            </a:r>
          </a:p>
        </p:txBody>
      </p:sp>
      <p:sp>
        <p:nvSpPr>
          <p:cNvPr id="4" name="Platshållare för bildnummer 3"/>
          <p:cNvSpPr>
            <a:spLocks noGrp="1"/>
          </p:cNvSpPr>
          <p:nvPr>
            <p:ph type="sldNum" sz="quarter" idx="5"/>
          </p:nvPr>
        </p:nvSpPr>
        <p:spPr/>
        <p:txBody>
          <a:bodyPr/>
          <a:lstStyle/>
          <a:p>
            <a:fld id="{354FA5A6-64BA-4EA0-B718-12E0E3F98DE8}" type="slidenum">
              <a:rPr lang="sv-SE" smtClean="0"/>
              <a:t>18</a:t>
            </a:fld>
            <a:endParaRPr lang="sv-SE"/>
          </a:p>
        </p:txBody>
      </p:sp>
    </p:spTree>
    <p:extLst>
      <p:ext uri="{BB962C8B-B14F-4D97-AF65-F5344CB8AC3E}">
        <p14:creationId xmlns:p14="http://schemas.microsoft.com/office/powerpoint/2010/main" val="3909167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har minskat energiförbrukningen i organisationen med 29% sen år 2010. Detta är ett preliminärt resultat för 2020. Siffran för 2019 var på -19%. Den stora förändringen kan bero på Coronapandemin. </a:t>
            </a:r>
          </a:p>
        </p:txBody>
      </p:sp>
      <p:sp>
        <p:nvSpPr>
          <p:cNvPr id="4" name="Platshållare för bildnummer 3"/>
          <p:cNvSpPr>
            <a:spLocks noGrp="1"/>
          </p:cNvSpPr>
          <p:nvPr>
            <p:ph type="sldNum" sz="quarter" idx="5"/>
          </p:nvPr>
        </p:nvSpPr>
        <p:spPr/>
        <p:txBody>
          <a:bodyPr/>
          <a:lstStyle/>
          <a:p>
            <a:fld id="{354FA5A6-64BA-4EA0-B718-12E0E3F98DE8}" type="slidenum">
              <a:rPr lang="sv-SE" smtClean="0"/>
              <a:t>19</a:t>
            </a:fld>
            <a:endParaRPr lang="sv-SE"/>
          </a:p>
        </p:txBody>
      </p:sp>
    </p:spTree>
    <p:extLst>
      <p:ext uri="{BB962C8B-B14F-4D97-AF65-F5344CB8AC3E}">
        <p14:creationId xmlns:p14="http://schemas.microsoft.com/office/powerpoint/2010/main" val="415454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dirty="0">
                <a:solidFill>
                  <a:schemeClr val="tx1"/>
                </a:solidFill>
                <a:effectLst/>
                <a:latin typeface="+mn-lt"/>
                <a:ea typeface="+mn-ea"/>
                <a:cs typeface="+mn-cs"/>
              </a:rPr>
              <a:t>Tre delar med </a:t>
            </a:r>
            <a:r>
              <a:rPr lang="sv-SE" sz="1200" kern="1200" dirty="0" err="1">
                <a:solidFill>
                  <a:schemeClr val="tx1"/>
                </a:solidFill>
                <a:effectLst/>
                <a:latin typeface="+mn-lt"/>
                <a:ea typeface="+mn-ea"/>
                <a:cs typeface="+mn-cs"/>
              </a:rPr>
              <a:t>menti</a:t>
            </a:r>
            <a:r>
              <a:rPr lang="sv-SE" sz="1200" kern="1200" dirty="0">
                <a:solidFill>
                  <a:schemeClr val="tx1"/>
                </a:solidFill>
                <a:effectLst/>
                <a:latin typeface="+mn-lt"/>
                <a:ea typeface="+mn-ea"/>
                <a:cs typeface="+mn-cs"/>
              </a:rPr>
              <a:t> mellan varje del</a:t>
            </a:r>
          </a:p>
        </p:txBody>
      </p:sp>
      <p:sp>
        <p:nvSpPr>
          <p:cNvPr id="4" name="Platshållare för bildnummer 3"/>
          <p:cNvSpPr>
            <a:spLocks noGrp="1"/>
          </p:cNvSpPr>
          <p:nvPr>
            <p:ph type="sldNum" sz="quarter" idx="5"/>
          </p:nvPr>
        </p:nvSpPr>
        <p:spPr/>
        <p:txBody>
          <a:bodyPr/>
          <a:lstStyle/>
          <a:p>
            <a:fld id="{354FA5A6-64BA-4EA0-B718-12E0E3F98DE8}" type="slidenum">
              <a:rPr lang="sv-SE" smtClean="0"/>
              <a:t>2</a:t>
            </a:fld>
            <a:endParaRPr lang="sv-SE"/>
          </a:p>
        </p:txBody>
      </p:sp>
    </p:spTree>
    <p:extLst>
      <p:ext uri="{BB962C8B-B14F-4D97-AF65-F5344CB8AC3E}">
        <p14:creationId xmlns:p14="http://schemas.microsoft.com/office/powerpoint/2010/main" val="262280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20</a:t>
            </a:fld>
            <a:endParaRPr lang="sv-SE"/>
          </a:p>
        </p:txBody>
      </p:sp>
    </p:spTree>
    <p:extLst>
      <p:ext uri="{BB962C8B-B14F-4D97-AF65-F5344CB8AC3E}">
        <p14:creationId xmlns:p14="http://schemas.microsoft.com/office/powerpoint/2010/main" val="203926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är på god väg. Vi kan. Handlar om att göra det här tillsammans. Implementera tankesättet och arbetet i hela kommunorganisationen. </a:t>
            </a:r>
          </a:p>
          <a:p>
            <a:r>
              <a:rPr lang="sv-SE" sz="1200" b="1" kern="1200">
                <a:solidFill>
                  <a:schemeClr val="tx1"/>
                </a:solidFill>
                <a:effectLst/>
                <a:latin typeface="+mn-lt"/>
                <a:ea typeface="+mn-ea"/>
                <a:cs typeface="+mn-cs"/>
              </a:rPr>
              <a:t>Med nuvarande takt på utsläppsminskningen kommer vi inte att nå målet om en fossilbränslefri kommunorganisation. Det krävs en minskning på 500 ton per år för att organisationen ska nå det skärpta målet om att bli fossilbränslefri till år 2025. Vi behöver alltså öka takten.</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21</a:t>
            </a:fld>
            <a:endParaRPr lang="sv-SE"/>
          </a:p>
        </p:txBody>
      </p:sp>
    </p:spTree>
    <p:extLst>
      <p:ext uri="{BB962C8B-B14F-4D97-AF65-F5344CB8AC3E}">
        <p14:creationId xmlns:p14="http://schemas.microsoft.com/office/powerpoint/2010/main" val="3048005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Vi är på god väg. Vi kan. Handlar om att göra det här tillsammans. Implementera tankesättet och arbetet i hela kommunorganisationen. </a:t>
            </a:r>
          </a:p>
          <a:p>
            <a:r>
              <a:rPr lang="sv-SE" sz="1200" b="1" kern="1200">
                <a:solidFill>
                  <a:schemeClr val="tx1"/>
                </a:solidFill>
                <a:effectLst/>
                <a:latin typeface="+mn-lt"/>
                <a:ea typeface="+mn-ea"/>
                <a:cs typeface="+mn-cs"/>
              </a:rPr>
              <a:t>Med nuvarande takt på utsläppsminskningen kommer vi inte att nå målet om en fossilbränslefri kommunorganisation. Det krävs en minskning på 500 ton per år för att organisationen ska nå det skärpta målet om att bli fossilbränslefri till år 2025. Vi behöver alltså öka takten.</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22</a:t>
            </a:fld>
            <a:endParaRPr lang="sv-SE"/>
          </a:p>
        </p:txBody>
      </p:sp>
    </p:spTree>
    <p:extLst>
      <p:ext uri="{BB962C8B-B14F-4D97-AF65-F5344CB8AC3E}">
        <p14:creationId xmlns:p14="http://schemas.microsoft.com/office/powerpoint/2010/main" val="158622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23</a:t>
            </a:fld>
            <a:endParaRPr lang="sv-SE"/>
          </a:p>
        </p:txBody>
      </p:sp>
    </p:spTree>
    <p:extLst>
      <p:ext uri="{BB962C8B-B14F-4D97-AF65-F5344CB8AC3E}">
        <p14:creationId xmlns:p14="http://schemas.microsoft.com/office/powerpoint/2010/main" val="390024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Besvara i ca 3min</a:t>
            </a:r>
          </a:p>
        </p:txBody>
      </p:sp>
      <p:sp>
        <p:nvSpPr>
          <p:cNvPr id="4" name="Platshållare för bildnummer 3"/>
          <p:cNvSpPr>
            <a:spLocks noGrp="1"/>
          </p:cNvSpPr>
          <p:nvPr>
            <p:ph type="sldNum" sz="quarter" idx="5"/>
          </p:nvPr>
        </p:nvSpPr>
        <p:spPr/>
        <p:txBody>
          <a:bodyPr/>
          <a:lstStyle/>
          <a:p>
            <a:fld id="{354FA5A6-64BA-4EA0-B718-12E0E3F98DE8}" type="slidenum">
              <a:rPr lang="sv-SE" smtClean="0"/>
              <a:t>24</a:t>
            </a:fld>
            <a:endParaRPr lang="sv-SE"/>
          </a:p>
        </p:txBody>
      </p:sp>
    </p:spTree>
    <p:extLst>
      <p:ext uri="{BB962C8B-B14F-4D97-AF65-F5344CB8AC3E}">
        <p14:creationId xmlns:p14="http://schemas.microsoft.com/office/powerpoint/2010/main" val="1343042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Besvara i ca 3min</a:t>
            </a:r>
          </a:p>
        </p:txBody>
      </p:sp>
      <p:sp>
        <p:nvSpPr>
          <p:cNvPr id="4" name="Platshållare för bildnummer 3"/>
          <p:cNvSpPr>
            <a:spLocks noGrp="1"/>
          </p:cNvSpPr>
          <p:nvPr>
            <p:ph type="sldNum" sz="quarter" idx="5"/>
          </p:nvPr>
        </p:nvSpPr>
        <p:spPr/>
        <p:txBody>
          <a:bodyPr/>
          <a:lstStyle/>
          <a:p>
            <a:fld id="{354FA5A6-64BA-4EA0-B718-12E0E3F98DE8}" type="slidenum">
              <a:rPr lang="sv-SE" smtClean="0"/>
              <a:t>25</a:t>
            </a:fld>
            <a:endParaRPr lang="sv-SE"/>
          </a:p>
        </p:txBody>
      </p:sp>
    </p:spTree>
    <p:extLst>
      <p:ext uri="{BB962C8B-B14F-4D97-AF65-F5344CB8AC3E}">
        <p14:creationId xmlns:p14="http://schemas.microsoft.com/office/powerpoint/2010/main" val="1602104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a:solidFill>
                  <a:schemeClr val="tx1"/>
                </a:solidFill>
                <a:effectLst/>
                <a:latin typeface="+mn-lt"/>
                <a:ea typeface="+mn-ea"/>
                <a:cs typeface="+mn-cs"/>
              </a:rPr>
              <a:t>Klimatstrategin ska styra Östersunds kommuns arbete för att nå målen. </a:t>
            </a:r>
          </a:p>
          <a:p>
            <a:r>
              <a:rPr lang="sv-SE" sz="1200" kern="1200">
                <a:solidFill>
                  <a:schemeClr val="tx1"/>
                </a:solidFill>
                <a:effectLst/>
                <a:latin typeface="+mn-lt"/>
                <a:ea typeface="+mn-ea"/>
                <a:cs typeface="+mn-cs"/>
              </a:rPr>
              <a:t>- Tagit fram en klimatstrategi för arbetet 2019-2023</a:t>
            </a:r>
          </a:p>
          <a:p>
            <a:pPr lvl="0"/>
            <a:r>
              <a:rPr lang="sv-SE" sz="1200" kern="1200">
                <a:solidFill>
                  <a:schemeClr val="tx1"/>
                </a:solidFill>
                <a:effectLst/>
                <a:latin typeface="+mn-lt"/>
                <a:ea typeface="+mn-ea"/>
                <a:cs typeface="+mn-cs"/>
              </a:rPr>
              <a:t>- Valt ut 9 strategiska utvecklingsområden att fokusera på</a:t>
            </a:r>
          </a:p>
          <a:p>
            <a:pPr lvl="0"/>
            <a:r>
              <a:rPr lang="sv-SE" sz="1200" kern="1200">
                <a:solidFill>
                  <a:schemeClr val="tx1"/>
                </a:solidFill>
                <a:effectLst/>
                <a:latin typeface="+mn-lt"/>
                <a:ea typeface="+mn-ea"/>
                <a:cs typeface="+mn-cs"/>
              </a:rPr>
              <a:t>- Delats in i 74 åtgärdspunkter, för vad som kan göras.</a:t>
            </a:r>
          </a:p>
          <a:p>
            <a:pPr marL="171450" lvl="0" indent="-171450">
              <a:buFontTx/>
              <a:buChar char="-"/>
            </a:pPr>
            <a:r>
              <a:rPr lang="sv-SE" sz="1200" kern="1200">
                <a:solidFill>
                  <a:schemeClr val="tx1"/>
                </a:solidFill>
                <a:effectLst/>
                <a:latin typeface="+mn-lt"/>
                <a:ea typeface="+mn-ea"/>
                <a:cs typeface="+mn-cs"/>
              </a:rPr>
              <a:t>Klimatstrategin ska fungera som underlag till kommunens VEP. Identifiera de punkter som kopplar mest till er verksamhet, vad kan ni göra åt dessa punkter och hur ska ni hjälpa till att nå de övergripande målen!</a:t>
            </a:r>
          </a:p>
          <a:p>
            <a:pPr marL="171450" lvl="0" indent="-171450">
              <a:buFontTx/>
              <a:buChar char="-"/>
            </a:pPr>
            <a:endParaRPr lang="sv-SE" sz="1200" kern="1200">
              <a:solidFill>
                <a:schemeClr val="tx1"/>
              </a:solidFill>
              <a:effectLst/>
              <a:latin typeface="+mn-lt"/>
              <a:ea typeface="+mn-ea"/>
              <a:cs typeface="+mn-cs"/>
            </a:endParaRPr>
          </a:p>
          <a:p>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26</a:t>
            </a:fld>
            <a:endParaRPr lang="sv-SE"/>
          </a:p>
        </p:txBody>
      </p:sp>
    </p:spTree>
    <p:extLst>
      <p:ext uri="{BB962C8B-B14F-4D97-AF65-F5344CB8AC3E}">
        <p14:creationId xmlns:p14="http://schemas.microsoft.com/office/powerpoint/2010/main" val="2971843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27</a:t>
            </a:fld>
            <a:endParaRPr lang="sv-SE"/>
          </a:p>
        </p:txBody>
      </p:sp>
    </p:spTree>
    <p:extLst>
      <p:ext uri="{BB962C8B-B14F-4D97-AF65-F5344CB8AC3E}">
        <p14:creationId xmlns:p14="http://schemas.microsoft.com/office/powerpoint/2010/main" val="3783364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28</a:t>
            </a:fld>
            <a:endParaRPr lang="sv-SE"/>
          </a:p>
        </p:txBody>
      </p:sp>
    </p:spTree>
    <p:extLst>
      <p:ext uri="{BB962C8B-B14F-4D97-AF65-F5344CB8AC3E}">
        <p14:creationId xmlns:p14="http://schemas.microsoft.com/office/powerpoint/2010/main" val="1930540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Söka bidrag. H-gruppen kan verka som stöd. Ex. Klimatklivet, bidrag minskad klimatpåverkan.</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29</a:t>
            </a:fld>
            <a:endParaRPr lang="sv-SE"/>
          </a:p>
        </p:txBody>
      </p:sp>
    </p:spTree>
    <p:extLst>
      <p:ext uri="{BB962C8B-B14F-4D97-AF65-F5344CB8AC3E}">
        <p14:creationId xmlns:p14="http://schemas.microsoft.com/office/powerpoint/2010/main" val="423056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endParaRPr lang="sv-SE" sz="1200" kern="120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3</a:t>
            </a:fld>
            <a:endParaRPr lang="sv-SE"/>
          </a:p>
        </p:txBody>
      </p:sp>
    </p:spTree>
    <p:extLst>
      <p:ext uri="{BB962C8B-B14F-4D97-AF65-F5344CB8AC3E}">
        <p14:creationId xmlns:p14="http://schemas.microsoft.com/office/powerpoint/2010/main" val="1927682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a:t>Klimatväxling. Hur tjänsteresor ändrats. För flygresor fortsätta + utredas om klimatväxling kan ske inom fler områden.</a:t>
            </a:r>
          </a:p>
          <a:p>
            <a:pPr marL="171450" indent="-171450">
              <a:buFontTx/>
              <a:buChar char="-"/>
            </a:pPr>
            <a:endParaRPr lang="sv-SE"/>
          </a:p>
          <a:p>
            <a:pPr marL="0" indent="0">
              <a:buFontTx/>
              <a:buNone/>
            </a:pPr>
            <a:r>
              <a:rPr lang="sv-SE"/>
              <a:t>- Klimatväxling pengar flygresor </a:t>
            </a:r>
            <a:r>
              <a:rPr lang="sv-SE">
                <a:sym typeface="Wingdings" panose="05000000000000000000" pitchFamily="2" charset="2"/>
              </a:rPr>
              <a:t> </a:t>
            </a:r>
            <a:r>
              <a:rPr lang="sv-SE" err="1">
                <a:sym typeface="Wingdings" panose="05000000000000000000" pitchFamily="2" charset="2"/>
              </a:rPr>
              <a:t>pot</a:t>
            </a:r>
            <a:r>
              <a:rPr lang="sv-SE">
                <a:sym typeface="Wingdings" panose="05000000000000000000" pitchFamily="2" charset="2"/>
              </a:rPr>
              <a:t>  åtgärder minskad klimatpåverkan. Infördes 2017</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30</a:t>
            </a:fld>
            <a:endParaRPr lang="sv-SE"/>
          </a:p>
        </p:txBody>
      </p:sp>
    </p:spTree>
    <p:extLst>
      <p:ext uri="{BB962C8B-B14F-4D97-AF65-F5344CB8AC3E}">
        <p14:creationId xmlns:p14="http://schemas.microsoft.com/office/powerpoint/2010/main" val="2897640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ltLang="sv-SE" b="0" dirty="0">
                <a:cs typeface="ヒラギノ角ゴ Pro W3" charset="0"/>
              </a:rPr>
              <a:t>Eftersom tjänsteresorna med flyg har ökat har kommunen infört en intern klimatväxling. </a:t>
            </a:r>
          </a:p>
          <a:p>
            <a:pPr marL="171450" indent="-171450">
              <a:buFont typeface="Arial" panose="020B0604020202020204" pitchFamily="34" charset="0"/>
              <a:buChar char="•"/>
            </a:pPr>
            <a:r>
              <a:rPr lang="sv-SE" altLang="sv-SE" b="0" dirty="0"/>
              <a:t>Det innebär att en avgift läggs på per enkel resa med 400 kr för resor inom Sverige, 800 kr inom Europa och 1600 kr till resten av världen</a:t>
            </a:r>
          </a:p>
          <a:p>
            <a:pPr marL="171450" indent="-171450">
              <a:buFont typeface="Arial" panose="020B0604020202020204" pitchFamily="34" charset="0"/>
              <a:buChar char="•"/>
            </a:pPr>
            <a:r>
              <a:rPr lang="sv-SE" altLang="sv-SE" b="0" dirty="0"/>
              <a:t>Pengarna går till ”årets klimatväxlingsåtgärd”  (19 </a:t>
            </a:r>
            <a:r>
              <a:rPr lang="sv-SE" altLang="sv-SE" b="0" dirty="0" err="1"/>
              <a:t>elcyklar</a:t>
            </a:r>
            <a:r>
              <a:rPr lang="sv-SE" altLang="sv-SE" b="0" dirty="0"/>
              <a:t> och 2 </a:t>
            </a:r>
            <a:r>
              <a:rPr lang="sv-SE" altLang="sv-SE" b="0" dirty="0" err="1"/>
              <a:t>lastcyklar</a:t>
            </a:r>
            <a:r>
              <a:rPr lang="sv-SE" altLang="sv-SE" b="0" dirty="0"/>
              <a:t> våren 2018, köp av förnyelsebart flygbränsle 2019, utsläppsbesparing om 128 ton fossil CO2. Stöd till det innovativa </a:t>
            </a:r>
            <a:r>
              <a:rPr lang="sv-SE" altLang="sv-SE" b="0" dirty="0" err="1"/>
              <a:t>elflygs</a:t>
            </a:r>
            <a:r>
              <a:rPr lang="sv-SE" altLang="sv-SE" b="0" dirty="0"/>
              <a:t>- och drönarprojektet Green </a:t>
            </a:r>
            <a:r>
              <a:rPr lang="sv-SE" altLang="sv-SE" b="0" dirty="0" err="1"/>
              <a:t>Flyway</a:t>
            </a:r>
            <a:r>
              <a:rPr lang="sv-SE" altLang="sv-SE" b="0" dirty="0"/>
              <a:t> 2020) </a:t>
            </a:r>
            <a:endParaRPr lang="sv-S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Vi kan se att utsläppen minskar och att fördelningen av tjänsteresorna har förändrats efter införandet av klimatväxling.</a:t>
            </a: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2016 låg vårt koldioxidutsläpp från flygresor på 425 ton. 2017 infördes klimatväxlingen och 2018 var utsläppen av koldioxid från flygresor 275 ton. En minskning med 150 ton!</a:t>
            </a:r>
          </a:p>
          <a:p>
            <a:pPr marL="171450" indent="-171450">
              <a:buFont typeface="Arial" panose="020B0604020202020204" pitchFamily="34" charset="0"/>
              <a:buChar char="•"/>
            </a:pPr>
            <a:r>
              <a:rPr lang="sv-SE" sz="1200" b="0" i="0" u="none" strike="noStrike" kern="1200" dirty="0">
                <a:solidFill>
                  <a:schemeClr val="tx1"/>
                </a:solidFill>
                <a:effectLst/>
                <a:latin typeface="+mn-lt"/>
                <a:ea typeface="+mn-ea"/>
                <a:cs typeface="+mn-cs"/>
              </a:rPr>
              <a:t>2020 års låga siffra beror på coronapandemin. Väldigt få resor gjordes. Det blir intressant att se om resorna kommer öka igen efter pandemin eller om vi fortsätter att ersätta många resor med distansmöten.  </a:t>
            </a:r>
          </a:p>
          <a:p>
            <a:pPr marL="171450" indent="-171450">
              <a:buFont typeface="Arial" panose="020B0604020202020204" pitchFamily="34" charset="0"/>
              <a:buChar char="•"/>
            </a:pPr>
            <a:endParaRPr lang="sv-SE"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sv-SE" sz="1200" b="0" i="0" u="none" strike="noStrike" kern="1200" dirty="0">
                <a:solidFill>
                  <a:schemeClr val="tx1"/>
                </a:solidFill>
                <a:effectLst/>
                <a:latin typeface="+mn-lt"/>
                <a:ea typeface="+mn-ea"/>
                <a:cs typeface="+mn-cs"/>
              </a:rPr>
              <a:t>https://insidan.ostersund.se/stodiarbetet/resoritjansten/klimatvaxling.4.212597031610053f2ba1108.html</a:t>
            </a:r>
          </a:p>
          <a:p>
            <a:endParaRPr lang="sv-SE" altLang="sv-SE" dirty="0">
              <a:cs typeface="ヒラギノ角ゴ Pro W3" charset="0"/>
            </a:endParaRPr>
          </a:p>
          <a:p>
            <a:endParaRPr lang="sv-SE" altLang="sv-SE" dirty="0">
              <a:cs typeface="ヒラギノ角ゴ Pro W3" charset="0"/>
            </a:endParaRPr>
          </a:p>
          <a:p>
            <a:r>
              <a:rPr lang="sv-SE" altLang="sv-SE" dirty="0">
                <a:cs typeface="ヒラギノ角ゴ Pro W3" charset="0"/>
              </a:rPr>
              <a:t>Utsläpp tjänsteresor flyg</a:t>
            </a:r>
          </a:p>
          <a:p>
            <a:r>
              <a:rPr lang="sv-SE" altLang="sv-SE" dirty="0">
                <a:cs typeface="ヒラギノ角ゴ Pro W3" charset="0"/>
              </a:rPr>
              <a:t>210 ton 2008 till 425 ton 2016</a:t>
            </a:r>
          </a:p>
          <a:p>
            <a:r>
              <a:rPr lang="sv-SE" altLang="sv-SE" dirty="0">
                <a:cs typeface="ヒラギノ角ゴ Pro W3" charset="0"/>
              </a:rPr>
              <a:t>41 kg/anställd 2010 – 88 kg/anställd 2015</a:t>
            </a:r>
          </a:p>
        </p:txBody>
      </p:sp>
      <p:sp>
        <p:nvSpPr>
          <p:cNvPr id="4" name="Platshållare för bildnummer 3"/>
          <p:cNvSpPr>
            <a:spLocks noGrp="1"/>
          </p:cNvSpPr>
          <p:nvPr>
            <p:ph type="sldNum" sz="quarter" idx="5"/>
          </p:nvPr>
        </p:nvSpPr>
        <p:spPr/>
        <p:txBody>
          <a:bodyPr/>
          <a:lstStyle/>
          <a:p>
            <a:fld id="{354FA5A6-64BA-4EA0-B718-12E0E3F98DE8}" type="slidenum">
              <a:rPr lang="sv-SE" smtClean="0"/>
              <a:t>31</a:t>
            </a:fld>
            <a:endParaRPr lang="sv-SE"/>
          </a:p>
        </p:txBody>
      </p:sp>
    </p:spTree>
    <p:extLst>
      <p:ext uri="{BB962C8B-B14F-4D97-AF65-F5344CB8AC3E}">
        <p14:creationId xmlns:p14="http://schemas.microsoft.com/office/powerpoint/2010/main" val="2255006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2017: 6300 tjänsteresor 369 ton CO2 flyg</a:t>
            </a:r>
          </a:p>
          <a:p>
            <a:r>
              <a:rPr lang="sv-SE"/>
              <a:t>2019: 6500 tjänsteresor 255 ton CO2 flyg</a:t>
            </a:r>
          </a:p>
          <a:p>
            <a:r>
              <a:rPr lang="sv-SE"/>
              <a:t>Minskat med 30% CO2 114 ton CO2, 1000 resor 2017 </a:t>
            </a:r>
            <a:r>
              <a:rPr lang="sv-SE">
                <a:sym typeface="Wingdings" panose="05000000000000000000" pitchFamily="2" charset="2"/>
              </a:rPr>
              <a:t> 2019</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32</a:t>
            </a:fld>
            <a:endParaRPr lang="sv-SE"/>
          </a:p>
        </p:txBody>
      </p:sp>
    </p:spTree>
    <p:extLst>
      <p:ext uri="{BB962C8B-B14F-4D97-AF65-F5344CB8AC3E}">
        <p14:creationId xmlns:p14="http://schemas.microsoft.com/office/powerpoint/2010/main" val="3712934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2017: 6300 tjänsteresor 369 ton CO2 flyg</a:t>
            </a:r>
          </a:p>
          <a:p>
            <a:r>
              <a:rPr lang="sv-SE"/>
              <a:t>2019: 6500 tjänsteresor 255 ton CO2 flyg</a:t>
            </a:r>
          </a:p>
          <a:p>
            <a:r>
              <a:rPr lang="sv-SE"/>
              <a:t>Minskat med 30% CO2 114 ton CO2, 1000 resor 2017 </a:t>
            </a:r>
            <a:r>
              <a:rPr lang="sv-SE">
                <a:sym typeface="Wingdings" panose="05000000000000000000" pitchFamily="2" charset="2"/>
              </a:rPr>
              <a:t> 2019</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33</a:t>
            </a:fld>
            <a:endParaRPr lang="sv-SE"/>
          </a:p>
        </p:txBody>
      </p:sp>
    </p:spTree>
    <p:extLst>
      <p:ext uri="{BB962C8B-B14F-4D97-AF65-F5344CB8AC3E}">
        <p14:creationId xmlns:p14="http://schemas.microsoft.com/office/powerpoint/2010/main" val="608113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2017: 6300 tjänsteresor 369 ton CO2 flyg</a:t>
            </a:r>
          </a:p>
          <a:p>
            <a:r>
              <a:rPr lang="sv-SE"/>
              <a:t>2019: 6500 tjänsteresor 255 ton CO2 flyg</a:t>
            </a:r>
          </a:p>
          <a:p>
            <a:r>
              <a:rPr lang="sv-SE"/>
              <a:t>Minskat med 30% CO2 114 ton CO2, 1000 resor 2017 </a:t>
            </a:r>
            <a:r>
              <a:rPr lang="sv-SE">
                <a:sym typeface="Wingdings" panose="05000000000000000000" pitchFamily="2" charset="2"/>
              </a:rPr>
              <a:t> 2019</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34</a:t>
            </a:fld>
            <a:endParaRPr lang="sv-SE"/>
          </a:p>
        </p:txBody>
      </p:sp>
    </p:spTree>
    <p:extLst>
      <p:ext uri="{BB962C8B-B14F-4D97-AF65-F5344CB8AC3E}">
        <p14:creationId xmlns:p14="http://schemas.microsoft.com/office/powerpoint/2010/main" val="2421605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a:t>Den största andelen av utsläppen i </a:t>
            </a:r>
            <a:r>
              <a:rPr lang="sv-SE" err="1"/>
              <a:t>Ösd</a:t>
            </a:r>
            <a:r>
              <a:rPr lang="sv-SE"/>
              <a:t> kommun som både organisation och geografiskt område kommer från transportsektorn. Så det här området är otroligt viktigt.</a:t>
            </a:r>
          </a:p>
          <a:p>
            <a:pPr marL="171450" indent="-171450">
              <a:buFontTx/>
              <a:buChar char="-"/>
            </a:pPr>
            <a:r>
              <a:rPr lang="sv-SE"/>
              <a:t>Sätt att minska klimatpåverkan i den här sektorn är genom ändrad teknik, andra drivmedel men även ändrade färdmedelsfördelning </a:t>
            </a:r>
            <a:r>
              <a:rPr lang="sv-SE">
                <a:sym typeface="Wingdings" panose="05000000000000000000" pitchFamily="2" charset="2"/>
              </a:rPr>
              <a:t> bättre folkhälsa.</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35</a:t>
            </a:fld>
            <a:endParaRPr lang="sv-SE"/>
          </a:p>
        </p:txBody>
      </p:sp>
    </p:spTree>
    <p:extLst>
      <p:ext uri="{BB962C8B-B14F-4D97-AF65-F5344CB8AC3E}">
        <p14:creationId xmlns:p14="http://schemas.microsoft.com/office/powerpoint/2010/main" val="2307226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År 2019 såg fördelningen ut så här. </a:t>
            </a:r>
          </a:p>
          <a:p>
            <a:pPr marL="171450" indent="-171450">
              <a:buFontTx/>
              <a:buChar char="-"/>
            </a:pPr>
            <a:endParaRPr lang="sv-SE" dirty="0"/>
          </a:p>
          <a:p>
            <a:pPr marL="171450" indent="-171450">
              <a:buFontTx/>
              <a:buChar char="-"/>
            </a:pPr>
            <a:r>
              <a:rPr lang="sv-SE" dirty="0"/>
              <a:t>Källa: Kollektivtrafikbarometern 2019</a:t>
            </a: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36</a:t>
            </a:fld>
            <a:endParaRPr lang="sv-SE"/>
          </a:p>
        </p:txBody>
      </p:sp>
    </p:spTree>
    <p:extLst>
      <p:ext uri="{BB962C8B-B14F-4D97-AF65-F5344CB8AC3E}">
        <p14:creationId xmlns:p14="http://schemas.microsoft.com/office/powerpoint/2010/main" val="2917467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År 2019 såg fördelningen ut så här. </a:t>
            </a:r>
          </a:p>
          <a:p>
            <a:pPr marL="171450" indent="-171450">
              <a:buFontTx/>
              <a:buChar char="-"/>
            </a:pPr>
            <a:endParaRPr lang="sv-SE" dirty="0"/>
          </a:p>
          <a:p>
            <a:pPr marL="171450" indent="-171450">
              <a:buFontTx/>
              <a:buChar char="-"/>
            </a:pPr>
            <a:r>
              <a:rPr lang="sv-SE" dirty="0"/>
              <a:t>Källa: Kollektivtrafikbarometern 2019</a:t>
            </a: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37</a:t>
            </a:fld>
            <a:endParaRPr lang="sv-SE"/>
          </a:p>
        </p:txBody>
      </p:sp>
    </p:spTree>
    <p:extLst>
      <p:ext uri="{BB962C8B-B14F-4D97-AF65-F5344CB8AC3E}">
        <p14:creationId xmlns:p14="http://schemas.microsoft.com/office/powerpoint/2010/main" val="1863522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År 2020 såg fördelningen ut så här. </a:t>
            </a:r>
          </a:p>
          <a:p>
            <a:pPr marL="171450" indent="-171450">
              <a:buFontTx/>
              <a:buChar char="-"/>
            </a:pPr>
            <a:endParaRPr lang="sv-SE" dirty="0"/>
          </a:p>
          <a:p>
            <a:pPr marL="171450" indent="-171450">
              <a:buFontTx/>
              <a:buChar char="-"/>
            </a:pPr>
            <a:r>
              <a:rPr lang="sv-SE" dirty="0"/>
              <a:t>Källa: Kollektivtrafikbarometern 2020</a:t>
            </a: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38</a:t>
            </a:fld>
            <a:endParaRPr lang="sv-SE"/>
          </a:p>
        </p:txBody>
      </p:sp>
    </p:spTree>
    <p:extLst>
      <p:ext uri="{BB962C8B-B14F-4D97-AF65-F5344CB8AC3E}">
        <p14:creationId xmlns:p14="http://schemas.microsoft.com/office/powerpoint/2010/main" val="4132689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baseline="0" dirty="0">
                <a:solidFill>
                  <a:schemeClr val="tx1"/>
                </a:solidFill>
                <a:latin typeface="+mn-lt"/>
                <a:ea typeface="+mn-ea"/>
                <a:cs typeface="+mn-cs"/>
              </a:rPr>
              <a:t>Trivector har, på uppdrag av Östersunds kommun, genomfört en beräkning av vilka effekter på folkhälsa och koldioxidutsläpp som uppstår om färdmedelsandelarna i Östersunds tätort ändras enligt Östersunds kommuns uppsatta mål. Beräknade effekter uppstår av ändrade resvanor jämfört med ett nuläge, som baseras på resvaneundersökningar (kollektivtrafikbarometern) 2016 och 2017.</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Det verktyg som använts för att beräkna hälsoeffekter är Världshälsoorganisationen WHO:s HEAT (Health </a:t>
            </a:r>
            <a:r>
              <a:rPr lang="sv-SE" sz="1200" b="0" i="0" u="none" strike="noStrike" kern="1200" baseline="0" dirty="0" err="1">
                <a:solidFill>
                  <a:schemeClr val="tx1"/>
                </a:solidFill>
                <a:latin typeface="+mn-lt"/>
                <a:ea typeface="+mn-ea"/>
                <a:cs typeface="+mn-cs"/>
              </a:rPr>
              <a:t>Economic</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Assessment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tool</a:t>
            </a:r>
            <a:r>
              <a:rPr lang="sv-SE" sz="1200" b="0" i="0" u="none" strike="noStrike" kern="1200" baseline="0" dirty="0">
                <a:solidFill>
                  <a:schemeClr val="tx1"/>
                </a:solidFill>
                <a:latin typeface="+mn-lt"/>
                <a:ea typeface="+mn-ea"/>
                <a:cs typeface="+mn-cs"/>
              </a:rPr>
              <a:t>)4. HEAT beräknar hur resandefördelningen mellan bil, kollektivtrafik, gång och cykel påverkar</a:t>
            </a:r>
            <a:r>
              <a:rPr lang="sv-SE" sz="1200" b="1" i="0" u="none" strike="noStrike" kern="1200" baseline="0" dirty="0">
                <a:solidFill>
                  <a:schemeClr val="tx1"/>
                </a:solidFill>
                <a:latin typeface="+mn-lt"/>
                <a:ea typeface="+mn-ea"/>
                <a:cs typeface="+mn-cs"/>
              </a:rPr>
              <a:t> folkhälsoeffekter (fysisk aktivitet, luftföroreningar och trafiksäkerhet/olycksrisk) samt koldioxidutsläpp</a:t>
            </a:r>
            <a:r>
              <a:rPr lang="sv-SE" sz="1200" b="0" i="0" u="none" strike="noStrike" kern="1200" baseline="0" dirty="0">
                <a:solidFill>
                  <a:schemeClr val="tx1"/>
                </a:solidFill>
                <a:latin typeface="+mn-lt"/>
                <a:ea typeface="+mn-ea"/>
                <a:cs typeface="+mn-cs"/>
              </a:rPr>
              <a:t>. I den här analysen är det förändrat resande mellan nuläge och mål som effekter beräknas för. Effekterna anges i form av minskad dödlighet (</a:t>
            </a:r>
            <a:r>
              <a:rPr lang="sv-SE" sz="1200" b="0" i="0" u="none" strike="noStrike" kern="1200" baseline="0" dirty="0" err="1">
                <a:solidFill>
                  <a:schemeClr val="tx1"/>
                </a:solidFill>
                <a:latin typeface="+mn-lt"/>
                <a:ea typeface="+mn-ea"/>
                <a:cs typeface="+mn-cs"/>
              </a:rPr>
              <a:t>förtida</a:t>
            </a:r>
            <a:r>
              <a:rPr lang="sv-SE" sz="1200" b="0" i="0" u="none" strike="noStrike" kern="1200" baseline="0" dirty="0">
                <a:solidFill>
                  <a:schemeClr val="tx1"/>
                </a:solidFill>
                <a:latin typeface="+mn-lt"/>
                <a:ea typeface="+mn-ea"/>
                <a:cs typeface="+mn-cs"/>
              </a:rPr>
              <a:t> död) och reducering av koldioxidutsläpp i ton. Dessa effekter värderas monetärt för att få fram en samhällsekonomisk effekt. </a:t>
            </a: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39</a:t>
            </a:fld>
            <a:endParaRPr lang="sv-SE"/>
          </a:p>
        </p:txBody>
      </p:sp>
    </p:spTree>
    <p:extLst>
      <p:ext uri="{BB962C8B-B14F-4D97-AF65-F5344CB8AC3E}">
        <p14:creationId xmlns:p14="http://schemas.microsoft.com/office/powerpoint/2010/main" val="2790236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Våra lokala växthusgasutsläpp bidrar till klimatförändringar över hela världen och effekterna påverkar Östersund och Jämtland redan idag. För att vårt klimatarbete ska ge bäst effekt måste vi samordna det och se till att våra klimatinsatser stöder och förstärker varandra. Där kommer klimatstrategin in..</a:t>
            </a:r>
            <a:endParaRPr lang="sv-SE" sz="1200" i="1" kern="1200" dirty="0">
              <a:solidFill>
                <a:schemeClr val="tx1"/>
              </a:solidFill>
              <a:effectLst/>
              <a:latin typeface="+mn-lt"/>
              <a:ea typeface="+mn-ea"/>
              <a:cs typeface="+mn-cs"/>
            </a:endParaRPr>
          </a:p>
          <a:p>
            <a:pPr marL="171450" indent="-171450">
              <a:buFontTx/>
              <a:buChar char="-"/>
            </a:pPr>
            <a:r>
              <a:rPr lang="sv-SE" sz="1200" i="1" kern="1200" dirty="0">
                <a:solidFill>
                  <a:schemeClr val="tx1"/>
                </a:solidFill>
                <a:effectLst/>
                <a:latin typeface="+mn-lt"/>
                <a:ea typeface="+mn-ea"/>
                <a:cs typeface="+mn-cs"/>
              </a:rPr>
              <a:t>Klimatstrategin har tagits fram för att verka som stöd för att arbetet i Östersunds kommun skapar minskad klimatpåverkan. </a:t>
            </a:r>
          </a:p>
          <a:p>
            <a:pPr marL="171450" indent="-171450">
              <a:buFontTx/>
              <a:buChar char="-"/>
            </a:pPr>
            <a:r>
              <a:rPr lang="sv-SE" sz="1200" i="1" kern="1200" dirty="0">
                <a:solidFill>
                  <a:schemeClr val="tx1"/>
                </a:solidFill>
                <a:effectLst/>
                <a:latin typeface="+mn-lt"/>
                <a:ea typeface="+mn-ea"/>
                <a:cs typeface="+mn-cs"/>
              </a:rPr>
              <a:t>Något som behövs då klimatutmaningen är akut. </a:t>
            </a:r>
          </a:p>
          <a:p>
            <a:pPr marL="171450" indent="-171450">
              <a:buFontTx/>
              <a:buChar char="-"/>
            </a:pPr>
            <a:r>
              <a:rPr lang="sv-SE" sz="1200" i="1" kern="1200" dirty="0">
                <a:solidFill>
                  <a:schemeClr val="tx1"/>
                </a:solidFill>
                <a:effectLst/>
                <a:latin typeface="+mn-lt"/>
                <a:ea typeface="+mn-ea"/>
                <a:cs typeface="+mn-cs"/>
              </a:rPr>
              <a:t>För att minska de katastrofala effekterna av stigande temperaturer måste utsläppen av koldioxid och växthusgaser minska snabbt. </a:t>
            </a:r>
          </a:p>
          <a:p>
            <a:pPr marL="171450" indent="-171450">
              <a:buFontTx/>
              <a:buChar char="-"/>
            </a:pPr>
            <a:r>
              <a:rPr lang="sv-SE" dirty="0"/>
              <a:t>Viktigt att vi samordna resurserna och utför åtgärder som leder till minskad klimatpåverkan. Alla arbetar tillsammans. Det räcker inte att XX gör. Det krävs att vi alla arbetar med det här tillsammans och ökar takten.</a:t>
            </a:r>
          </a:p>
          <a:p>
            <a:pPr marL="171450" indent="-171450">
              <a:buFontTx/>
              <a:buChar char="-"/>
            </a:pPr>
            <a:r>
              <a:rPr lang="sv-SE" dirty="0"/>
              <a:t>Klimatstrategin är politiskt beslutad och ska verka som ett styrdokument för kommunens arbete</a:t>
            </a:r>
          </a:p>
          <a:p>
            <a:pPr marL="171450" indent="-171450">
              <a:buFontTx/>
              <a:buChar char="-"/>
            </a:pPr>
            <a:r>
              <a:rPr lang="sv-SE" dirty="0"/>
              <a:t>Arbeta fokuserat för att uppnå följande mål.</a:t>
            </a:r>
          </a:p>
        </p:txBody>
      </p:sp>
      <p:sp>
        <p:nvSpPr>
          <p:cNvPr id="4" name="Platshållare för bildnummer 3"/>
          <p:cNvSpPr>
            <a:spLocks noGrp="1"/>
          </p:cNvSpPr>
          <p:nvPr>
            <p:ph type="sldNum" sz="quarter" idx="5"/>
          </p:nvPr>
        </p:nvSpPr>
        <p:spPr/>
        <p:txBody>
          <a:bodyPr/>
          <a:lstStyle/>
          <a:p>
            <a:fld id="{354FA5A6-64BA-4EA0-B718-12E0E3F98DE8}" type="slidenum">
              <a:rPr lang="sv-SE" smtClean="0"/>
              <a:t>4</a:t>
            </a:fld>
            <a:endParaRPr lang="sv-SE"/>
          </a:p>
        </p:txBody>
      </p:sp>
    </p:spTree>
    <p:extLst>
      <p:ext uri="{BB962C8B-B14F-4D97-AF65-F5344CB8AC3E}">
        <p14:creationId xmlns:p14="http://schemas.microsoft.com/office/powerpoint/2010/main" val="952236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ltLang="sv-SE" b="0" i="0" dirty="0">
                <a:solidFill>
                  <a:schemeClr val="tx1"/>
                </a:solidFill>
                <a:latin typeface="Times New Roman" pitchFamily="18" charset="0"/>
              </a:rPr>
              <a:t>Vi ska nå klimat- och miljömålen samtidigt som Östersund växer, enligt befolkningsprognosen så ökar antalet invånare med 469 personer per år</a:t>
            </a:r>
          </a:p>
          <a:p>
            <a:pPr marL="171450" indent="-171450">
              <a:buFont typeface="Arial" panose="020B0604020202020204" pitchFamily="34" charset="0"/>
              <a:buChar char="•"/>
            </a:pPr>
            <a:r>
              <a:rPr lang="sv-SE" altLang="sv-SE" b="0" i="0" dirty="0">
                <a:solidFill>
                  <a:schemeClr val="tx1"/>
                </a:solidFill>
                <a:latin typeface="Times New Roman" pitchFamily="18" charset="0"/>
              </a:rPr>
              <a:t>Hur kommer dom att resa? Om alla tar bussen … motsvarar det 13 ytterligare bussar per år, om alla tar bilen … tillkommer 375 bilar.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b="0" i="0" dirty="0">
                <a:solidFill>
                  <a:schemeClr val="tx1"/>
                </a:solidFill>
                <a:latin typeface="Times New Roman" pitchFamily="18" charset="0"/>
              </a:rPr>
              <a:t>Det är en utmaning att minska utsläppen samtidigt som vi blir fler, därför behöver vi anpassa resandet.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b="0" i="0" dirty="0">
                <a:solidFill>
                  <a:schemeClr val="tx1"/>
                </a:solidFill>
                <a:latin typeface="Times New Roman" pitchFamily="18" charset="0"/>
              </a:rPr>
              <a:t>Olika färdsätt leder till olika effekter, det handlar inte bara om klimatutsläpp utan även trängsel, luftföroreningar, buller, folkhälsa, samhällsekonomi, tillgänglighet, jämlikhet, med mera. Hur vill vi att utvecklingen ska se ut framåt?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Arial" pitchFamily="34" charset="0"/>
              <a:ea typeface="ヒラギノ角ゴ Pro W3"/>
              <a:cs typeface="ヒラギノ角ゴ Pro W3"/>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ヒラギノ角ゴ Pro W3"/>
                <a:cs typeface="ヒラギノ角ゴ Pro W3"/>
              </a:rPr>
              <a:t>I slutet av 2019 var det 63 779 invånare Östersunds kommun (+ 552 invånare jämfört med 2018). Befolkningsprognosen tyder på att folkmängden kommer att öka med ca 469 personer per år och att det kommer att bo ca 68 500 invånare i kommunen år 2029.</a:t>
            </a:r>
          </a:p>
          <a:p>
            <a:endParaRPr lang="sv-SE" altLang="sv-SE" i="1" dirty="0">
              <a:solidFill>
                <a:schemeClr val="tx1"/>
              </a:solidFill>
              <a:latin typeface="Times New Roman" pitchFamily="18" charset="0"/>
            </a:endParaRPr>
          </a:p>
          <a:p>
            <a:r>
              <a:rPr lang="sv-SE" altLang="sv-SE" i="1" dirty="0">
                <a:solidFill>
                  <a:schemeClr val="tx1"/>
                </a:solidFill>
                <a:latin typeface="Times New Roman" pitchFamily="18" charset="0"/>
              </a:rPr>
              <a:t>Befolkningstillväxten är baserat</a:t>
            </a:r>
            <a:r>
              <a:rPr lang="sv-SE" altLang="sv-SE" i="1" baseline="0" dirty="0">
                <a:solidFill>
                  <a:schemeClr val="tx1"/>
                </a:solidFill>
                <a:latin typeface="Times New Roman" pitchFamily="18" charset="0"/>
              </a:rPr>
              <a:t> på prognosen som finns på Östersunds kommuns hemsida och är ungefär 469 personer per år (2019). </a:t>
            </a:r>
          </a:p>
          <a:p>
            <a:r>
              <a:rPr lang="sv-SE" altLang="sv-SE" i="1" baseline="0" dirty="0">
                <a:solidFill>
                  <a:schemeClr val="tx1"/>
                </a:solidFill>
                <a:latin typeface="Times New Roman" pitchFamily="18" charset="0"/>
              </a:rPr>
              <a:t>Figurerna illustrerar hur det skulle kunna se ut om alla 469 personer antigen skulle åka bil eller buss. </a:t>
            </a:r>
          </a:p>
          <a:p>
            <a:r>
              <a:rPr lang="sv-SE" altLang="sv-SE" i="1" baseline="0" dirty="0">
                <a:solidFill>
                  <a:schemeClr val="tx1"/>
                </a:solidFill>
                <a:latin typeface="Times New Roman" pitchFamily="18" charset="0"/>
              </a:rPr>
              <a:t>Räknat på 1.25 passagerare i varje bil. (469/1,25  = 375 </a:t>
            </a:r>
            <a:r>
              <a:rPr lang="sv-SE" altLang="sv-SE" i="1" baseline="0" dirty="0" err="1">
                <a:solidFill>
                  <a:schemeClr val="tx1"/>
                </a:solidFill>
                <a:latin typeface="Times New Roman" pitchFamily="18" charset="0"/>
              </a:rPr>
              <a:t>st</a:t>
            </a:r>
            <a:r>
              <a:rPr lang="sv-SE" altLang="sv-SE" i="1" baseline="0" dirty="0">
                <a:solidFill>
                  <a:schemeClr val="tx1"/>
                </a:solidFill>
                <a:latin typeface="Times New Roman" pitchFamily="18" charset="0"/>
              </a:rPr>
              <a:t> personbilar)</a:t>
            </a:r>
          </a:p>
          <a:p>
            <a:r>
              <a:rPr lang="sv-SE" altLang="sv-SE" i="1" baseline="0" dirty="0">
                <a:solidFill>
                  <a:schemeClr val="tx1"/>
                </a:solidFill>
                <a:latin typeface="Times New Roman" pitchFamily="18" charset="0"/>
              </a:rPr>
              <a:t>Buss räknat på 36 passagerare i varje buss. (469/36 = 13 </a:t>
            </a:r>
            <a:r>
              <a:rPr lang="sv-SE" altLang="sv-SE" i="1" baseline="0" dirty="0" err="1">
                <a:solidFill>
                  <a:schemeClr val="tx1"/>
                </a:solidFill>
                <a:latin typeface="Times New Roman" pitchFamily="18" charset="0"/>
              </a:rPr>
              <a:t>st</a:t>
            </a:r>
            <a:r>
              <a:rPr lang="sv-SE" altLang="sv-SE" i="1" baseline="0" dirty="0">
                <a:solidFill>
                  <a:schemeClr val="tx1"/>
                </a:solidFill>
                <a:latin typeface="Times New Roman" pitchFamily="18" charset="0"/>
              </a:rPr>
              <a:t> bussar)</a:t>
            </a:r>
          </a:p>
          <a:p>
            <a:endParaRPr lang="sv-SE" altLang="sv-SE" i="1" baseline="0" dirty="0">
              <a:solidFill>
                <a:schemeClr val="tx1"/>
              </a:solidFill>
              <a:latin typeface="Times New Roman" pitchFamily="18" charset="0"/>
            </a:endParaRPr>
          </a:p>
          <a:p>
            <a:r>
              <a:rPr lang="sv-SE" altLang="sv-SE" i="1" baseline="0" dirty="0">
                <a:solidFill>
                  <a:schemeClr val="tx1"/>
                </a:solidFill>
                <a:latin typeface="Times New Roman" pitchFamily="18" charset="0"/>
              </a:rPr>
              <a:t>(Baserat på hur de gjort i Stockholm. Lokal data  har efterfrågats, men enligt </a:t>
            </a:r>
            <a:r>
              <a:rPr lang="sv-SE" altLang="sv-SE" i="1" baseline="0" dirty="0" err="1">
                <a:solidFill>
                  <a:schemeClr val="tx1"/>
                </a:solidFill>
                <a:latin typeface="Times New Roman" pitchFamily="18" charset="0"/>
              </a:rPr>
              <a:t>Nettbuss</a:t>
            </a:r>
            <a:r>
              <a:rPr lang="sv-SE" altLang="sv-SE" i="1" baseline="0" dirty="0">
                <a:solidFill>
                  <a:schemeClr val="tx1"/>
                </a:solidFill>
                <a:latin typeface="Times New Roman" pitchFamily="18" charset="0"/>
              </a:rPr>
              <a:t> går det inte att ta fram data för det eftersom de inte mäter avstigande)</a:t>
            </a:r>
            <a:endParaRPr lang="sv-SE" altLang="sv-SE" i="1" dirty="0">
              <a:solidFill>
                <a:schemeClr val="tx1"/>
              </a:solidFill>
              <a:latin typeface="Times New Roman" pitchFamily="18" charset="0"/>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40</a:t>
            </a:fld>
            <a:endParaRPr lang="sv-SE"/>
          </a:p>
        </p:txBody>
      </p:sp>
    </p:spTree>
    <p:extLst>
      <p:ext uri="{BB962C8B-B14F-4D97-AF65-F5344CB8AC3E}">
        <p14:creationId xmlns:p14="http://schemas.microsoft.com/office/powerpoint/2010/main" val="3780548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Minska antal tjänstebilar genom </a:t>
            </a:r>
            <a:r>
              <a:rPr lang="sv-SE" dirty="0" err="1"/>
              <a:t>bilpool</a:t>
            </a:r>
            <a:r>
              <a:rPr lang="sv-SE" dirty="0"/>
              <a:t>, </a:t>
            </a:r>
            <a:r>
              <a:rPr lang="sv-SE" dirty="0" err="1"/>
              <a:t>elcyklar</a:t>
            </a:r>
            <a:r>
              <a:rPr lang="sv-SE" dirty="0"/>
              <a:t>, samåkning, </a:t>
            </a:r>
            <a:r>
              <a:rPr lang="sv-SE" dirty="0" err="1"/>
              <a:t>fossilbränslefria</a:t>
            </a:r>
            <a:r>
              <a:rPr lang="sv-SE" dirty="0"/>
              <a:t> fordon. </a:t>
            </a:r>
          </a:p>
          <a:p>
            <a:pPr marL="0" indent="0">
              <a:buFontTx/>
              <a:buNone/>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41</a:t>
            </a:fld>
            <a:endParaRPr lang="sv-SE"/>
          </a:p>
        </p:txBody>
      </p:sp>
    </p:spTree>
    <p:extLst>
      <p:ext uri="{BB962C8B-B14F-4D97-AF65-F5344CB8AC3E}">
        <p14:creationId xmlns:p14="http://schemas.microsoft.com/office/powerpoint/2010/main" val="288877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err="1">
                <a:solidFill>
                  <a:schemeClr val="tx1"/>
                </a:solidFill>
                <a:effectLst/>
                <a:latin typeface="+mn-lt"/>
                <a:ea typeface="+mn-ea"/>
                <a:cs typeface="+mn-cs"/>
              </a:rPr>
              <a:t>Elbusstrafik</a:t>
            </a:r>
            <a:r>
              <a:rPr lang="sv-SE" sz="1200" kern="1200">
                <a:solidFill>
                  <a:schemeClr val="tx1"/>
                </a:solidFill>
                <a:effectLst/>
                <a:latin typeface="+mn-lt"/>
                <a:ea typeface="+mn-ea"/>
                <a:cs typeface="+mn-cs"/>
              </a:rPr>
              <a:t> startas upp på linje 1 den 11 januari. Det är lång beställningstid på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och nya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kommer först till midsommar 2021, då kommer 4 nya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 I avvaktan på det flyttas två av 6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över från linje 6. Så i mitten av nästa år kommer det att finnas 10 </a:t>
            </a:r>
            <a:r>
              <a:rPr lang="sv-SE" sz="1200" kern="1200" err="1">
                <a:solidFill>
                  <a:schemeClr val="tx1"/>
                </a:solidFill>
                <a:effectLst/>
                <a:latin typeface="+mn-lt"/>
                <a:ea typeface="+mn-ea"/>
                <a:cs typeface="+mn-cs"/>
              </a:rPr>
              <a:t>elbussar</a:t>
            </a:r>
            <a:r>
              <a:rPr lang="sv-SE" sz="1200" kern="1200">
                <a:solidFill>
                  <a:schemeClr val="tx1"/>
                </a:solidFill>
                <a:effectLst/>
                <a:latin typeface="+mn-lt"/>
                <a:ea typeface="+mn-ea"/>
                <a:cs typeface="+mn-cs"/>
              </a:rPr>
              <a:t> av 30 bussar dvs en tredjedel av stadsbussparken är elektrifierad. Resten går på RME och HVO och lite diesel. </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42</a:t>
            </a:fld>
            <a:endParaRPr lang="sv-SE"/>
          </a:p>
        </p:txBody>
      </p:sp>
    </p:spTree>
    <p:extLst>
      <p:ext uri="{BB962C8B-B14F-4D97-AF65-F5344CB8AC3E}">
        <p14:creationId xmlns:p14="http://schemas.microsoft.com/office/powerpoint/2010/main" val="2534898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 Minska antal tjänstebilar genom </a:t>
            </a:r>
            <a:r>
              <a:rPr lang="sv-SE" err="1"/>
              <a:t>bilpool</a:t>
            </a:r>
            <a:r>
              <a:rPr lang="sv-SE"/>
              <a:t>, </a:t>
            </a:r>
            <a:r>
              <a:rPr lang="sv-SE" err="1"/>
              <a:t>elcyklar</a:t>
            </a:r>
            <a:r>
              <a:rPr lang="sv-SE"/>
              <a:t>, samåkning, fossilbränslefria fordon. </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43</a:t>
            </a:fld>
            <a:endParaRPr lang="sv-SE"/>
          </a:p>
        </p:txBody>
      </p:sp>
    </p:spTree>
    <p:extLst>
      <p:ext uri="{BB962C8B-B14F-4D97-AF65-F5344CB8AC3E}">
        <p14:creationId xmlns:p14="http://schemas.microsoft.com/office/powerpoint/2010/main" val="1809971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ltLang="sv-SE" b="0">
                <a:cs typeface="ヒラギノ角ゴ Pro W3" charset="0"/>
              </a:rPr>
              <a:t>Östersunds kommun har i ett projekt tillsammans med Regionen genomfört en CERO-analys.</a:t>
            </a:r>
          </a:p>
          <a:p>
            <a:pPr marL="171450" indent="-171450">
              <a:buFont typeface="Arial" panose="020B0604020202020204" pitchFamily="34" charset="0"/>
              <a:buChar char="•"/>
            </a:pPr>
            <a:r>
              <a:rPr lang="sv-SE" altLang="sv-SE" b="0">
                <a:cs typeface="ヒラギノ角ゴ Pro W3" charset="0"/>
              </a:rPr>
              <a:t>CERO är </a:t>
            </a:r>
            <a:r>
              <a:rPr lang="sv-SE" altLang="sv-SE"/>
              <a:t>en metod för kartläggning av utsläpp och kostnader i organisationen.</a:t>
            </a:r>
          </a:p>
          <a:p>
            <a:pPr marL="171450" indent="-171450">
              <a:buFont typeface="Arial" panose="020B0604020202020204" pitchFamily="34" charset="0"/>
              <a:buChar char="•"/>
            </a:pPr>
            <a:r>
              <a:rPr lang="sv-SE" altLang="sv-SE"/>
              <a:t>Det innebär att resedata har </a:t>
            </a:r>
            <a:r>
              <a:rPr lang="sv-SE" altLang="sv-SE" err="1"/>
              <a:t>anlyserats</a:t>
            </a:r>
            <a:r>
              <a:rPr lang="sv-SE" altLang="sv-SE"/>
              <a:t>, konsulter har hjälpt till att ta fram förslag till åtgärder och en handlingsplan har tagit fram.</a:t>
            </a:r>
          </a:p>
          <a:p>
            <a:pPr marL="171450" indent="-171450">
              <a:buFont typeface="Arial" panose="020B0604020202020204" pitchFamily="34" charset="0"/>
              <a:buChar char="•"/>
            </a:pPr>
            <a:endParaRPr lang="sv-SE" altLang="sv-SE" b="1">
              <a:cs typeface="ヒラギノ角ゴ Pro W3" charset="0"/>
            </a:endParaRPr>
          </a:p>
          <a:p>
            <a:r>
              <a:rPr lang="sv-SE" altLang="sv-SE">
                <a:cs typeface="ヒラギノ角ゴ Pro W3" charset="0"/>
              </a:rPr>
              <a:t>I korthet innebär CERO en grundlig analys av organisationens klimatmål, i termer både av kostnader, klimatpåverkan och resmönster. Bl.a. kartläggs hur anställda reser i tjänst och till och från arbetet, samt vilka fordon organisationen äger och hur de används. Därefter jämförs nuläget med de uppställda målen och kostnads- och klimatoptimala åtgärder identifieras. Sist men inte minst konstrueras ett system som medger regelbunden uppföljning ner på enhetsnivå.</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44</a:t>
            </a:fld>
            <a:endParaRPr lang="sv-SE"/>
          </a:p>
        </p:txBody>
      </p:sp>
    </p:spTree>
    <p:extLst>
      <p:ext uri="{BB962C8B-B14F-4D97-AF65-F5344CB8AC3E}">
        <p14:creationId xmlns:p14="http://schemas.microsoft.com/office/powerpoint/2010/main" val="2703299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0"/>
              <a:t>Analysen innehöll bland annat en resvaneundersökning bland medarbetarna.</a:t>
            </a:r>
          </a:p>
          <a:p>
            <a:pPr marL="171450" indent="-171450">
              <a:buFont typeface="Arial" panose="020B0604020202020204" pitchFamily="34" charset="0"/>
              <a:buChar char="•"/>
            </a:pPr>
            <a:r>
              <a:rPr lang="sv-SE" b="0"/>
              <a:t>Det här diagrammet visar de totala utsläppen från både tjänsteresor och arbetspendling längst upp i hörnet (loggan).</a:t>
            </a:r>
          </a:p>
          <a:p>
            <a:pPr marL="171450" indent="-171450">
              <a:buFont typeface="Arial" panose="020B0604020202020204" pitchFamily="34" charset="0"/>
              <a:buChar char="•"/>
            </a:pPr>
            <a:r>
              <a:rPr lang="sv-SE" b="0"/>
              <a:t>Det man brukar titta på är tjänsteresorna (D, B </a:t>
            </a:r>
            <a:r>
              <a:rPr lang="sv-SE" b="0" err="1"/>
              <a:t>mf</a:t>
            </a:r>
            <a:r>
              <a:rPr lang="sv-SE" b="0"/>
              <a:t>) , här har vi tjänsteresor med flyg och tåg, och här (C) tjänsteresor med bil.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b="0"/>
              <a:t>När man tittar på tjänsteresor står bilresor för 66% av utsläppen och flyg för resterande utsläpp.</a:t>
            </a:r>
          </a:p>
          <a:p>
            <a:pPr marL="171450" indent="-171450">
              <a:buFont typeface="Arial" panose="020B0604020202020204" pitchFamily="34" charset="0"/>
              <a:buChar char="•"/>
            </a:pPr>
            <a:r>
              <a:rPr lang="sv-SE" b="0"/>
              <a:t>Men här (A) kan man se att arbetspendlingen med bil står för den absolut största klimatpåverkan när man jämför organisationens totala klimatpåverkan.</a:t>
            </a:r>
          </a:p>
          <a:p>
            <a:pPr marL="171450" indent="-171450">
              <a:buFont typeface="Arial" panose="020B0604020202020204" pitchFamily="34" charset="0"/>
              <a:buChar char="•"/>
            </a:pPr>
            <a:r>
              <a:rPr lang="sv-SE" b="0"/>
              <a:t>Så om man gör åtgärder där kan man få en stor effekt.</a:t>
            </a:r>
          </a:p>
          <a:p>
            <a:pPr marL="171450" indent="-171450">
              <a:buFont typeface="Arial" panose="020B0604020202020204" pitchFamily="34" charset="0"/>
              <a:buChar char="•"/>
            </a:pPr>
            <a:endParaRPr lang="sv-SE" b="0"/>
          </a:p>
          <a:p>
            <a:pPr marL="171450" indent="-171450">
              <a:buFont typeface="Arial" panose="020B0604020202020204" pitchFamily="34" charset="0"/>
              <a:buChar char="•"/>
            </a:pPr>
            <a:r>
              <a:rPr lang="sv-SE" altLang="sv-SE" b="0"/>
              <a:t>Undersökningen visade också att ungefär hälften av bilisterna har kortare är 10 km att pendla</a:t>
            </a:r>
          </a:p>
          <a:p>
            <a:pPr marL="171450" indent="-171450">
              <a:buFont typeface="Arial" panose="020B0604020202020204" pitchFamily="34" charset="0"/>
              <a:buChar char="•"/>
            </a:pPr>
            <a:r>
              <a:rPr lang="sv-SE" altLang="sv-SE" b="0"/>
              <a:t>(Klick) och var femte har mindre än 5 km till jobbet, så det finns en stor potential för att ställa om till aktiva transportsätt.</a:t>
            </a:r>
          </a:p>
          <a:p>
            <a:pPr marL="171450" indent="-171450">
              <a:buFont typeface="Arial" panose="020B0604020202020204" pitchFamily="34" charset="0"/>
              <a:buChar char="•"/>
            </a:pPr>
            <a:r>
              <a:rPr lang="sv-SE" altLang="sv-SE" b="0"/>
              <a:t>(Klick) En majoritet var också positiva till kommunen som arbetsgivare arbetar för att minska utsläppen från arbetspendling.</a:t>
            </a:r>
          </a:p>
          <a:p>
            <a:pPr marL="171450" indent="-171450">
              <a:buFont typeface="Arial" panose="020B0604020202020204" pitchFamily="34" charset="0"/>
              <a:buChar char="•"/>
            </a:pPr>
            <a:endParaRPr lang="sv-SE" b="1"/>
          </a:p>
          <a:p>
            <a:pPr marL="0" indent="0">
              <a:buFont typeface="Arial" panose="020B0604020202020204" pitchFamily="34" charset="0"/>
              <a:buNone/>
            </a:pPr>
            <a:r>
              <a:rPr lang="sv-SE" b="1"/>
              <a:t>_________________________________</a:t>
            </a:r>
          </a:p>
          <a:p>
            <a:pPr marL="0" indent="0">
              <a:buFont typeface="Arial" panose="020B0604020202020204" pitchFamily="34" charset="0"/>
              <a:buNone/>
            </a:pPr>
            <a:r>
              <a:rPr lang="sv-SE" altLang="sv-SE"/>
              <a:t>61 % av medarbetarna använder sig av bil till arbetet. </a:t>
            </a:r>
          </a:p>
          <a:p>
            <a:pPr marL="0" indent="0">
              <a:buFont typeface="Arial" panose="020B0604020202020204" pitchFamily="34" charset="0"/>
              <a:buNone/>
            </a:pPr>
            <a:r>
              <a:rPr lang="sv-SE" altLang="sv-SE"/>
              <a:t>Bilresor står för ca 96 % av utsläppen från arbetspendlingen. </a:t>
            </a:r>
          </a:p>
          <a:p>
            <a:pPr marL="0" indent="0">
              <a:buFont typeface="Arial" panose="020B0604020202020204" pitchFamily="34" charset="0"/>
              <a:buNone/>
            </a:pPr>
            <a:endParaRPr lang="sv-SE" b="1"/>
          </a:p>
          <a:p>
            <a:pPr>
              <a:buFont typeface="Arial" panose="020B0604020202020204" pitchFamily="34" charset="0"/>
              <a:buNone/>
            </a:pPr>
            <a:r>
              <a:rPr lang="sv-SE" altLang="sv-SE"/>
              <a:t>Tjänsteresornas totala sträcka uppgår till drygt 950 000 mil, kostar drygt 29 mkr per år, och genererar utsläpp om drygt 1200 ton CO</a:t>
            </a:r>
            <a:r>
              <a:rPr lang="sv-SE" altLang="sv-SE" baseline="-25000"/>
              <a:t>2</a:t>
            </a:r>
            <a:r>
              <a:rPr lang="sv-SE" altLang="sv-SE"/>
              <a:t> per år. Bilresornas andel av utsläppen från tjänsteresor är ca 66 % och flyg svarar i stort för den resterande andelen av tjänsteresornas utsläpp. </a:t>
            </a:r>
          </a:p>
          <a:p>
            <a:pPr>
              <a:buFont typeface="Arial" panose="020B0604020202020204" pitchFamily="34" charset="0"/>
              <a:buNone/>
            </a:pPr>
            <a:endParaRPr lang="sv-SE" altLang="sv-SE"/>
          </a:p>
          <a:p>
            <a:pPr>
              <a:buFont typeface="Arial" panose="020B0604020202020204" pitchFamily="34" charset="0"/>
              <a:buNone/>
            </a:pPr>
            <a:r>
              <a:rPr lang="sv-SE" altLang="sv-SE"/>
              <a:t>De anställda reser totalt drygt 29 miljoner km till och från arbetet per år (ca 578 mil per anställd). Utsläppen från arbetspendlingen är 862 kg CO</a:t>
            </a:r>
            <a:r>
              <a:rPr lang="sv-SE" altLang="sv-SE" baseline="-25000"/>
              <a:t>2</a:t>
            </a:r>
            <a:r>
              <a:rPr lang="sv-SE" altLang="sv-SE"/>
              <a:t>/capita och den beräknade kostnaden för denna pendling är ca 82 Mkr. Bilresor står för ca 96 % av utsläppen från arbetspendlingen. </a:t>
            </a:r>
          </a:p>
          <a:p>
            <a:pPr>
              <a:buFont typeface="Arial" panose="020B0604020202020204" pitchFamily="34" charset="0"/>
              <a:buChar char="•"/>
            </a:pPr>
            <a:endParaRPr lang="sv-SE" altLang="sv-SE"/>
          </a:p>
          <a:p>
            <a:r>
              <a:rPr lang="sv-SE" altLang="sv-SE"/>
              <a:t>Diagrammet visar att 61 % av medarbetarna använder sig av bil till arbetet. Sammanlagt 40 % av medarbetarna cyklar (22 %) eller går (18 %) till arbetet, vilket är en anmärkningsvärt hög andel fysiskt aktiv arbetspendling.  10 % använder kollektivtrafiken och 7 % reser med bil som passagerare. Observera att andelen medarbetare inte summerar till 100 % i och med att olika färdmedel används under en arbetsvecka.</a:t>
            </a:r>
          </a:p>
          <a:p>
            <a:endParaRPr lang="sv-SE" altLang="sv-SE"/>
          </a:p>
          <a:p>
            <a:r>
              <a:rPr lang="sv-SE" altLang="sv-SE"/>
              <a:t>Det man kan säga om siffrorna är att väldigt många kör bil trots att vi vet att 75 procent av alla inom staden Östersund har 5 km eller kortare (fågelvägen) mellan bostaden och arbetet. 5 km är att betrakta som cykelavstånd. Vid en likadan analys på regionaltrafiken är siffrorna för bilåkande 83 procent varav 73 procent kör själva. 6 procent åker kollektivt och 5 respektive 4 procent cyklar och går. </a:t>
            </a:r>
          </a:p>
          <a:p>
            <a:pPr marL="0" indent="0">
              <a:buFont typeface="Arial" panose="020B0604020202020204" pitchFamily="34" charset="0"/>
              <a:buNone/>
            </a:pPr>
            <a:endParaRPr lang="sv-SE" b="1"/>
          </a:p>
        </p:txBody>
      </p:sp>
      <p:sp>
        <p:nvSpPr>
          <p:cNvPr id="4" name="Platshållare för bildnummer 3"/>
          <p:cNvSpPr>
            <a:spLocks noGrp="1"/>
          </p:cNvSpPr>
          <p:nvPr>
            <p:ph type="sldNum" sz="quarter" idx="10"/>
          </p:nvPr>
        </p:nvSpPr>
        <p:spPr/>
        <p:txBody>
          <a:bodyPr/>
          <a:lstStyle/>
          <a:p>
            <a:fld id="{7245E12F-A356-4F61-93FC-B025A9F5D70D}" type="slidenum">
              <a:rPr lang="sv-SE" altLang="sv-SE" smtClean="0"/>
              <a:pPr/>
              <a:t>45</a:t>
            </a:fld>
            <a:endParaRPr lang="sv-SE" altLang="sv-SE"/>
          </a:p>
        </p:txBody>
      </p:sp>
    </p:spTree>
    <p:extLst>
      <p:ext uri="{BB962C8B-B14F-4D97-AF65-F5344CB8AC3E}">
        <p14:creationId xmlns:p14="http://schemas.microsoft.com/office/powerpoint/2010/main" val="3329866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 Minska antal tjänstebilar genom </a:t>
            </a:r>
            <a:r>
              <a:rPr lang="sv-SE" err="1"/>
              <a:t>bilpool</a:t>
            </a:r>
            <a:r>
              <a:rPr lang="sv-SE"/>
              <a:t>, </a:t>
            </a:r>
            <a:r>
              <a:rPr lang="sv-SE" err="1"/>
              <a:t>elcyklar</a:t>
            </a:r>
            <a:r>
              <a:rPr lang="sv-SE"/>
              <a:t>, samåkning, fossilbränslefria fordon. </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46</a:t>
            </a:fld>
            <a:endParaRPr lang="sv-SE"/>
          </a:p>
        </p:txBody>
      </p:sp>
    </p:spTree>
    <p:extLst>
      <p:ext uri="{BB962C8B-B14F-4D97-AF65-F5344CB8AC3E}">
        <p14:creationId xmlns:p14="http://schemas.microsoft.com/office/powerpoint/2010/main" val="3318550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 Minska antal tjänstebilar genom </a:t>
            </a:r>
            <a:r>
              <a:rPr lang="sv-SE" err="1"/>
              <a:t>bilpool</a:t>
            </a:r>
            <a:r>
              <a:rPr lang="sv-SE"/>
              <a:t>, </a:t>
            </a:r>
            <a:r>
              <a:rPr lang="sv-SE" err="1"/>
              <a:t>elcyklar</a:t>
            </a:r>
            <a:r>
              <a:rPr lang="sv-SE"/>
              <a:t>, samåkning, fossilbränslefria fordon. </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47</a:t>
            </a:fld>
            <a:endParaRPr lang="sv-SE"/>
          </a:p>
        </p:txBody>
      </p:sp>
    </p:spTree>
    <p:extLst>
      <p:ext uri="{BB962C8B-B14F-4D97-AF65-F5344CB8AC3E}">
        <p14:creationId xmlns:p14="http://schemas.microsoft.com/office/powerpoint/2010/main" val="2239830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altLang="sv-SE" dirty="0">
                <a:cs typeface="ヒラギノ角ゴ Pro W3" charset="0"/>
              </a:rPr>
              <a:t>2020-12-31</a:t>
            </a:r>
          </a:p>
          <a:p>
            <a:pPr eaLnBrk="1" hangingPunct="1"/>
            <a:r>
              <a:rPr lang="sv-SE" altLang="sv-SE" dirty="0">
                <a:cs typeface="ヒラギノ角ゴ Pro W3" charset="0"/>
              </a:rPr>
              <a:t>220 </a:t>
            </a:r>
            <a:r>
              <a:rPr lang="sv-SE" altLang="sv-SE" dirty="0" err="1">
                <a:cs typeface="ヒラギノ角ゴ Pro W3" charset="0"/>
              </a:rPr>
              <a:t>laddpunkter</a:t>
            </a:r>
            <a:r>
              <a:rPr lang="sv-SE" altLang="sv-SE" dirty="0">
                <a:cs typeface="ヒラギノ角ゴ Pro W3" charset="0"/>
              </a:rPr>
              <a:t>/64 </a:t>
            </a:r>
            <a:r>
              <a:rPr lang="sv-SE" altLang="sv-SE" dirty="0" err="1">
                <a:cs typeface="ヒラギノ角ゴ Pro W3" charset="0"/>
              </a:rPr>
              <a:t>laddstationer</a:t>
            </a:r>
            <a:r>
              <a:rPr lang="sv-SE" altLang="sv-SE" dirty="0">
                <a:cs typeface="ヒラギノ角ゴ Pro W3" charset="0"/>
              </a:rPr>
              <a:t> i Östersund</a:t>
            </a:r>
          </a:p>
          <a:p>
            <a:pPr eaLnBrk="1" hangingPunct="1"/>
            <a:r>
              <a:rPr lang="sv-SE" altLang="sv-SE" dirty="0">
                <a:solidFill>
                  <a:srgbClr val="FF0000"/>
                </a:solidFill>
                <a:cs typeface="ヒラギノ角ゴ Pro W3" charset="0"/>
              </a:rPr>
              <a:t>54% PHEV ()</a:t>
            </a:r>
          </a:p>
          <a:p>
            <a:pPr eaLnBrk="1" hangingPunct="1"/>
            <a:r>
              <a:rPr lang="sv-SE" altLang="sv-SE" dirty="0">
                <a:solidFill>
                  <a:srgbClr val="FF0000"/>
                </a:solidFill>
                <a:cs typeface="ヒラギノ角ゴ Pro W3" charset="0"/>
              </a:rPr>
              <a:t>Ökning med 65% (308) laddbara bilar senaste året</a:t>
            </a:r>
          </a:p>
          <a:p>
            <a:pPr eaLnBrk="1" hangingPunct="1"/>
            <a:r>
              <a:rPr lang="sv-SE" altLang="sv-SE" dirty="0">
                <a:solidFill>
                  <a:srgbClr val="FF0000"/>
                </a:solidFill>
                <a:cs typeface="ヒラギノ角ゴ Pro W3" charset="0"/>
              </a:rPr>
              <a:t>2,2% av bilbeståndet i kommunen är laddbara bilar</a:t>
            </a:r>
          </a:p>
          <a:p>
            <a:pPr eaLnBrk="1" hangingPunct="1"/>
            <a:r>
              <a:rPr lang="sv-SE" altLang="sv-SE" dirty="0">
                <a:solidFill>
                  <a:srgbClr val="FF0000"/>
                </a:solidFill>
                <a:cs typeface="ヒラギノ角ゴ Pro W3" charset="0"/>
              </a:rPr>
              <a:t>52% PHEV och 48% BEV</a:t>
            </a:r>
          </a:p>
          <a:p>
            <a:pPr eaLnBrk="1" hangingPunct="1"/>
            <a:endParaRPr lang="sv-SE" altLang="sv-SE" dirty="0">
              <a:solidFill>
                <a:srgbClr val="FF0000"/>
              </a:solidFill>
              <a:cs typeface="ヒラギノ角ゴ Pro W3" charset="0"/>
            </a:endParaRPr>
          </a:p>
          <a:p>
            <a:pPr eaLnBrk="1" hangingPunct="1"/>
            <a:r>
              <a:rPr lang="sv-SE" altLang="sv-SE" dirty="0">
                <a:solidFill>
                  <a:srgbClr val="FF0000"/>
                </a:solidFill>
                <a:cs typeface="ヒラギノ角ゴ Pro W3" charset="0"/>
              </a:rPr>
              <a:t>1 175 laddbara bilar i Jämtland</a:t>
            </a:r>
          </a:p>
          <a:p>
            <a:pPr eaLnBrk="1" hangingPunct="1"/>
            <a:r>
              <a:rPr lang="sv-SE" altLang="sv-SE" dirty="0">
                <a:solidFill>
                  <a:srgbClr val="FF0000"/>
                </a:solidFill>
                <a:cs typeface="ヒラギノ角ゴ Pro W3" charset="0"/>
              </a:rPr>
              <a:t>510 </a:t>
            </a:r>
            <a:r>
              <a:rPr lang="sv-SE" altLang="sv-SE" dirty="0" err="1">
                <a:solidFill>
                  <a:srgbClr val="FF0000"/>
                </a:solidFill>
                <a:cs typeface="ヒラギノ角ゴ Pro W3" charset="0"/>
              </a:rPr>
              <a:t>laddpunkter</a:t>
            </a:r>
            <a:r>
              <a:rPr lang="sv-SE" altLang="sv-SE" dirty="0">
                <a:solidFill>
                  <a:srgbClr val="FF0000"/>
                </a:solidFill>
                <a:cs typeface="ヒラギノ角ゴ Pro W3" charset="0"/>
              </a:rPr>
              <a:t>/142 </a:t>
            </a:r>
            <a:r>
              <a:rPr lang="sv-SE" altLang="sv-SE" dirty="0" err="1">
                <a:solidFill>
                  <a:srgbClr val="FF0000"/>
                </a:solidFill>
                <a:cs typeface="ヒラギノ角ゴ Pro W3" charset="0"/>
              </a:rPr>
              <a:t>laddstationer</a:t>
            </a:r>
            <a:r>
              <a:rPr lang="sv-SE" altLang="sv-SE" dirty="0">
                <a:solidFill>
                  <a:srgbClr val="FF0000"/>
                </a:solidFill>
                <a:cs typeface="ヒラギノ角ゴ Pro W3" charset="0"/>
              </a:rPr>
              <a:t> i Jämtland</a:t>
            </a:r>
          </a:p>
          <a:p>
            <a:pPr marL="0" indent="0">
              <a:buFontTx/>
              <a:buNone/>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48</a:t>
            </a:fld>
            <a:endParaRPr lang="sv-SE"/>
          </a:p>
        </p:txBody>
      </p:sp>
    </p:spTree>
    <p:extLst>
      <p:ext uri="{BB962C8B-B14F-4D97-AF65-F5344CB8AC3E}">
        <p14:creationId xmlns:p14="http://schemas.microsoft.com/office/powerpoint/2010/main" val="1112171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 Minska antal tjänstebilar genom </a:t>
            </a:r>
            <a:r>
              <a:rPr lang="sv-SE" err="1"/>
              <a:t>bilpool</a:t>
            </a:r>
            <a:r>
              <a:rPr lang="sv-SE"/>
              <a:t>, </a:t>
            </a:r>
            <a:r>
              <a:rPr lang="sv-SE" err="1"/>
              <a:t>elcyklar</a:t>
            </a:r>
            <a:r>
              <a:rPr lang="sv-SE"/>
              <a:t>, samåkning, fossilbränslefria fordon. </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49</a:t>
            </a:fld>
            <a:endParaRPr lang="sv-SE"/>
          </a:p>
        </p:txBody>
      </p:sp>
    </p:spTree>
    <p:extLst>
      <p:ext uri="{BB962C8B-B14F-4D97-AF65-F5344CB8AC3E}">
        <p14:creationId xmlns:p14="http://schemas.microsoft.com/office/powerpoint/2010/main" val="218568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Färdmedelsfördelning 2020: bil – 70%, gång - 9%, cykel, - 12%, kollektivt – 7%</a:t>
            </a:r>
          </a:p>
          <a:p>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Färdmedelsfördelning 2019: bil – 66%, gång - 10%, cykel, - 7%, kollektivt – 16%</a:t>
            </a:r>
          </a:p>
          <a:p>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5</a:t>
            </a:fld>
            <a:endParaRPr lang="sv-SE"/>
          </a:p>
        </p:txBody>
      </p:sp>
    </p:spTree>
    <p:extLst>
      <p:ext uri="{BB962C8B-B14F-4D97-AF65-F5344CB8AC3E}">
        <p14:creationId xmlns:p14="http://schemas.microsoft.com/office/powerpoint/2010/main" val="2080470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kern="1200" dirty="0">
                <a:solidFill>
                  <a:schemeClr val="tx1"/>
                </a:solidFill>
                <a:effectLst/>
                <a:latin typeface="+mn-lt"/>
                <a:ea typeface="+mn-ea"/>
                <a:cs typeface="+mn-cs"/>
              </a:rPr>
              <a:t>Kommunen arbetar för att ställa om till en fossilfri fordonsflottan.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Kommunens verksamheter ska i första hand köpa gasbil eller elbil.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I december 2019 fanns det 428 tjänstefordon (personbilar och lätta lastbilar under 3,5 ton) i den interna flottan.</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Antalet fordon har ökat med 98 stycken sedan 2014. </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Antalet gasbilar och laddbara bilar ökar medan bensin- och dieselbilar som drivs av fossila bränslen minskar.</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Totalt drivs 78 % av fordonen av förnybara drivmedel. (gas,  etanol, el, HVO, </a:t>
            </a:r>
            <a:r>
              <a:rPr lang="sv-SE" sz="1200" kern="1200" dirty="0" err="1">
                <a:solidFill>
                  <a:schemeClr val="tx1"/>
                </a:solidFill>
                <a:effectLst/>
                <a:latin typeface="+mn-lt"/>
                <a:ea typeface="+mn-ea"/>
                <a:cs typeface="+mn-cs"/>
              </a:rPr>
              <a:t>laddhybrid</a:t>
            </a:r>
            <a:r>
              <a:rPr lang="sv-SE" sz="1200" kern="1200" dirty="0">
                <a:solidFill>
                  <a:schemeClr val="tx1"/>
                </a:solidFill>
                <a:effectLst/>
                <a:latin typeface="+mn-lt"/>
                <a:ea typeface="+mn-ea"/>
                <a:cs typeface="+mn-cs"/>
              </a:rPr>
              <a:t>)</a:t>
            </a: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finns även 65 tunga fordon (över 3,5 ton). 70% drivs av HVO, 26% av fossil diesel och 4 procent genom gas.</a:t>
            </a: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50</a:t>
            </a:fld>
            <a:endParaRPr lang="sv-SE"/>
          </a:p>
        </p:txBody>
      </p:sp>
    </p:spTree>
    <p:extLst>
      <p:ext uri="{BB962C8B-B14F-4D97-AF65-F5344CB8AC3E}">
        <p14:creationId xmlns:p14="http://schemas.microsoft.com/office/powerpoint/2010/main" val="725182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OBS! Här ingår inte elbilar vilka laddas med helt förnybar el. </a:t>
            </a:r>
          </a:p>
          <a:p>
            <a:r>
              <a:rPr lang="sv-SE" sz="1200" kern="1200" dirty="0">
                <a:solidFill>
                  <a:schemeClr val="tx1"/>
                </a:solidFill>
                <a:effectLst/>
                <a:latin typeface="+mn-lt"/>
                <a:ea typeface="+mn-ea"/>
                <a:cs typeface="+mn-cs"/>
              </a:rPr>
              <a:t>Under 2020 tankades biogasfordonen (personbilar och lätta lastbilar under 3,5 ton) med 85 procent biogas i förhållande till bensin/diesel. För de rena dieselfordonen uppgick andelen HVO100 till 42 procent i förhållande till fossil diesel medan etanolfordonen tankades till 47 procent av E85 i förhållande till bensin. </a:t>
            </a:r>
          </a:p>
          <a:p>
            <a:r>
              <a:rPr lang="sv-SE" sz="1200" kern="1200" dirty="0">
                <a:solidFill>
                  <a:schemeClr val="tx1"/>
                </a:solidFill>
                <a:effectLst/>
                <a:latin typeface="+mn-lt"/>
                <a:ea typeface="+mn-ea"/>
                <a:cs typeface="+mn-cs"/>
              </a:rPr>
              <a:t>Många av biogasfordonen använder bensin eller diesel som startbränsle vilket utgör en viss andel av den totala andelen tillsatt bränsle. Fordonen kan framföras antingen med gas eller bensin/diesel.</a:t>
            </a: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51</a:t>
            </a:fld>
            <a:endParaRPr lang="sv-SE"/>
          </a:p>
        </p:txBody>
      </p:sp>
    </p:spTree>
    <p:extLst>
      <p:ext uri="{BB962C8B-B14F-4D97-AF65-F5344CB8AC3E}">
        <p14:creationId xmlns:p14="http://schemas.microsoft.com/office/powerpoint/2010/main" val="32505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a:t>Det finns en rutin som ska följas vid beställning av ny tjänstebil. </a:t>
            </a:r>
          </a:p>
          <a:p>
            <a:pPr marL="171450" indent="-171450">
              <a:buFont typeface="Arial" panose="020B0604020202020204" pitchFamily="34" charset="0"/>
              <a:buChar char="•"/>
            </a:pPr>
            <a:r>
              <a:rPr lang="sv-SE"/>
              <a:t>Som jag nämnde ska verksamheterna i första hand köpa in gas- eller elbil, avvikelser ska rapporteras.</a:t>
            </a:r>
          </a:p>
          <a:p>
            <a:endParaRPr lang="en-US">
              <a:cs typeface="Calibri"/>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52</a:t>
            </a:fld>
            <a:endParaRPr lang="sv-SE"/>
          </a:p>
        </p:txBody>
      </p:sp>
    </p:spTree>
    <p:extLst>
      <p:ext uri="{BB962C8B-B14F-4D97-AF65-F5344CB8AC3E}">
        <p14:creationId xmlns:p14="http://schemas.microsoft.com/office/powerpoint/2010/main" val="1170167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 Minska antal tjänstebilar genom </a:t>
            </a:r>
            <a:r>
              <a:rPr lang="sv-SE" err="1"/>
              <a:t>bilpool</a:t>
            </a:r>
            <a:r>
              <a:rPr lang="sv-SE"/>
              <a:t>, </a:t>
            </a:r>
            <a:r>
              <a:rPr lang="sv-SE" err="1"/>
              <a:t>elcyklar</a:t>
            </a:r>
            <a:r>
              <a:rPr lang="sv-SE"/>
              <a:t>, samåkning, fossilbränslefria fordon. </a:t>
            </a:r>
          </a:p>
          <a:p>
            <a:pPr marL="0" indent="0">
              <a:buFontTx/>
              <a:buNone/>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53</a:t>
            </a:fld>
            <a:endParaRPr lang="sv-SE"/>
          </a:p>
        </p:txBody>
      </p:sp>
    </p:spTree>
    <p:extLst>
      <p:ext uri="{BB962C8B-B14F-4D97-AF65-F5344CB8AC3E}">
        <p14:creationId xmlns:p14="http://schemas.microsoft.com/office/powerpoint/2010/main" val="1511600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54</a:t>
            </a:fld>
            <a:endParaRPr lang="sv-SE"/>
          </a:p>
        </p:txBody>
      </p:sp>
    </p:spTree>
    <p:extLst>
      <p:ext uri="{BB962C8B-B14F-4D97-AF65-F5344CB8AC3E}">
        <p14:creationId xmlns:p14="http://schemas.microsoft.com/office/powerpoint/2010/main" val="3779212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55</a:t>
            </a:fld>
            <a:endParaRPr lang="sv-SE"/>
          </a:p>
        </p:txBody>
      </p:sp>
    </p:spTree>
    <p:extLst>
      <p:ext uri="{BB962C8B-B14F-4D97-AF65-F5344CB8AC3E}">
        <p14:creationId xmlns:p14="http://schemas.microsoft.com/office/powerpoint/2010/main" val="32552996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Östersunds kommun bör vid nybyggnation och större ombyggnation installera solceller på lämpliga platser. </a:t>
            </a:r>
          </a:p>
          <a:p>
            <a:pPr marL="171450" indent="-171450">
              <a:buFontTx/>
              <a:buChar char="-"/>
            </a:pPr>
            <a:r>
              <a:rPr lang="sv-SE" dirty="0"/>
              <a:t>Ex. Claes Jakobsson på Göviken. Inkluderade solceller i upphandlingen för ombyggnad av tak. </a:t>
            </a:r>
            <a:r>
              <a:rPr lang="sv-SE" sz="1200" b="0" i="0" kern="1200" dirty="0">
                <a:solidFill>
                  <a:schemeClr val="tx1"/>
                </a:solidFill>
                <a:effectLst/>
                <a:latin typeface="+mn-lt"/>
                <a:ea typeface="+mn-ea"/>
                <a:cs typeface="+mn-cs"/>
              </a:rPr>
              <a:t>700 kvadratmeter solpaneler installerats på taket till reningsverkets lokal för slamhantering. Solpanelerna som kommer att tas i bruk nu i mars 2020 förväntas täcka omkring 10 procent av verksamhetens energibehov, vilket motsvarar drygt 100 000 kilowattimmar per år.</a:t>
            </a:r>
          </a:p>
          <a:p>
            <a:pPr marL="171450" indent="-171450">
              <a:buFontTx/>
              <a:buChar char="-"/>
            </a:pPr>
            <a:r>
              <a:rPr lang="sv-SE" sz="1200" b="0" i="0" kern="1200" dirty="0">
                <a:solidFill>
                  <a:schemeClr val="tx1"/>
                </a:solidFill>
                <a:effectLst/>
                <a:latin typeface="+mn-lt"/>
                <a:ea typeface="+mn-ea"/>
                <a:cs typeface="+mn-cs"/>
              </a:rPr>
              <a:t>Solceller på Österäng pågår</a:t>
            </a:r>
          </a:p>
          <a:p>
            <a:pPr marL="171450" indent="-171450">
              <a:buFontTx/>
              <a:buChar char="-"/>
            </a:pPr>
            <a:r>
              <a:rPr lang="sv-SE" sz="1200" b="0" i="0" kern="1200" dirty="0">
                <a:solidFill>
                  <a:schemeClr val="tx1"/>
                </a:solidFill>
                <a:effectLst/>
                <a:latin typeface="+mn-lt"/>
                <a:ea typeface="+mn-ea"/>
                <a:cs typeface="+mn-cs"/>
              </a:rPr>
              <a:t>Väghyveln, Treälvsskolan och </a:t>
            </a:r>
            <a:r>
              <a:rPr lang="sv-SE" sz="1200" b="0" i="0" kern="1200" dirty="0" err="1">
                <a:solidFill>
                  <a:schemeClr val="tx1"/>
                </a:solidFill>
                <a:effectLst/>
                <a:latin typeface="+mn-lt"/>
                <a:ea typeface="+mn-ea"/>
                <a:cs typeface="+mn-cs"/>
              </a:rPr>
              <a:t>Lövsta</a:t>
            </a:r>
            <a:r>
              <a:rPr lang="sv-SE" sz="1200" b="0" i="0" kern="1200" dirty="0">
                <a:solidFill>
                  <a:schemeClr val="tx1"/>
                </a:solidFill>
                <a:effectLst/>
                <a:latin typeface="+mn-lt"/>
                <a:ea typeface="+mn-ea"/>
                <a:cs typeface="+mn-cs"/>
              </a:rPr>
              <a:t> företagarcentrum 2020</a:t>
            </a:r>
          </a:p>
          <a:p>
            <a:pPr marL="171450" indent="-171450">
              <a:buFontTx/>
              <a:buChar char="-"/>
            </a:pPr>
            <a:r>
              <a:rPr lang="sv-SE" sz="1200" b="0" i="0" kern="1200" dirty="0">
                <a:solidFill>
                  <a:schemeClr val="tx1"/>
                </a:solidFill>
                <a:effectLst/>
                <a:latin typeface="+mn-lt"/>
                <a:ea typeface="+mn-ea"/>
                <a:cs typeface="+mn-cs"/>
              </a:rPr>
              <a:t>Tillsammans förväntas anläggningarna generera 300-350 MWh per år</a:t>
            </a:r>
          </a:p>
        </p:txBody>
      </p:sp>
      <p:sp>
        <p:nvSpPr>
          <p:cNvPr id="4" name="Platshållare för bildnummer 3"/>
          <p:cNvSpPr>
            <a:spLocks noGrp="1"/>
          </p:cNvSpPr>
          <p:nvPr>
            <p:ph type="sldNum" sz="quarter" idx="5"/>
          </p:nvPr>
        </p:nvSpPr>
        <p:spPr/>
        <p:txBody>
          <a:bodyPr/>
          <a:lstStyle/>
          <a:p>
            <a:fld id="{354FA5A6-64BA-4EA0-B718-12E0E3F98DE8}" type="slidenum">
              <a:rPr lang="sv-SE" smtClean="0"/>
              <a:t>56</a:t>
            </a:fld>
            <a:endParaRPr lang="sv-SE"/>
          </a:p>
        </p:txBody>
      </p:sp>
    </p:spTree>
    <p:extLst>
      <p:ext uri="{BB962C8B-B14F-4D97-AF65-F5344CB8AC3E}">
        <p14:creationId xmlns:p14="http://schemas.microsoft.com/office/powerpoint/2010/main" val="36636956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sz="1200" b="0" i="0" kern="1200">
                <a:solidFill>
                  <a:schemeClr val="tx1"/>
                </a:solidFill>
                <a:effectLst/>
                <a:latin typeface="+mn-lt"/>
                <a:ea typeface="+mn-ea"/>
                <a:cs typeface="+mn-cs"/>
              </a:rPr>
              <a:t>Avvecklingsplan för fossil olja är upprättad med datum för konvertering och typ av konvertering. Byte sker till biooljor och värmepumpar</a:t>
            </a: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57</a:t>
            </a:fld>
            <a:endParaRPr lang="sv-SE"/>
          </a:p>
        </p:txBody>
      </p:sp>
    </p:spTree>
    <p:extLst>
      <p:ext uri="{BB962C8B-B14F-4D97-AF65-F5344CB8AC3E}">
        <p14:creationId xmlns:p14="http://schemas.microsoft.com/office/powerpoint/2010/main" val="2908968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solidFill>
                  <a:srgbClr val="C00000"/>
                </a:solidFill>
                <a:highlight>
                  <a:srgbClr val="FFFF00"/>
                </a:highlight>
              </a:rPr>
              <a:t>Energieffektivisering.</a:t>
            </a:r>
          </a:p>
          <a:p>
            <a:pPr marL="171450" indent="-171450">
              <a:buFontTx/>
              <a:buChar char="-"/>
            </a:pPr>
            <a:r>
              <a:rPr lang="sv-SE" dirty="0">
                <a:solidFill>
                  <a:srgbClr val="C00000"/>
                </a:solidFill>
                <a:highlight>
                  <a:srgbClr val="FFFF00"/>
                </a:highlight>
              </a:rPr>
              <a:t>En tredjedel av energianvändning </a:t>
            </a:r>
            <a:r>
              <a:rPr lang="sv-SE" dirty="0">
                <a:solidFill>
                  <a:srgbClr val="C00000"/>
                </a:solidFill>
                <a:highlight>
                  <a:srgbClr val="FFFF00"/>
                </a:highlight>
                <a:sym typeface="Wingdings" panose="05000000000000000000" pitchFamily="2" charset="2"/>
              </a:rPr>
              <a:t> transportsektorn. </a:t>
            </a:r>
          </a:p>
          <a:p>
            <a:pPr marL="171450" indent="-171450">
              <a:buFontTx/>
              <a:buChar char="-"/>
            </a:pPr>
            <a:r>
              <a:rPr lang="sv-SE" dirty="0">
                <a:solidFill>
                  <a:srgbClr val="C00000"/>
                </a:solidFill>
                <a:highlight>
                  <a:srgbClr val="FFFF00"/>
                </a:highlight>
                <a:sym typeface="Wingdings" panose="05000000000000000000" pitchFamily="2" charset="2"/>
              </a:rPr>
              <a:t>Elbilar 3-4 gånger mer energieffektiva än konventionella förbränningsmotorer.</a:t>
            </a:r>
          </a:p>
          <a:p>
            <a:pPr marL="171450" indent="-171450">
              <a:buFontTx/>
              <a:buChar char="-"/>
            </a:pPr>
            <a:r>
              <a:rPr lang="sv-SE" dirty="0">
                <a:solidFill>
                  <a:srgbClr val="C00000"/>
                </a:solidFill>
                <a:highlight>
                  <a:srgbClr val="FFFF00"/>
                </a:highlight>
                <a:sym typeface="Wingdings" panose="05000000000000000000" pitchFamily="2" charset="2"/>
              </a:rPr>
              <a:t>Använda upphandling för att ställa klimatkrav för fordon, tjänster och varor!</a:t>
            </a:r>
          </a:p>
          <a:p>
            <a:pPr marL="171450" indent="-171450">
              <a:buFontTx/>
              <a:buChar char="-"/>
            </a:pPr>
            <a:endParaRPr lang="sv-SE" dirty="0">
              <a:solidFill>
                <a:srgbClr val="C00000"/>
              </a:solidFill>
              <a:highlight>
                <a:srgbClr val="FFFF00"/>
              </a:highlight>
            </a:endParaRPr>
          </a:p>
        </p:txBody>
      </p:sp>
      <p:sp>
        <p:nvSpPr>
          <p:cNvPr id="4" name="Platshållare för bildnummer 3"/>
          <p:cNvSpPr>
            <a:spLocks noGrp="1"/>
          </p:cNvSpPr>
          <p:nvPr>
            <p:ph type="sldNum" sz="quarter" idx="5"/>
          </p:nvPr>
        </p:nvSpPr>
        <p:spPr/>
        <p:txBody>
          <a:bodyPr/>
          <a:lstStyle/>
          <a:p>
            <a:fld id="{354FA5A6-64BA-4EA0-B718-12E0E3F98DE8}" type="slidenum">
              <a:rPr lang="sv-SE" smtClean="0"/>
              <a:t>58</a:t>
            </a:fld>
            <a:endParaRPr lang="sv-SE"/>
          </a:p>
        </p:txBody>
      </p:sp>
    </p:spTree>
    <p:extLst>
      <p:ext uri="{BB962C8B-B14F-4D97-AF65-F5344CB8AC3E}">
        <p14:creationId xmlns:p14="http://schemas.microsoft.com/office/powerpoint/2010/main" val="1332151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 Stor påverkan. Kan regleras genom </a:t>
            </a:r>
            <a:r>
              <a:rPr lang="sv-SE" err="1"/>
              <a:t>bla</a:t>
            </a:r>
            <a:r>
              <a:rPr lang="sv-SE"/>
              <a:t> upphandling av arb. maskiner och tjänster.</a:t>
            </a:r>
          </a:p>
        </p:txBody>
      </p:sp>
      <p:sp>
        <p:nvSpPr>
          <p:cNvPr id="4" name="Platshållare för bildnummer 3"/>
          <p:cNvSpPr>
            <a:spLocks noGrp="1"/>
          </p:cNvSpPr>
          <p:nvPr>
            <p:ph type="sldNum" sz="quarter" idx="5"/>
          </p:nvPr>
        </p:nvSpPr>
        <p:spPr/>
        <p:txBody>
          <a:bodyPr/>
          <a:lstStyle/>
          <a:p>
            <a:fld id="{354FA5A6-64BA-4EA0-B718-12E0E3F98DE8}" type="slidenum">
              <a:rPr lang="sv-SE" smtClean="0"/>
              <a:t>59</a:t>
            </a:fld>
            <a:endParaRPr lang="sv-SE"/>
          </a:p>
        </p:txBody>
      </p:sp>
    </p:spTree>
    <p:extLst>
      <p:ext uri="{BB962C8B-B14F-4D97-AF65-F5344CB8AC3E}">
        <p14:creationId xmlns:p14="http://schemas.microsoft.com/office/powerpoint/2010/main" val="180632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Geografiskt område – det som inkluderas inom gränsen för Östersunds kommun geografiskt sett. Invånare, företag osv..</a:t>
            </a:r>
          </a:p>
          <a:p>
            <a:pPr marL="171450" indent="-171450">
              <a:buFontTx/>
              <a:buChar char="-"/>
            </a:pPr>
            <a:r>
              <a:rPr lang="sv-SE" dirty="0"/>
              <a:t>Startår 2010</a:t>
            </a:r>
          </a:p>
          <a:p>
            <a:pPr marL="171450" indent="-171450">
              <a:buFontTx/>
              <a:buChar char="-"/>
            </a:pPr>
            <a:r>
              <a:rPr lang="sv-SE" dirty="0"/>
              <a:t>Målen återfinns in klimatprogrammet och är det som styr klimatstrategin</a:t>
            </a:r>
          </a:p>
          <a:p>
            <a:pPr marL="171450" indent="-171450">
              <a:buFontTx/>
              <a:buChar char="-"/>
            </a:pPr>
            <a:r>
              <a:rPr lang="sv-SE" dirty="0"/>
              <a:t>Energiförbrukning inkluderar el, uppvärmning och transporter</a:t>
            </a:r>
          </a:p>
        </p:txBody>
      </p:sp>
      <p:sp>
        <p:nvSpPr>
          <p:cNvPr id="4" name="Platshållare för bildnummer 3"/>
          <p:cNvSpPr>
            <a:spLocks noGrp="1"/>
          </p:cNvSpPr>
          <p:nvPr>
            <p:ph type="sldNum" sz="quarter" idx="5"/>
          </p:nvPr>
        </p:nvSpPr>
        <p:spPr/>
        <p:txBody>
          <a:bodyPr/>
          <a:lstStyle/>
          <a:p>
            <a:fld id="{354FA5A6-64BA-4EA0-B718-12E0E3F98DE8}" type="slidenum">
              <a:rPr lang="sv-SE" smtClean="0"/>
              <a:t>6</a:t>
            </a:fld>
            <a:endParaRPr lang="sv-SE"/>
          </a:p>
        </p:txBody>
      </p:sp>
    </p:spTree>
    <p:extLst>
      <p:ext uri="{BB962C8B-B14F-4D97-AF65-F5344CB8AC3E}">
        <p14:creationId xmlns:p14="http://schemas.microsoft.com/office/powerpoint/2010/main" val="20804704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a:t>Byggs + kommer att byggas mycket närmsta åren. Lokalisering, val av byggnadsmaterial betydelsefullt om vi ska nå målen.</a:t>
            </a:r>
          </a:p>
          <a:p>
            <a:pPr marL="171450" indent="-171450">
              <a:buFontTx/>
              <a:buChar char="-"/>
            </a:pPr>
            <a:r>
              <a:rPr lang="sv-SE"/>
              <a:t>Lägg in relevant exempel på punkt.</a:t>
            </a:r>
          </a:p>
        </p:txBody>
      </p:sp>
      <p:sp>
        <p:nvSpPr>
          <p:cNvPr id="4" name="Platshållare för bildnummer 3"/>
          <p:cNvSpPr>
            <a:spLocks noGrp="1"/>
          </p:cNvSpPr>
          <p:nvPr>
            <p:ph type="sldNum" sz="quarter" idx="5"/>
          </p:nvPr>
        </p:nvSpPr>
        <p:spPr/>
        <p:txBody>
          <a:bodyPr/>
          <a:lstStyle/>
          <a:p>
            <a:fld id="{354FA5A6-64BA-4EA0-B718-12E0E3F98DE8}" type="slidenum">
              <a:rPr lang="sv-SE" smtClean="0"/>
              <a:t>60</a:t>
            </a:fld>
            <a:endParaRPr lang="sv-SE"/>
          </a:p>
        </p:txBody>
      </p:sp>
    </p:spTree>
    <p:extLst>
      <p:ext uri="{BB962C8B-B14F-4D97-AF65-F5344CB8AC3E}">
        <p14:creationId xmlns:p14="http://schemas.microsoft.com/office/powerpoint/2010/main" val="42454214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Byggs + kommer att byggas mycket närmsta åren. Lokalisering, val av byggnadsmaterial betydelsefullt om vi ska nå målen.</a:t>
            </a:r>
          </a:p>
          <a:p>
            <a:pPr marL="171450" indent="-171450">
              <a:buFontTx/>
              <a:buChar char="-"/>
            </a:pPr>
            <a:r>
              <a:rPr lang="sv-SE" dirty="0"/>
              <a:t>Bättre infrastruktur för cyklister, gynna aktiva transportsätt</a:t>
            </a:r>
          </a:p>
          <a:p>
            <a:pPr marL="171450" indent="-171450">
              <a:buFontTx/>
              <a:buChar char="-"/>
            </a:pPr>
            <a:endParaRPr lang="sv-SE" dirty="0"/>
          </a:p>
          <a:p>
            <a:pPr marL="171450" indent="-171450">
              <a:buFontTx/>
              <a:buChar char="-"/>
            </a:pPr>
            <a:r>
              <a:rPr lang="sv-SE" dirty="0"/>
              <a:t>På gång, cykelparkeringar på </a:t>
            </a:r>
            <a:r>
              <a:rPr lang="sv-SE" dirty="0" err="1"/>
              <a:t>elbusslinjerna</a:t>
            </a:r>
            <a:r>
              <a:rPr lang="sv-SE" dirty="0"/>
              <a:t> i valla, </a:t>
            </a:r>
            <a:r>
              <a:rPr lang="sv-SE" dirty="0" err="1"/>
              <a:t>brittsbo</a:t>
            </a:r>
            <a:r>
              <a:rPr lang="sv-SE" dirty="0"/>
              <a:t>, torvalla</a:t>
            </a:r>
          </a:p>
        </p:txBody>
      </p:sp>
      <p:sp>
        <p:nvSpPr>
          <p:cNvPr id="4" name="Platshållare för bildnummer 3"/>
          <p:cNvSpPr>
            <a:spLocks noGrp="1"/>
          </p:cNvSpPr>
          <p:nvPr>
            <p:ph type="sldNum" sz="quarter" idx="5"/>
          </p:nvPr>
        </p:nvSpPr>
        <p:spPr/>
        <p:txBody>
          <a:bodyPr/>
          <a:lstStyle/>
          <a:p>
            <a:fld id="{354FA5A6-64BA-4EA0-B718-12E0E3F98DE8}" type="slidenum">
              <a:rPr lang="sv-SE" smtClean="0"/>
              <a:t>61</a:t>
            </a:fld>
            <a:endParaRPr lang="sv-SE"/>
          </a:p>
        </p:txBody>
      </p:sp>
    </p:spTree>
    <p:extLst>
      <p:ext uri="{BB962C8B-B14F-4D97-AF65-F5344CB8AC3E}">
        <p14:creationId xmlns:p14="http://schemas.microsoft.com/office/powerpoint/2010/main" val="41457016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Det ska vara enkelt för verksamhetsutövare + invånare + besökare att bidra till fossilbränslefritt </a:t>
            </a:r>
            <a:r>
              <a:rPr lang="sv-SE" dirty="0" err="1"/>
              <a:t>Ösd</a:t>
            </a:r>
            <a:r>
              <a:rPr lang="sv-SE" dirty="0"/>
              <a:t>. Arbete pågår om att upprätta en kretsloppspark i kommunen. </a:t>
            </a:r>
          </a:p>
          <a:p>
            <a:pPr marL="171450" indent="-171450">
              <a:buFontTx/>
              <a:buChar char="-"/>
            </a:pPr>
            <a:r>
              <a:rPr lang="sv-SE" dirty="0"/>
              <a:t>Förbättra möjligheterna för delad </a:t>
            </a:r>
            <a:r>
              <a:rPr lang="sv-SE" dirty="0" err="1"/>
              <a:t>anv</a:t>
            </a:r>
            <a:r>
              <a:rPr lang="sv-SE" dirty="0"/>
              <a:t>, </a:t>
            </a:r>
            <a:r>
              <a:rPr lang="sv-SE" dirty="0" err="1"/>
              <a:t>återanv</a:t>
            </a:r>
            <a:r>
              <a:rPr lang="sv-SE" dirty="0"/>
              <a:t> och reparation + förebygga avfall.</a:t>
            </a:r>
          </a:p>
          <a:p>
            <a:pPr marL="171450" indent="-171450">
              <a:buFontTx/>
              <a:buChar char="-"/>
            </a:pPr>
            <a:r>
              <a:rPr lang="sv-SE" dirty="0"/>
              <a:t>Utreda vilka varor mest resurseffektiva + minst klimatpåverkan </a:t>
            </a:r>
            <a:r>
              <a:rPr lang="sv-SE" dirty="0">
                <a:sym typeface="Wingdings" panose="05000000000000000000" pitchFamily="2" charset="2"/>
              </a:rPr>
              <a:t> lättare att upphandla.</a:t>
            </a:r>
          </a:p>
          <a:p>
            <a:pPr marL="171450" indent="-171450">
              <a:buFontTx/>
              <a:buChar char="-"/>
            </a:pPr>
            <a:endParaRPr lang="sv-SE" dirty="0">
              <a:sym typeface="Wingdings" panose="05000000000000000000" pitchFamily="2" charset="2"/>
            </a:endParaRP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62</a:t>
            </a:fld>
            <a:endParaRPr lang="sv-SE"/>
          </a:p>
        </p:txBody>
      </p:sp>
    </p:spTree>
    <p:extLst>
      <p:ext uri="{BB962C8B-B14F-4D97-AF65-F5344CB8AC3E}">
        <p14:creationId xmlns:p14="http://schemas.microsoft.com/office/powerpoint/2010/main" val="27254633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a:t>Det ska vara enkelt för verksamhetsutövare + invånare + besökare att bidra till fossilbränslefritt </a:t>
            </a:r>
            <a:r>
              <a:rPr lang="sv-SE" err="1"/>
              <a:t>Ösd</a:t>
            </a:r>
            <a:r>
              <a:rPr lang="sv-SE"/>
              <a:t>.</a:t>
            </a:r>
          </a:p>
          <a:p>
            <a:pPr marL="171450" indent="-171450">
              <a:buFontTx/>
              <a:buChar char="-"/>
            </a:pPr>
            <a:r>
              <a:rPr lang="sv-SE"/>
              <a:t>Förbättra möjligheterna för delad </a:t>
            </a:r>
            <a:r>
              <a:rPr lang="sv-SE" err="1"/>
              <a:t>anv</a:t>
            </a:r>
            <a:r>
              <a:rPr lang="sv-SE"/>
              <a:t>, </a:t>
            </a:r>
            <a:r>
              <a:rPr lang="sv-SE" err="1"/>
              <a:t>återanv</a:t>
            </a:r>
            <a:r>
              <a:rPr lang="sv-SE"/>
              <a:t> och reparation + förebygga avfall.</a:t>
            </a:r>
          </a:p>
          <a:p>
            <a:pPr marL="171450" indent="-171450">
              <a:buFontTx/>
              <a:buChar char="-"/>
            </a:pPr>
            <a:r>
              <a:rPr lang="sv-SE"/>
              <a:t>Utreda vilka varor mest resurseffektiva + minst klimatpåverkan </a:t>
            </a:r>
            <a:r>
              <a:rPr lang="sv-SE">
                <a:sym typeface="Wingdings" panose="05000000000000000000" pitchFamily="2" charset="2"/>
              </a:rPr>
              <a:t> lättare att upphandla.</a:t>
            </a:r>
          </a:p>
          <a:p>
            <a:pPr marL="171450" indent="-171450">
              <a:buFontTx/>
              <a:buChar char="-"/>
            </a:pPr>
            <a:endParaRPr lang="sv-SE">
              <a:sym typeface="Wingdings" panose="05000000000000000000" pitchFamily="2" charset="2"/>
            </a:endParaRPr>
          </a:p>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63</a:t>
            </a:fld>
            <a:endParaRPr lang="sv-SE"/>
          </a:p>
        </p:txBody>
      </p:sp>
    </p:spTree>
    <p:extLst>
      <p:ext uri="{BB962C8B-B14F-4D97-AF65-F5344CB8AC3E}">
        <p14:creationId xmlns:p14="http://schemas.microsoft.com/office/powerpoint/2010/main" val="6742369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a:t>Det ska vara enkelt för verksamhetsutövare + invånare + besökare att bidra till fossilbränslefritt </a:t>
            </a:r>
            <a:r>
              <a:rPr lang="sv-SE" dirty="0" err="1"/>
              <a:t>Ösd</a:t>
            </a:r>
            <a:r>
              <a:rPr lang="sv-SE" dirty="0"/>
              <a:t>.</a:t>
            </a:r>
          </a:p>
          <a:p>
            <a:pPr marL="171450" indent="-171450">
              <a:buFontTx/>
              <a:buChar char="-"/>
            </a:pPr>
            <a:r>
              <a:rPr lang="sv-SE" dirty="0"/>
              <a:t>Förbättra möjligheterna för delad </a:t>
            </a:r>
            <a:r>
              <a:rPr lang="sv-SE" dirty="0" err="1"/>
              <a:t>anv</a:t>
            </a:r>
            <a:r>
              <a:rPr lang="sv-SE" dirty="0"/>
              <a:t>, </a:t>
            </a:r>
            <a:r>
              <a:rPr lang="sv-SE" dirty="0" err="1"/>
              <a:t>återanv</a:t>
            </a:r>
            <a:r>
              <a:rPr lang="sv-SE" dirty="0"/>
              <a:t> och reparation + förebygga avfall.</a:t>
            </a:r>
          </a:p>
          <a:p>
            <a:pPr marL="171450" indent="-171450">
              <a:buFontTx/>
              <a:buChar char="-"/>
            </a:pPr>
            <a:r>
              <a:rPr lang="sv-SE" dirty="0"/>
              <a:t>Utreda vilka varor mest resurseffektiva + minst klimatpåverkan </a:t>
            </a:r>
            <a:r>
              <a:rPr lang="sv-SE" dirty="0">
                <a:sym typeface="Wingdings" panose="05000000000000000000" pitchFamily="2" charset="2"/>
              </a:rPr>
              <a:t> lättare att upphandla.</a:t>
            </a:r>
          </a:p>
          <a:p>
            <a:pPr marL="171450" indent="-171450">
              <a:buFontTx/>
              <a:buChar char="-"/>
            </a:pPr>
            <a:r>
              <a:rPr lang="sv-SE" dirty="0">
                <a:sym typeface="Wingdings" panose="05000000000000000000" pitchFamily="2" charset="2"/>
              </a:rPr>
              <a:t>Måltidsservice har mätt matsvinn under många år och bytte för ett år sedan till en nationell enhetlig mätningsmetod</a:t>
            </a:r>
          </a:p>
          <a:p>
            <a:pPr marL="171450" indent="-171450">
              <a:buFontTx/>
              <a:buChar char="-"/>
            </a:pPr>
            <a:endParaRPr lang="sv-SE" dirty="0">
              <a:sym typeface="Wingdings" panose="05000000000000000000" pitchFamily="2" charset="2"/>
            </a:endParaRP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64</a:t>
            </a:fld>
            <a:endParaRPr lang="sv-SE"/>
          </a:p>
        </p:txBody>
      </p:sp>
    </p:spTree>
    <p:extLst>
      <p:ext uri="{BB962C8B-B14F-4D97-AF65-F5344CB8AC3E}">
        <p14:creationId xmlns:p14="http://schemas.microsoft.com/office/powerpoint/2010/main" val="15789192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Ett område där det finns stor potential att påverka är placering av pengar. Hur pengar sparas och förvaltas långsiktigt i fonder påverkar klimatet.</a:t>
            </a:r>
          </a:p>
          <a:p>
            <a:pPr marL="0" indent="0">
              <a:buFontTx/>
              <a:buNone/>
            </a:pPr>
            <a:r>
              <a:rPr lang="sv-SE" dirty="0"/>
              <a:t>- En grön obligation är en obligation, som ett lån, där kapitalet viks åt miljöprojekt/minskad klimatpåverkan.</a:t>
            </a:r>
          </a:p>
          <a:p>
            <a:pPr marL="171450" indent="-171450">
              <a:buFontTx/>
              <a:buChar char="-"/>
            </a:pPr>
            <a:r>
              <a:rPr lang="sv-SE" dirty="0"/>
              <a:t>Gröna obligationer syftar till att finansiera miljöinriktade investeringsprojekt.</a:t>
            </a:r>
          </a:p>
          <a:p>
            <a:pPr marL="171450" indent="-171450">
              <a:buFontTx/>
              <a:buChar char="-"/>
            </a:pPr>
            <a:r>
              <a:rPr lang="sv-SE" dirty="0"/>
              <a:t>2017 gav </a:t>
            </a:r>
            <a:r>
              <a:rPr lang="sv-SE" dirty="0" err="1"/>
              <a:t>Ösd</a:t>
            </a:r>
            <a:r>
              <a:rPr lang="sv-SE" dirty="0"/>
              <a:t> ut sin första gröna obligation.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Kommunens gröna obligationer finansierar framförallt produktion av förnybar energi, energieffektiva lokaler och bostäder och hållbara transporter.</a:t>
            </a:r>
          </a:p>
          <a:p>
            <a:pPr marL="0" indent="0">
              <a:buFontTx/>
              <a:buNone/>
            </a:pPr>
            <a:endParaRPr lang="sv-SE" dirty="0"/>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65</a:t>
            </a:fld>
            <a:endParaRPr lang="sv-SE"/>
          </a:p>
        </p:txBody>
      </p:sp>
    </p:spTree>
    <p:extLst>
      <p:ext uri="{BB962C8B-B14F-4D97-AF65-F5344CB8AC3E}">
        <p14:creationId xmlns:p14="http://schemas.microsoft.com/office/powerpoint/2010/main" val="34726777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Andelen gröna obligationer är 61 % av kommunkoncernens lån via obligationsprogram.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Östersunds kommun arbetar även aktivt med att avveckla sina fossila kapitalplaceringar,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vilket lett till att 100 % av kommunens kapitalplaceringar idag är fossilfria</a:t>
            </a:r>
          </a:p>
          <a:p>
            <a:pPr marL="171450" indent="-171450">
              <a:buFontTx/>
              <a:buChar char="-"/>
            </a:pPr>
            <a:endParaRPr lang="sv-SE" dirty="0"/>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66</a:t>
            </a:fld>
            <a:endParaRPr lang="sv-SE"/>
          </a:p>
        </p:txBody>
      </p:sp>
    </p:spTree>
    <p:extLst>
      <p:ext uri="{BB962C8B-B14F-4D97-AF65-F5344CB8AC3E}">
        <p14:creationId xmlns:p14="http://schemas.microsoft.com/office/powerpoint/2010/main" val="38876289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Andelen gröna obligationer är 61 % av kommunkoncernens lån via obligationsprogram.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Östersunds kommun arbetar även aktivt med att avveckla sina fossila kapitalplaceringar,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vilket lett till att 100 % av kommunens kapitalplaceringar idag är fossilfria</a:t>
            </a:r>
          </a:p>
          <a:p>
            <a:pPr marL="171450" indent="-171450">
              <a:buFontTx/>
              <a:buChar char="-"/>
            </a:pPr>
            <a:endParaRPr lang="sv-SE" dirty="0"/>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67</a:t>
            </a:fld>
            <a:endParaRPr lang="sv-SE"/>
          </a:p>
        </p:txBody>
      </p:sp>
    </p:spTree>
    <p:extLst>
      <p:ext uri="{BB962C8B-B14F-4D97-AF65-F5344CB8AC3E}">
        <p14:creationId xmlns:p14="http://schemas.microsoft.com/office/powerpoint/2010/main" val="32400648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dirty="0" err="1"/>
              <a:t>Testarena</a:t>
            </a:r>
            <a:r>
              <a:rPr lang="sv-SE" dirty="0"/>
              <a:t> </a:t>
            </a:r>
            <a:r>
              <a:rPr lang="sv-SE" dirty="0" err="1"/>
              <a:t>elflyg</a:t>
            </a:r>
            <a:r>
              <a:rPr lang="sv-SE" dirty="0"/>
              <a:t> drönare</a:t>
            </a:r>
          </a:p>
          <a:p>
            <a:pPr marL="171450" indent="-171450">
              <a:buFontTx/>
              <a:buChar char="-"/>
            </a:pPr>
            <a:r>
              <a:rPr lang="sv-SE" dirty="0"/>
              <a:t>Anpassa flygplatsen</a:t>
            </a:r>
          </a:p>
          <a:p>
            <a:pPr marL="171450" indent="-171450">
              <a:buFontTx/>
              <a:buChar char="-"/>
            </a:pPr>
            <a:r>
              <a:rPr lang="sv-SE" dirty="0"/>
              <a:t>Informera </a:t>
            </a:r>
            <a:r>
              <a:rPr lang="sv-SE" dirty="0" err="1"/>
              <a:t>elflyg</a:t>
            </a:r>
            <a:endParaRPr lang="sv-SE" dirty="0"/>
          </a:p>
          <a:p>
            <a:pPr marL="171450" indent="-171450">
              <a:buFontTx/>
              <a:buChar char="-"/>
            </a:pPr>
            <a:r>
              <a:rPr lang="sv-SE" dirty="0"/>
              <a:t>Sveg – Röros flygning</a:t>
            </a:r>
          </a:p>
          <a:p>
            <a:pPr marL="171450" indent="-171450">
              <a:buFontTx/>
              <a:buChar char="-"/>
            </a:pPr>
            <a:r>
              <a:rPr lang="sv-SE" dirty="0"/>
              <a:t>Klimatansökan flygklubb</a:t>
            </a:r>
          </a:p>
          <a:p>
            <a:pPr marL="171450" indent="-171450">
              <a:buFontTx/>
              <a:buChar char="-"/>
            </a:pPr>
            <a:r>
              <a:rPr lang="sv-SE" dirty="0"/>
              <a:t>Drönare med universitet</a:t>
            </a:r>
          </a:p>
          <a:p>
            <a:pPr marL="171450" indent="-171450">
              <a:buFontTx/>
              <a:buChar char="-"/>
            </a:pPr>
            <a:r>
              <a:rPr lang="sv-SE" dirty="0"/>
              <a:t>Medicinprover drönare i Trondheim, autonomt</a:t>
            </a:r>
          </a:p>
        </p:txBody>
      </p:sp>
      <p:sp>
        <p:nvSpPr>
          <p:cNvPr id="4" name="Platshållare för bildnummer 3"/>
          <p:cNvSpPr>
            <a:spLocks noGrp="1"/>
          </p:cNvSpPr>
          <p:nvPr>
            <p:ph type="sldNum" sz="quarter" idx="5"/>
          </p:nvPr>
        </p:nvSpPr>
        <p:spPr/>
        <p:txBody>
          <a:bodyPr/>
          <a:lstStyle/>
          <a:p>
            <a:fld id="{354FA5A6-64BA-4EA0-B718-12E0E3F98DE8}" type="slidenum">
              <a:rPr lang="sv-SE" smtClean="0"/>
              <a:t>68</a:t>
            </a:fld>
            <a:endParaRPr lang="sv-SE"/>
          </a:p>
        </p:txBody>
      </p:sp>
    </p:spTree>
    <p:extLst>
      <p:ext uri="{BB962C8B-B14F-4D97-AF65-F5344CB8AC3E}">
        <p14:creationId xmlns:p14="http://schemas.microsoft.com/office/powerpoint/2010/main" val="1699054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69</a:t>
            </a:fld>
            <a:endParaRPr lang="sv-SE"/>
          </a:p>
        </p:txBody>
      </p:sp>
    </p:spTree>
    <p:extLst>
      <p:ext uri="{BB962C8B-B14F-4D97-AF65-F5344CB8AC3E}">
        <p14:creationId xmlns:p14="http://schemas.microsoft.com/office/powerpoint/2010/main" val="3368160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långt har vi minskat energiförbrukningen med 23% sen år 2010. 2020 års statistik är det senaste</a:t>
            </a:r>
          </a:p>
        </p:txBody>
      </p:sp>
      <p:sp>
        <p:nvSpPr>
          <p:cNvPr id="4" name="Platshållare för bildnummer 3"/>
          <p:cNvSpPr>
            <a:spLocks noGrp="1"/>
          </p:cNvSpPr>
          <p:nvPr>
            <p:ph type="sldNum" sz="quarter" idx="5"/>
          </p:nvPr>
        </p:nvSpPr>
        <p:spPr/>
        <p:txBody>
          <a:bodyPr/>
          <a:lstStyle/>
          <a:p>
            <a:fld id="{354FA5A6-64BA-4EA0-B718-12E0E3F98DE8}" type="slidenum">
              <a:rPr lang="sv-SE" smtClean="0"/>
              <a:t>7</a:t>
            </a:fld>
            <a:endParaRPr lang="sv-SE"/>
          </a:p>
        </p:txBody>
      </p:sp>
    </p:spTree>
    <p:extLst>
      <p:ext uri="{BB962C8B-B14F-4D97-AF65-F5344CB8AC3E}">
        <p14:creationId xmlns:p14="http://schemas.microsoft.com/office/powerpoint/2010/main" val="9912774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70</a:t>
            </a:fld>
            <a:endParaRPr lang="sv-SE"/>
          </a:p>
        </p:txBody>
      </p:sp>
    </p:spTree>
    <p:extLst>
      <p:ext uri="{BB962C8B-B14F-4D97-AF65-F5344CB8AC3E}">
        <p14:creationId xmlns:p14="http://schemas.microsoft.com/office/powerpoint/2010/main" val="12116392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71</a:t>
            </a:fld>
            <a:endParaRPr lang="sv-SE"/>
          </a:p>
        </p:txBody>
      </p:sp>
    </p:spTree>
    <p:extLst>
      <p:ext uri="{BB962C8B-B14F-4D97-AF65-F5344CB8AC3E}">
        <p14:creationId xmlns:p14="http://schemas.microsoft.com/office/powerpoint/2010/main" val="27486574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72</a:t>
            </a:fld>
            <a:endParaRPr lang="sv-SE"/>
          </a:p>
        </p:txBody>
      </p:sp>
    </p:spTree>
    <p:extLst>
      <p:ext uri="{BB962C8B-B14F-4D97-AF65-F5344CB8AC3E}">
        <p14:creationId xmlns:p14="http://schemas.microsoft.com/office/powerpoint/2010/main" val="3012437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73</a:t>
            </a:fld>
            <a:endParaRPr lang="sv-SE"/>
          </a:p>
        </p:txBody>
      </p:sp>
    </p:spTree>
    <p:extLst>
      <p:ext uri="{BB962C8B-B14F-4D97-AF65-F5344CB8AC3E}">
        <p14:creationId xmlns:p14="http://schemas.microsoft.com/office/powerpoint/2010/main" val="2661337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74</a:t>
            </a:fld>
            <a:endParaRPr lang="sv-SE"/>
          </a:p>
        </p:txBody>
      </p:sp>
    </p:spTree>
    <p:extLst>
      <p:ext uri="{BB962C8B-B14F-4D97-AF65-F5344CB8AC3E}">
        <p14:creationId xmlns:p14="http://schemas.microsoft.com/office/powerpoint/2010/main" val="22170993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75</a:t>
            </a:fld>
            <a:endParaRPr lang="sv-SE"/>
          </a:p>
        </p:txBody>
      </p:sp>
    </p:spTree>
    <p:extLst>
      <p:ext uri="{BB962C8B-B14F-4D97-AF65-F5344CB8AC3E}">
        <p14:creationId xmlns:p14="http://schemas.microsoft.com/office/powerpoint/2010/main" val="20665138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endParaRPr lang="sv-SE"/>
          </a:p>
        </p:txBody>
      </p:sp>
      <p:sp>
        <p:nvSpPr>
          <p:cNvPr id="4" name="Platshållare för bildnummer 3"/>
          <p:cNvSpPr>
            <a:spLocks noGrp="1"/>
          </p:cNvSpPr>
          <p:nvPr>
            <p:ph type="sldNum" sz="quarter" idx="5"/>
          </p:nvPr>
        </p:nvSpPr>
        <p:spPr/>
        <p:txBody>
          <a:bodyPr/>
          <a:lstStyle/>
          <a:p>
            <a:fld id="{354FA5A6-64BA-4EA0-B718-12E0E3F98DE8}" type="slidenum">
              <a:rPr lang="sv-SE" smtClean="0"/>
              <a:t>76</a:t>
            </a:fld>
            <a:endParaRPr lang="sv-SE"/>
          </a:p>
        </p:txBody>
      </p:sp>
    </p:spTree>
    <p:extLst>
      <p:ext uri="{BB962C8B-B14F-4D97-AF65-F5344CB8AC3E}">
        <p14:creationId xmlns:p14="http://schemas.microsoft.com/office/powerpoint/2010/main" val="1904225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Tack för att ni lyssnat och deltagit.</a:t>
            </a:r>
          </a:p>
          <a:p>
            <a:r>
              <a:rPr lang="sv-SE" dirty="0"/>
              <a:t>Klimatstrategin hittar ni här. </a:t>
            </a:r>
          </a:p>
          <a:p>
            <a:r>
              <a:rPr lang="sv-SE" dirty="0"/>
              <a:t>Den finns även tryckt i fysisk form. </a:t>
            </a:r>
          </a:p>
          <a:p>
            <a:r>
              <a:rPr lang="sv-SE" dirty="0"/>
              <a:t>Kontakta hållbarhetsgruppen på </a:t>
            </a:r>
            <a:r>
              <a:rPr lang="sv-SE" dirty="0" err="1"/>
              <a:t>MoH</a:t>
            </a:r>
            <a:r>
              <a:rPr lang="sv-SE" dirty="0"/>
              <a:t> på SB om ni vill ha hjälp med något eller undrar något.</a:t>
            </a:r>
          </a:p>
          <a:p>
            <a:endParaRPr lang="sv-SE" dirty="0"/>
          </a:p>
          <a:p>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77</a:t>
            </a:fld>
            <a:endParaRPr lang="sv-SE"/>
          </a:p>
        </p:txBody>
      </p:sp>
    </p:spTree>
    <p:extLst>
      <p:ext uri="{BB962C8B-B14F-4D97-AF65-F5344CB8AC3E}">
        <p14:creationId xmlns:p14="http://schemas.microsoft.com/office/powerpoint/2010/main" val="41201041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Tack för att ni lyssnat och deltagit.</a:t>
            </a:r>
          </a:p>
          <a:p>
            <a:r>
              <a:rPr lang="sv-SE" dirty="0"/>
              <a:t>Klimatstrategin hittar ni här. </a:t>
            </a:r>
          </a:p>
          <a:p>
            <a:r>
              <a:rPr lang="sv-SE" dirty="0"/>
              <a:t>Den finns även tryckt i fysisk form. </a:t>
            </a:r>
          </a:p>
          <a:p>
            <a:r>
              <a:rPr lang="sv-SE" dirty="0"/>
              <a:t>Kontakta hållbarhetsgruppen på </a:t>
            </a:r>
            <a:r>
              <a:rPr lang="sv-SE" dirty="0" err="1"/>
              <a:t>MoH</a:t>
            </a:r>
            <a:r>
              <a:rPr lang="sv-SE" dirty="0"/>
              <a:t> på SB om ni vill ha hjälp med något eller undrar något.</a:t>
            </a:r>
          </a:p>
          <a:p>
            <a:endParaRPr lang="sv-SE" dirty="0"/>
          </a:p>
          <a:p>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78</a:t>
            </a:fld>
            <a:endParaRPr lang="sv-SE"/>
          </a:p>
        </p:txBody>
      </p:sp>
    </p:spTree>
    <p:extLst>
      <p:ext uri="{BB962C8B-B14F-4D97-AF65-F5344CB8AC3E}">
        <p14:creationId xmlns:p14="http://schemas.microsoft.com/office/powerpoint/2010/main" val="326924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Tack för att ni lyssnat och deltagit.</a:t>
            </a:r>
          </a:p>
          <a:p>
            <a:r>
              <a:rPr lang="sv-SE" dirty="0"/>
              <a:t>Klimatstrategin hittar ni här. </a:t>
            </a:r>
          </a:p>
          <a:p>
            <a:r>
              <a:rPr lang="sv-SE" dirty="0"/>
              <a:t>Den finns även tryckt i fysisk form. </a:t>
            </a:r>
          </a:p>
          <a:p>
            <a:r>
              <a:rPr lang="sv-SE" dirty="0"/>
              <a:t>Kontakta hållbarhetsgruppen på </a:t>
            </a:r>
            <a:r>
              <a:rPr lang="sv-SE" dirty="0" err="1"/>
              <a:t>MoH</a:t>
            </a:r>
            <a:r>
              <a:rPr lang="sv-SE" dirty="0"/>
              <a:t> på SB om ni vill ha hjälp med något eller undrar något.</a:t>
            </a:r>
          </a:p>
          <a:p>
            <a:endParaRPr lang="sv-SE" dirty="0"/>
          </a:p>
          <a:p>
            <a:endParaRPr lang="sv-SE" dirty="0"/>
          </a:p>
        </p:txBody>
      </p:sp>
      <p:sp>
        <p:nvSpPr>
          <p:cNvPr id="4" name="Platshållare för bildnummer 3"/>
          <p:cNvSpPr>
            <a:spLocks noGrp="1"/>
          </p:cNvSpPr>
          <p:nvPr>
            <p:ph type="sldNum" sz="quarter" idx="5"/>
          </p:nvPr>
        </p:nvSpPr>
        <p:spPr/>
        <p:txBody>
          <a:bodyPr/>
          <a:lstStyle/>
          <a:p>
            <a:fld id="{354FA5A6-64BA-4EA0-B718-12E0E3F98DE8}" type="slidenum">
              <a:rPr lang="sv-SE" smtClean="0"/>
              <a:t>79</a:t>
            </a:fld>
            <a:endParaRPr lang="sv-SE"/>
          </a:p>
        </p:txBody>
      </p:sp>
    </p:spTree>
    <p:extLst>
      <p:ext uri="{BB962C8B-B14F-4D97-AF65-F5344CB8AC3E}">
        <p14:creationId xmlns:p14="http://schemas.microsoft.com/office/powerpoint/2010/main" val="41166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a:t>Östersunds kommun som geografiskt område ska vara fossilbränslefritt till år 2030.</a:t>
            </a:r>
          </a:p>
          <a:p>
            <a:pPr marL="171450" indent="-171450">
              <a:buFontTx/>
              <a:buChar char="-"/>
            </a:pPr>
            <a:r>
              <a:rPr lang="sv-SE"/>
              <a:t>Förklaring om vad fossilbränslefri är</a:t>
            </a:r>
          </a:p>
        </p:txBody>
      </p:sp>
      <p:sp>
        <p:nvSpPr>
          <p:cNvPr id="4" name="Platshållare för bildnummer 3"/>
          <p:cNvSpPr>
            <a:spLocks noGrp="1"/>
          </p:cNvSpPr>
          <p:nvPr>
            <p:ph type="sldNum" sz="quarter" idx="5"/>
          </p:nvPr>
        </p:nvSpPr>
        <p:spPr/>
        <p:txBody>
          <a:bodyPr/>
          <a:lstStyle/>
          <a:p>
            <a:fld id="{354FA5A6-64BA-4EA0-B718-12E0E3F98DE8}" type="slidenum">
              <a:rPr lang="sv-SE" smtClean="0"/>
              <a:t>8</a:t>
            </a:fld>
            <a:endParaRPr lang="sv-SE"/>
          </a:p>
        </p:txBody>
      </p:sp>
    </p:spTree>
    <p:extLst>
      <p:ext uri="{BB962C8B-B14F-4D97-AF65-F5344CB8AC3E}">
        <p14:creationId xmlns:p14="http://schemas.microsoft.com/office/powerpoint/2010/main" val="145735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kern="1200">
                <a:solidFill>
                  <a:schemeClr val="tx1"/>
                </a:solidFill>
                <a:effectLst/>
                <a:latin typeface="+mn-lt"/>
                <a:ea typeface="+mn-ea"/>
                <a:cs typeface="+mn-cs"/>
              </a:rPr>
              <a:t>Vår mest konkreta och direkta klimatpåverkan kommer från utsläpp av koldioxid från fossila bränslen i form av bensin, diesel, olja och torv. Dessa utsläpp har vi full kontroll på. Vi har en målsättning om att vara fossilbränslefria i kommunen 2030 och organisationen 2025. </a:t>
            </a:r>
          </a:p>
          <a:p>
            <a:pPr lvl="0"/>
            <a:endParaRPr lang="sv-SE" sz="1200" kern="1200">
              <a:solidFill>
                <a:schemeClr val="tx1"/>
              </a:solidFill>
              <a:effectLst/>
              <a:latin typeface="+mn-lt"/>
              <a:ea typeface="+mn-ea"/>
              <a:cs typeface="+mn-cs"/>
            </a:endParaRPr>
          </a:p>
          <a:p>
            <a:pPr lvl="0"/>
            <a:r>
              <a:rPr lang="sv-SE" sz="1200" kern="1200">
                <a:solidFill>
                  <a:schemeClr val="tx1"/>
                </a:solidFill>
                <a:effectLst/>
                <a:latin typeface="+mn-lt"/>
                <a:ea typeface="+mn-ea"/>
                <a:cs typeface="+mn-cs"/>
              </a:rPr>
              <a:t>I tillägg genereras utsläpp från konsumtion, i den kategorin ryms allt vi handlar och konsumerar. Varorna vi handlar genererar koldioxidutsläpp vid råvaruframställning, tillverkning och transporter, användning och avfallshantering. Dessa utsläpp genereras ofta på många olika platser. Detta är en stor post och inkluderas i många punkter i klimatstrategin.</a:t>
            </a:r>
          </a:p>
        </p:txBody>
      </p:sp>
      <p:sp>
        <p:nvSpPr>
          <p:cNvPr id="4" name="Platshållare för bildnummer 3"/>
          <p:cNvSpPr>
            <a:spLocks noGrp="1"/>
          </p:cNvSpPr>
          <p:nvPr>
            <p:ph type="sldNum" sz="quarter" idx="5"/>
          </p:nvPr>
        </p:nvSpPr>
        <p:spPr/>
        <p:txBody>
          <a:bodyPr/>
          <a:lstStyle/>
          <a:p>
            <a:fld id="{354FA5A6-64BA-4EA0-B718-12E0E3F98DE8}" type="slidenum">
              <a:rPr lang="sv-SE" smtClean="0"/>
              <a:t>9</a:t>
            </a:fld>
            <a:endParaRPr lang="sv-SE"/>
          </a:p>
        </p:txBody>
      </p:sp>
    </p:spTree>
    <p:extLst>
      <p:ext uri="{BB962C8B-B14F-4D97-AF65-F5344CB8AC3E}">
        <p14:creationId xmlns:p14="http://schemas.microsoft.com/office/powerpoint/2010/main" val="249858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512622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47322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7929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398119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1560A13A-DB3F-4AD5-B6AF-BDA0278A0A39}" type="datetimeFigureOut">
              <a:rPr lang="sv-SE" smtClean="0"/>
              <a:t>2022-05-04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98488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Date Placeholder 4"/>
          <p:cNvSpPr>
            <a:spLocks noGrp="1"/>
          </p:cNvSpPr>
          <p:nvPr>
            <p:ph type="dt" sz="half" idx="10"/>
          </p:nvPr>
        </p:nvSpPr>
        <p:spPr/>
        <p:txBody>
          <a:bodyPr/>
          <a:lstStyle/>
          <a:p>
            <a:fld id="{1560A13A-DB3F-4AD5-B6AF-BDA0278A0A39}" type="datetimeFigureOut">
              <a:rPr lang="sv-SE" smtClean="0"/>
              <a:t>2022-05-04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57774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v-SE"/>
              <a:t>Klicka här för att ändra mall för rubrikformat</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Date Placeholder 6"/>
          <p:cNvSpPr>
            <a:spLocks noGrp="1"/>
          </p:cNvSpPr>
          <p:nvPr>
            <p:ph type="dt" sz="half" idx="10"/>
          </p:nvPr>
        </p:nvSpPr>
        <p:spPr/>
        <p:txBody>
          <a:bodyPr/>
          <a:lstStyle/>
          <a:p>
            <a:fld id="{1560A13A-DB3F-4AD5-B6AF-BDA0278A0A39}" type="datetimeFigureOut">
              <a:rPr lang="sv-SE" smtClean="0"/>
              <a:t>2022-05-04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92397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Date Placeholder 2"/>
          <p:cNvSpPr>
            <a:spLocks noGrp="1"/>
          </p:cNvSpPr>
          <p:nvPr>
            <p:ph type="dt" sz="half" idx="10"/>
          </p:nvPr>
        </p:nvSpPr>
        <p:spPr/>
        <p:txBody>
          <a:bodyPr/>
          <a:lstStyle/>
          <a:p>
            <a:fld id="{1560A13A-DB3F-4AD5-B6AF-BDA0278A0A39}" type="datetimeFigureOut">
              <a:rPr lang="sv-SE" smtClean="0"/>
              <a:t>2022-05-04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02926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0A13A-DB3F-4AD5-B6AF-BDA0278A0A39}" type="datetimeFigureOut">
              <a:rPr lang="sv-SE" smtClean="0"/>
              <a:t>2022-05-04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352227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1560A13A-DB3F-4AD5-B6AF-BDA0278A0A39}" type="datetimeFigureOut">
              <a:rPr lang="sv-SE" smtClean="0"/>
              <a:t>2022-05-04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26987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1560A13A-DB3F-4AD5-B6AF-BDA0278A0A39}" type="datetimeFigureOut">
              <a:rPr lang="sv-SE" smtClean="0"/>
              <a:t>2022-05-04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F7C2F05B-BAF9-488D-83DE-20A7CCFAC190}" type="slidenum">
              <a:rPr lang="sv-SE" smtClean="0"/>
              <a:t>‹#›</a:t>
            </a:fld>
            <a:endParaRPr lang="sv-SE"/>
          </a:p>
        </p:txBody>
      </p:sp>
    </p:spTree>
    <p:extLst>
      <p:ext uri="{BB962C8B-B14F-4D97-AF65-F5344CB8AC3E}">
        <p14:creationId xmlns:p14="http://schemas.microsoft.com/office/powerpoint/2010/main" val="143868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A13A-DB3F-4AD5-B6AF-BDA0278A0A39}" type="datetimeFigureOut">
              <a:rPr lang="sv-SE" smtClean="0"/>
              <a:t>2022-05-04</a:t>
            </a:fld>
            <a:endParaRPr lang="sv-S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2F05B-BAF9-488D-83DE-20A7CCFAC190}" type="slidenum">
              <a:rPr lang="sv-SE" smtClean="0"/>
              <a:t>‹#›</a:t>
            </a:fld>
            <a:endParaRPr lang="sv-SE"/>
          </a:p>
        </p:txBody>
      </p:sp>
    </p:spTree>
    <p:extLst>
      <p:ext uri="{BB962C8B-B14F-4D97-AF65-F5344CB8AC3E}">
        <p14:creationId xmlns:p14="http://schemas.microsoft.com/office/powerpoint/2010/main" val="264397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chart" Target="../charts/chart9.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ostersund.se/trafik-och-infrastruktur/hallbart-resande/europeiska-mobilitetsveckan.html"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image" Target="../media/image16.jpeg"/><Relationship Id="rId4" Type="http://schemas.openxmlformats.org/officeDocument/2006/relationships/hyperlink" Target="https://insidan.ostersund.se/stodiarbetet/resoritjansten/klimatvaxling.4.212597031610053f2ba1108.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9.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22.xml"/><Relationship Id="rId4" Type="http://schemas.openxmlformats.org/officeDocument/2006/relationships/chart" Target="../charts/chart21.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chart" Target="../charts/chart30.xml"/><Relationship Id="rId4" Type="http://schemas.openxmlformats.org/officeDocument/2006/relationships/chart" Target="../charts/chart29.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3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insidan.ostersund.se/forvaltningarna/tekniskforvaltning/varorganisationtf/varaenhetertf/fordonsenheten/personbilar/bestallningavbil.4.128e352a14b2b9d52df80fc2.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png"/></Relationships>
</file>

<file path=ppt/slides/_rels/slide6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chart" Target="../charts/chart34.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chart" Target="../charts/chart35.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chart" Target="../charts/chart36.xml"/></Relationships>
</file>

<file path=ppt/slides/_rels/slide75.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hyperlink" Target="https://klimatkommunerna.se/vad-vi-gor/nyheter/"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hyperlink" Target="https://www.ostersund.se/bygga-bo-och-miljo/klimat-och-miljo/klimatprogram-och-strategi.htm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BAC"/>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796C376-D4FD-4786-8A28-6B3EEF67C8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63917" y="319858"/>
            <a:ext cx="6264165" cy="6218283"/>
          </a:xfrm>
          <a:prstGeom prst="rect">
            <a:avLst/>
          </a:prstGeom>
        </p:spPr>
      </p:pic>
      <p:pic>
        <p:nvPicPr>
          <p:cNvPr id="6" name="Platshållare för innehåll 3">
            <a:extLst>
              <a:ext uri="{FF2B5EF4-FFF2-40B4-BE49-F238E27FC236}">
                <a16:creationId xmlns:a16="http://schemas.microsoft.com/office/drawing/2014/main" id="{801B8E5A-A48E-48DF-9553-86FE4A5AF0DC}"/>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bwMode="auto">
          <a:xfrm>
            <a:off x="4464087" y="2448732"/>
            <a:ext cx="3223072" cy="3286905"/>
          </a:xfrm>
          <a:prstGeom prst="rect">
            <a:avLst/>
          </a:prstGeom>
          <a:noFill/>
          <a:effectLst/>
        </p:spPr>
      </p:pic>
      <p:grpSp>
        <p:nvGrpSpPr>
          <p:cNvPr id="7" name="Kommunlogotyp">
            <a:extLst>
              <a:ext uri="{FF2B5EF4-FFF2-40B4-BE49-F238E27FC236}">
                <a16:creationId xmlns:a16="http://schemas.microsoft.com/office/drawing/2014/main" id="{CB07B752-568E-4899-99DA-C86B3B53F81F}"/>
              </a:ext>
            </a:extLst>
          </p:cNvPr>
          <p:cNvGrpSpPr/>
          <p:nvPr/>
        </p:nvGrpSpPr>
        <p:grpSpPr>
          <a:xfrm>
            <a:off x="10949552" y="0"/>
            <a:ext cx="813661" cy="117787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EC1800C3-52B6-4628-98BE-5A1612C5766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0A7DE064-346D-42E1-B2D9-256FD869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4" name="textruta 3">
            <a:extLst>
              <a:ext uri="{FF2B5EF4-FFF2-40B4-BE49-F238E27FC236}">
                <a16:creationId xmlns:a16="http://schemas.microsoft.com/office/drawing/2014/main" id="{A4B4AB4F-7AA6-4A2A-B03D-2EF61EA3AFF2}"/>
              </a:ext>
            </a:extLst>
          </p:cNvPr>
          <p:cNvSpPr txBox="1"/>
          <p:nvPr/>
        </p:nvSpPr>
        <p:spPr>
          <a:xfrm>
            <a:off x="3084163" y="138992"/>
            <a:ext cx="1053884" cy="1612316"/>
          </a:xfrm>
          <a:prstGeom prst="rect">
            <a:avLst/>
          </a:prstGeom>
          <a:solidFill>
            <a:srgbClr val="009BAC"/>
          </a:solidFill>
        </p:spPr>
        <p:txBody>
          <a:bodyPr wrap="square" rtlCol="0">
            <a:spAutoFit/>
          </a:bodyPr>
          <a:lstStyle/>
          <a:p>
            <a:endParaRPr lang="sv-SE"/>
          </a:p>
        </p:txBody>
      </p:sp>
      <p:sp>
        <p:nvSpPr>
          <p:cNvPr id="11" name="textruta 10">
            <a:extLst>
              <a:ext uri="{FF2B5EF4-FFF2-40B4-BE49-F238E27FC236}">
                <a16:creationId xmlns:a16="http://schemas.microsoft.com/office/drawing/2014/main" id="{3541B572-469D-4A72-B648-6B6B410CE64C}"/>
              </a:ext>
            </a:extLst>
          </p:cNvPr>
          <p:cNvSpPr txBox="1"/>
          <p:nvPr/>
        </p:nvSpPr>
        <p:spPr>
          <a:xfrm>
            <a:off x="7687159" y="6274642"/>
            <a:ext cx="4262033" cy="646331"/>
          </a:xfrm>
          <a:prstGeom prst="rect">
            <a:avLst/>
          </a:prstGeom>
          <a:noFill/>
        </p:spPr>
        <p:txBody>
          <a:bodyPr wrap="square" rtlCol="0">
            <a:spAutoFit/>
          </a:bodyPr>
          <a:lstStyle/>
          <a:p>
            <a:r>
              <a:rPr lang="sv-SE">
                <a:solidFill>
                  <a:schemeClr val="bg1"/>
                </a:solidFill>
              </a:rPr>
              <a:t>Maria Olsson och Rasmus Grelsson, Hållbarhetsgruppen Samhällsbyggnads</a:t>
            </a:r>
          </a:p>
        </p:txBody>
      </p:sp>
      <p:sp>
        <p:nvSpPr>
          <p:cNvPr id="12" name="Puls_animerad">
            <a:extLst>
              <a:ext uri="{FF2B5EF4-FFF2-40B4-BE49-F238E27FC236}">
                <a16:creationId xmlns:a16="http://schemas.microsoft.com/office/drawing/2014/main" id="{9FC1DCBB-3229-413F-81AC-F2A6AB630875}"/>
              </a:ext>
            </a:extLst>
          </p:cNvPr>
          <p:cNvSpPr>
            <a:spLocks noChangeArrowheads="1"/>
          </p:cNvSpPr>
          <p:nvPr/>
        </p:nvSpPr>
        <p:spPr bwMode="auto">
          <a:xfrm>
            <a:off x="0" y="6086111"/>
            <a:ext cx="5145436" cy="519708"/>
          </a:xfrm>
          <a:custGeom>
            <a:avLst/>
            <a:gdLst>
              <a:gd name="T0" fmla="*/ 13229 w 25800"/>
              <a:gd name="T1" fmla="*/ 1226 h 3275"/>
              <a:gd name="T2" fmla="*/ 12836 w 25800"/>
              <a:gd name="T3" fmla="*/ 591 h 3275"/>
              <a:gd name="T4" fmla="*/ 12210 w 25800"/>
              <a:gd name="T5" fmla="*/ 2416 h 3275"/>
              <a:gd name="T6" fmla="*/ 9740 w 25800"/>
              <a:gd name="T7" fmla="*/ 2425 h 3275"/>
              <a:gd name="T8" fmla="*/ 9337 w 25800"/>
              <a:gd name="T9" fmla="*/ 386 h 3275"/>
              <a:gd name="T10" fmla="*/ 8720 w 25800"/>
              <a:gd name="T11" fmla="*/ 103 h 3275"/>
              <a:gd name="T12" fmla="*/ 7442 w 25800"/>
              <a:gd name="T13" fmla="*/ 814 h 3275"/>
              <a:gd name="T14" fmla="*/ 6285 w 25800"/>
              <a:gd name="T15" fmla="*/ 1235 h 3275"/>
              <a:gd name="T16" fmla="*/ 0 w 25800"/>
              <a:gd name="T17" fmla="*/ 1851 h 3275"/>
              <a:gd name="T18" fmla="*/ 5522 w 25800"/>
              <a:gd name="T19" fmla="*/ 1748 h 3275"/>
              <a:gd name="T20" fmla="*/ 6816 w 25800"/>
              <a:gd name="T21" fmla="*/ 1252 h 3275"/>
              <a:gd name="T22" fmla="*/ 8617 w 25800"/>
              <a:gd name="T23" fmla="*/ 1688 h 3275"/>
              <a:gd name="T24" fmla="*/ 9449 w 25800"/>
              <a:gd name="T25" fmla="*/ 0 h 3275"/>
              <a:gd name="T26" fmla="*/ 9843 w 25800"/>
              <a:gd name="T27" fmla="*/ 283 h 3275"/>
              <a:gd name="T28" fmla="*/ 10932 w 25800"/>
              <a:gd name="T29" fmla="*/ 660 h 3275"/>
              <a:gd name="T30" fmla="*/ 12107 w 25800"/>
              <a:gd name="T31" fmla="*/ 489 h 3275"/>
              <a:gd name="T32" fmla="*/ 12938 w 25800"/>
              <a:gd name="T33" fmla="*/ 1114 h 3275"/>
              <a:gd name="T34" fmla="*/ 13332 w 25800"/>
              <a:gd name="T35" fmla="*/ 2888 h 3275"/>
              <a:gd name="T36" fmla="*/ 15595 w 25800"/>
              <a:gd name="T37" fmla="*/ 1714 h 3275"/>
              <a:gd name="T38" fmla="*/ 16384 w 25800"/>
              <a:gd name="T39" fmla="*/ 712 h 3275"/>
              <a:gd name="T40" fmla="*/ 17079 w 25800"/>
              <a:gd name="T41" fmla="*/ 1612 h 3275"/>
              <a:gd name="T42" fmla="*/ 19094 w 25800"/>
              <a:gd name="T43" fmla="*/ 1629 h 3275"/>
              <a:gd name="T44" fmla="*/ 19925 w 25800"/>
              <a:gd name="T45" fmla="*/ 694 h 3275"/>
              <a:gd name="T46" fmla="*/ 20320 w 25800"/>
              <a:gd name="T47" fmla="*/ 977 h 3275"/>
              <a:gd name="T48" fmla="*/ 25799 w 25800"/>
              <a:gd name="T49" fmla="*/ 1748 h 3275"/>
              <a:gd name="T50" fmla="*/ 20217 w 25800"/>
              <a:gd name="T51" fmla="*/ 1851 h 3275"/>
              <a:gd name="T52" fmla="*/ 19822 w 25800"/>
              <a:gd name="T53" fmla="*/ 1080 h 3275"/>
              <a:gd name="T54" fmla="*/ 19197 w 25800"/>
              <a:gd name="T55" fmla="*/ 797 h 3275"/>
              <a:gd name="T56" fmla="*/ 18065 w 25800"/>
              <a:gd name="T57" fmla="*/ 1106 h 3275"/>
              <a:gd name="T58" fmla="*/ 16985 w 25800"/>
              <a:gd name="T59" fmla="*/ 1269 h 3275"/>
              <a:gd name="T60" fmla="*/ 15707 w 25800"/>
              <a:gd name="T61" fmla="*/ 1269 h 3275"/>
              <a:gd name="T62" fmla="*/ 14447 w 25800"/>
              <a:gd name="T63" fmla="*/ 1243 h 3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800" h="3275">
                <a:moveTo>
                  <a:pt x="13229" y="3274"/>
                </a:moveTo>
                <a:lnTo>
                  <a:pt x="13229" y="1226"/>
                </a:lnTo>
                <a:lnTo>
                  <a:pt x="12836" y="1226"/>
                </a:lnTo>
                <a:lnTo>
                  <a:pt x="12836" y="591"/>
                </a:lnTo>
                <a:lnTo>
                  <a:pt x="12210" y="591"/>
                </a:lnTo>
                <a:lnTo>
                  <a:pt x="12210" y="2416"/>
                </a:lnTo>
                <a:lnTo>
                  <a:pt x="10932" y="832"/>
                </a:lnTo>
                <a:lnTo>
                  <a:pt x="9740" y="2425"/>
                </a:lnTo>
                <a:lnTo>
                  <a:pt x="9740" y="386"/>
                </a:lnTo>
                <a:lnTo>
                  <a:pt x="9337" y="386"/>
                </a:lnTo>
                <a:lnTo>
                  <a:pt x="9337" y="103"/>
                </a:lnTo>
                <a:lnTo>
                  <a:pt x="8720" y="103"/>
                </a:lnTo>
                <a:lnTo>
                  <a:pt x="8720" y="1911"/>
                </a:lnTo>
                <a:lnTo>
                  <a:pt x="7442" y="814"/>
                </a:lnTo>
                <a:lnTo>
                  <a:pt x="6842" y="1363"/>
                </a:lnTo>
                <a:lnTo>
                  <a:pt x="6285" y="1235"/>
                </a:lnTo>
                <a:lnTo>
                  <a:pt x="5556" y="1851"/>
                </a:lnTo>
                <a:lnTo>
                  <a:pt x="0" y="1851"/>
                </a:lnTo>
                <a:lnTo>
                  <a:pt x="0" y="1748"/>
                </a:lnTo>
                <a:lnTo>
                  <a:pt x="5522" y="1748"/>
                </a:lnTo>
                <a:lnTo>
                  <a:pt x="6259" y="1123"/>
                </a:lnTo>
                <a:lnTo>
                  <a:pt x="6816" y="1252"/>
                </a:lnTo>
                <a:lnTo>
                  <a:pt x="7434" y="677"/>
                </a:lnTo>
                <a:lnTo>
                  <a:pt x="8617" y="1688"/>
                </a:lnTo>
                <a:lnTo>
                  <a:pt x="8617" y="0"/>
                </a:lnTo>
                <a:lnTo>
                  <a:pt x="9449" y="0"/>
                </a:lnTo>
                <a:lnTo>
                  <a:pt x="9449" y="283"/>
                </a:lnTo>
                <a:lnTo>
                  <a:pt x="9843" y="283"/>
                </a:lnTo>
                <a:lnTo>
                  <a:pt x="9843" y="2108"/>
                </a:lnTo>
                <a:lnTo>
                  <a:pt x="10932" y="660"/>
                </a:lnTo>
                <a:lnTo>
                  <a:pt x="12107" y="2117"/>
                </a:lnTo>
                <a:lnTo>
                  <a:pt x="12107" y="489"/>
                </a:lnTo>
                <a:lnTo>
                  <a:pt x="12938" y="489"/>
                </a:lnTo>
                <a:lnTo>
                  <a:pt x="12938" y="1114"/>
                </a:lnTo>
                <a:lnTo>
                  <a:pt x="13332" y="1114"/>
                </a:lnTo>
                <a:lnTo>
                  <a:pt x="13332" y="2888"/>
                </a:lnTo>
                <a:lnTo>
                  <a:pt x="14404" y="1097"/>
                </a:lnTo>
                <a:lnTo>
                  <a:pt x="15595" y="1714"/>
                </a:lnTo>
                <a:lnTo>
                  <a:pt x="15595" y="1209"/>
                </a:lnTo>
                <a:lnTo>
                  <a:pt x="16384" y="712"/>
                </a:lnTo>
                <a:lnTo>
                  <a:pt x="17087" y="1209"/>
                </a:lnTo>
                <a:lnTo>
                  <a:pt x="17079" y="1612"/>
                </a:lnTo>
                <a:lnTo>
                  <a:pt x="18065" y="986"/>
                </a:lnTo>
                <a:lnTo>
                  <a:pt x="19094" y="1629"/>
                </a:lnTo>
                <a:lnTo>
                  <a:pt x="19094" y="694"/>
                </a:lnTo>
                <a:lnTo>
                  <a:pt x="19925" y="694"/>
                </a:lnTo>
                <a:lnTo>
                  <a:pt x="19925" y="977"/>
                </a:lnTo>
                <a:lnTo>
                  <a:pt x="20320" y="977"/>
                </a:lnTo>
                <a:lnTo>
                  <a:pt x="20320" y="1748"/>
                </a:lnTo>
                <a:lnTo>
                  <a:pt x="25799" y="1748"/>
                </a:lnTo>
                <a:lnTo>
                  <a:pt x="25799" y="1851"/>
                </a:lnTo>
                <a:lnTo>
                  <a:pt x="20217" y="1851"/>
                </a:lnTo>
                <a:lnTo>
                  <a:pt x="20217" y="1080"/>
                </a:lnTo>
                <a:lnTo>
                  <a:pt x="19822" y="1080"/>
                </a:lnTo>
                <a:lnTo>
                  <a:pt x="19822" y="797"/>
                </a:lnTo>
                <a:lnTo>
                  <a:pt x="19197" y="797"/>
                </a:lnTo>
                <a:lnTo>
                  <a:pt x="19197" y="1816"/>
                </a:lnTo>
                <a:lnTo>
                  <a:pt x="18065" y="1106"/>
                </a:lnTo>
                <a:lnTo>
                  <a:pt x="16967" y="1808"/>
                </a:lnTo>
                <a:lnTo>
                  <a:pt x="16985" y="1269"/>
                </a:lnTo>
                <a:lnTo>
                  <a:pt x="16376" y="840"/>
                </a:lnTo>
                <a:lnTo>
                  <a:pt x="15707" y="1269"/>
                </a:lnTo>
                <a:lnTo>
                  <a:pt x="15707" y="1885"/>
                </a:lnTo>
                <a:lnTo>
                  <a:pt x="14447" y="1243"/>
                </a:lnTo>
                <a:lnTo>
                  <a:pt x="13229" y="3274"/>
                </a:lnTo>
              </a:path>
            </a:pathLst>
          </a:custGeom>
          <a:solidFill>
            <a:schemeClr val="bg1"/>
          </a:solidFill>
          <a:ln>
            <a:noFill/>
          </a:ln>
          <a:effectLst/>
        </p:spPr>
        <p:txBody>
          <a:bodyPr wrap="none" anchor="ctr"/>
          <a:lstStyle/>
          <a:p>
            <a:endParaRPr lang="sv-SE">
              <a:solidFill>
                <a:srgbClr val="95C11F"/>
              </a:solidFill>
            </a:endParaRPr>
          </a:p>
        </p:txBody>
      </p:sp>
      <p:sp>
        <p:nvSpPr>
          <p:cNvPr id="13" name="textruta 12">
            <a:extLst>
              <a:ext uri="{FF2B5EF4-FFF2-40B4-BE49-F238E27FC236}">
                <a16:creationId xmlns:a16="http://schemas.microsoft.com/office/drawing/2014/main" id="{0EE21203-C9CA-4FB5-B210-EE84850251D5}"/>
              </a:ext>
            </a:extLst>
          </p:cNvPr>
          <p:cNvSpPr txBox="1"/>
          <p:nvPr/>
        </p:nvSpPr>
        <p:spPr>
          <a:xfrm>
            <a:off x="2065293" y="731845"/>
            <a:ext cx="8020659" cy="1200329"/>
          </a:xfrm>
          <a:prstGeom prst="rect">
            <a:avLst/>
          </a:prstGeom>
          <a:solidFill>
            <a:srgbClr val="009BAC"/>
          </a:solidFill>
        </p:spPr>
        <p:txBody>
          <a:bodyPr wrap="square" rtlCol="0">
            <a:spAutoFit/>
          </a:bodyPr>
          <a:lstStyle/>
          <a:p>
            <a:pPr algn="ctr"/>
            <a:r>
              <a:rPr lang="sv-SE" sz="3600" b="1">
                <a:solidFill>
                  <a:schemeClr val="bg1"/>
                </a:solidFill>
              </a:rPr>
              <a:t>Klimatstrategi för ett fossilfritt och energieffektivt Östersund 2019-2023</a:t>
            </a:r>
          </a:p>
        </p:txBody>
      </p:sp>
    </p:spTree>
    <p:extLst>
      <p:ext uri="{BB962C8B-B14F-4D97-AF65-F5344CB8AC3E}">
        <p14:creationId xmlns:p14="http://schemas.microsoft.com/office/powerpoint/2010/main" val="319437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437574"/>
            <a:ext cx="7125586" cy="1094603"/>
          </a:xfrm>
        </p:spPr>
        <p:txBody>
          <a:bodyPr vert="horz" lIns="91440" tIns="45720" rIns="91440" bIns="45720" rtlCol="0" anchor="ctr">
            <a:normAutofit/>
          </a:bodyPr>
          <a:lstStyle/>
          <a:p>
            <a:r>
              <a:rPr lang="en-US" sz="4200" b="1" err="1"/>
              <a:t>Fossila</a:t>
            </a:r>
            <a:r>
              <a:rPr lang="en-US" sz="4200" b="1"/>
              <a:t> </a:t>
            </a:r>
            <a:r>
              <a:rPr lang="en-US" sz="4200" b="1" err="1"/>
              <a:t>Koldioxidutsläpp</a:t>
            </a:r>
            <a:endParaRPr lang="en-US" sz="4200" b="1"/>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pic>
        <p:nvPicPr>
          <p:cNvPr id="8" name="Platshållare för innehåll 7" descr="En bild som visar objekt, klocka, skärm, TV&#10;&#10;Automatiskt genererad beskrivning">
            <a:extLst>
              <a:ext uri="{FF2B5EF4-FFF2-40B4-BE49-F238E27FC236}">
                <a16:creationId xmlns:a16="http://schemas.microsoft.com/office/drawing/2014/main" id="{FCEED6B8-6911-4DF9-B465-22B05CAF42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1720" y="988288"/>
            <a:ext cx="2743200" cy="2688379"/>
          </a:xfrm>
        </p:spPr>
      </p:pic>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2043558"/>
            <a:ext cx="7369576" cy="4031873"/>
          </a:xfrm>
          <a:prstGeom prst="rect">
            <a:avLst/>
          </a:prstGeom>
        </p:spPr>
        <p:txBody>
          <a:bodyPr wrap="square">
            <a:spAutoFit/>
          </a:bodyPr>
          <a:lstStyle/>
          <a:p>
            <a:pPr indent="-228600">
              <a:spcAft>
                <a:spcPts val="600"/>
              </a:spcAft>
              <a:buFont typeface="Arial" panose="020B0604020202020204" pitchFamily="34" charset="0"/>
              <a:buChar char="•"/>
            </a:pPr>
            <a:r>
              <a:rPr lang="en-US" sz="2400" b="1" err="1"/>
              <a:t>Direkta</a:t>
            </a:r>
            <a:r>
              <a:rPr lang="en-US" sz="2400" b="1"/>
              <a:t> CO2-utsläpp</a:t>
            </a:r>
          </a:p>
          <a:p>
            <a:pPr lvl="2" indent="-228600">
              <a:spcAft>
                <a:spcPts val="600"/>
              </a:spcAft>
              <a:buFont typeface="Arial" panose="020B0604020202020204" pitchFamily="34" charset="0"/>
              <a:buChar char="•"/>
            </a:pPr>
            <a:r>
              <a:rPr lang="en-US" sz="2400" b="1"/>
              <a:t>Transporter - </a:t>
            </a:r>
            <a:r>
              <a:rPr lang="en-US" sz="2400" b="1" err="1"/>
              <a:t>bensin</a:t>
            </a:r>
            <a:r>
              <a:rPr lang="en-US" sz="2400" b="1"/>
              <a:t>, diesel </a:t>
            </a:r>
            <a:r>
              <a:rPr lang="en-US" sz="2400" b="1" err="1"/>
              <a:t>etc</a:t>
            </a:r>
            <a:endParaRPr lang="en-US" sz="2400" b="1"/>
          </a:p>
          <a:p>
            <a:pPr lvl="2" indent="-228600">
              <a:spcAft>
                <a:spcPts val="600"/>
              </a:spcAft>
              <a:buFont typeface="Arial" panose="020B0604020202020204" pitchFamily="34" charset="0"/>
              <a:buChar char="•"/>
            </a:pPr>
            <a:r>
              <a:rPr lang="en-US" sz="2400" b="1"/>
              <a:t>El </a:t>
            </a:r>
            <a:r>
              <a:rPr lang="en-US" sz="2400" b="1" err="1"/>
              <a:t>och</a:t>
            </a:r>
            <a:r>
              <a:rPr lang="en-US" sz="2400" b="1"/>
              <a:t> </a:t>
            </a:r>
            <a:r>
              <a:rPr lang="en-US" sz="2400" b="1" err="1"/>
              <a:t>värme</a:t>
            </a:r>
            <a:r>
              <a:rPr lang="en-US" sz="2400" b="1"/>
              <a:t> – </a:t>
            </a:r>
            <a:r>
              <a:rPr lang="en-US" sz="2400" b="1" err="1"/>
              <a:t>olja</a:t>
            </a:r>
            <a:r>
              <a:rPr lang="en-US" sz="2400" b="1"/>
              <a:t>, </a:t>
            </a:r>
            <a:r>
              <a:rPr lang="en-US" sz="2400" b="1" err="1"/>
              <a:t>torv</a:t>
            </a:r>
            <a:r>
              <a:rPr lang="en-US" sz="2400" b="1"/>
              <a:t>, diesel</a:t>
            </a:r>
          </a:p>
          <a:p>
            <a:pPr lvl="2" indent="-228600">
              <a:spcAft>
                <a:spcPts val="600"/>
              </a:spcAft>
              <a:buFont typeface="Arial" panose="020B0604020202020204" pitchFamily="34" charset="0"/>
              <a:buChar char="•"/>
            </a:pPr>
            <a:r>
              <a:rPr lang="en-US" sz="2400" b="1" err="1"/>
              <a:t>Utsläppen</a:t>
            </a:r>
            <a:r>
              <a:rPr lang="en-US" sz="2400" b="1"/>
              <a:t> </a:t>
            </a:r>
            <a:r>
              <a:rPr lang="en-US" sz="2400" b="1" err="1"/>
              <a:t>sker</a:t>
            </a:r>
            <a:r>
              <a:rPr lang="en-US" sz="2400" b="1"/>
              <a:t> </a:t>
            </a:r>
            <a:r>
              <a:rPr lang="en-US" sz="2400" b="1" err="1"/>
              <a:t>här</a:t>
            </a:r>
            <a:r>
              <a:rPr lang="en-US" sz="2400" b="1"/>
              <a:t> </a:t>
            </a:r>
          </a:p>
          <a:p>
            <a:pPr indent="-228600">
              <a:spcAft>
                <a:spcPts val="600"/>
              </a:spcAft>
              <a:buFont typeface="Arial" panose="020B0604020202020204" pitchFamily="34" charset="0"/>
              <a:buChar char="•"/>
            </a:pPr>
            <a:r>
              <a:rPr lang="en-US" sz="2400" err="1"/>
              <a:t>Indirekta</a:t>
            </a:r>
            <a:r>
              <a:rPr lang="en-US" sz="2400"/>
              <a:t> CO2-utsläpp</a:t>
            </a:r>
          </a:p>
          <a:p>
            <a:pPr lvl="2" indent="-228600">
              <a:spcAft>
                <a:spcPts val="600"/>
              </a:spcAft>
              <a:buFont typeface="Arial" panose="020B0604020202020204" pitchFamily="34" charset="0"/>
              <a:buChar char="•"/>
            </a:pPr>
            <a:r>
              <a:rPr lang="en-US" sz="2400" err="1"/>
              <a:t>Konsumtion</a:t>
            </a:r>
            <a:r>
              <a:rPr lang="en-US" sz="2400"/>
              <a:t> av </a:t>
            </a:r>
            <a:r>
              <a:rPr lang="en-US" sz="2400" err="1"/>
              <a:t>varor</a:t>
            </a:r>
            <a:r>
              <a:rPr lang="en-US" sz="2400"/>
              <a:t> </a:t>
            </a:r>
            <a:r>
              <a:rPr lang="en-US" sz="2400" err="1"/>
              <a:t>och</a:t>
            </a:r>
            <a:r>
              <a:rPr lang="en-US" sz="2400"/>
              <a:t> </a:t>
            </a:r>
            <a:r>
              <a:rPr lang="en-US" sz="2400" err="1"/>
              <a:t>tjänster</a:t>
            </a:r>
            <a:endParaRPr lang="en-US" sz="2400"/>
          </a:p>
          <a:p>
            <a:pPr lvl="2" indent="-228600">
              <a:spcAft>
                <a:spcPts val="600"/>
              </a:spcAft>
              <a:buFont typeface="Arial" panose="020B0604020202020204" pitchFamily="34" charset="0"/>
              <a:buChar char="•"/>
            </a:pPr>
            <a:r>
              <a:rPr lang="en-US" sz="2400" err="1"/>
              <a:t>Livscykelperspektiv</a:t>
            </a:r>
            <a:r>
              <a:rPr lang="en-US" sz="2400"/>
              <a:t> – </a:t>
            </a:r>
            <a:r>
              <a:rPr lang="en-US" sz="2400" err="1"/>
              <a:t>från</a:t>
            </a:r>
            <a:r>
              <a:rPr lang="en-US" sz="2400"/>
              <a:t> </a:t>
            </a:r>
            <a:r>
              <a:rPr lang="en-US" sz="2400" err="1"/>
              <a:t>vaggan</a:t>
            </a:r>
            <a:r>
              <a:rPr lang="en-US" sz="2400"/>
              <a:t> till graven</a:t>
            </a:r>
          </a:p>
          <a:p>
            <a:pPr lvl="2" indent="-228600">
              <a:spcAft>
                <a:spcPts val="600"/>
              </a:spcAft>
              <a:buFont typeface="Arial" panose="020B0604020202020204" pitchFamily="34" charset="0"/>
              <a:buChar char="•"/>
            </a:pPr>
            <a:r>
              <a:rPr lang="en-US" sz="2400" err="1"/>
              <a:t>Utsläppen</a:t>
            </a:r>
            <a:r>
              <a:rPr lang="en-US" sz="2400"/>
              <a:t> </a:t>
            </a:r>
            <a:r>
              <a:rPr lang="en-US" sz="2400" err="1"/>
              <a:t>sker</a:t>
            </a:r>
            <a:r>
              <a:rPr lang="en-US" sz="2400"/>
              <a:t> </a:t>
            </a:r>
            <a:r>
              <a:rPr lang="en-US" sz="2400" err="1"/>
              <a:t>här</a:t>
            </a:r>
            <a:r>
              <a:rPr lang="en-US" sz="2400"/>
              <a:t> </a:t>
            </a:r>
            <a:r>
              <a:rPr lang="en-US" sz="2400" err="1"/>
              <a:t>och</a:t>
            </a:r>
            <a:r>
              <a:rPr lang="en-US" sz="2400"/>
              <a:t> </a:t>
            </a:r>
            <a:r>
              <a:rPr lang="en-US" sz="2400" err="1"/>
              <a:t>runtom</a:t>
            </a:r>
            <a:r>
              <a:rPr lang="en-US" sz="2400"/>
              <a:t> </a:t>
            </a:r>
            <a:r>
              <a:rPr lang="en-US" sz="2400" err="1"/>
              <a:t>i</a:t>
            </a:r>
            <a:r>
              <a:rPr lang="en-US" sz="2400"/>
              <a:t> </a:t>
            </a:r>
            <a:r>
              <a:rPr lang="en-US" sz="2400" err="1"/>
              <a:t>världen</a:t>
            </a:r>
            <a:endParaRPr lang="en-US" sz="2400"/>
          </a:p>
          <a:p>
            <a:pPr>
              <a:spcAft>
                <a:spcPts val="600"/>
              </a:spcAft>
            </a:pPr>
            <a:r>
              <a:rPr lang="en-US" sz="2400"/>
              <a:t> </a:t>
            </a:r>
          </a:p>
        </p:txBody>
      </p:sp>
      <p:sp>
        <p:nvSpPr>
          <p:cNvPr id="4" name="Rektangel 3">
            <a:extLst>
              <a:ext uri="{FF2B5EF4-FFF2-40B4-BE49-F238E27FC236}">
                <a16:creationId xmlns:a16="http://schemas.microsoft.com/office/drawing/2014/main" id="{85D3D261-6650-4FBF-8D53-AF25AAF8BCFC}"/>
              </a:ext>
            </a:extLst>
          </p:cNvPr>
          <p:cNvSpPr/>
          <p:nvPr/>
        </p:nvSpPr>
        <p:spPr>
          <a:xfrm>
            <a:off x="838200" y="2004091"/>
            <a:ext cx="5550181" cy="1856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8374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Kommunlogotyp">
            <a:extLst>
              <a:ext uri="{FF2B5EF4-FFF2-40B4-BE49-F238E27FC236}">
                <a16:creationId xmlns:a16="http://schemas.microsoft.com/office/drawing/2014/main" id="{304E382E-9E3A-42E4-926A-E9D4274EBAD8}"/>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8E539353-87D6-41A1-A4A3-E851BC6B097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3EC271E9-FC61-4069-95F5-3443BE5215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Tabell 14">
            <a:extLst>
              <a:ext uri="{FF2B5EF4-FFF2-40B4-BE49-F238E27FC236}">
                <a16:creationId xmlns:a16="http://schemas.microsoft.com/office/drawing/2014/main" id="{89AAF0BA-02E9-4292-B07A-DC2EAA0A0B56}"/>
              </a:ext>
            </a:extLst>
          </p:cNvPr>
          <p:cNvGraphicFramePr>
            <a:graphicFrameLocks noGrp="1"/>
          </p:cNvGraphicFramePr>
          <p:nvPr>
            <p:extLst>
              <p:ext uri="{D42A27DB-BD31-4B8C-83A1-F6EECF244321}">
                <p14:modId xmlns:p14="http://schemas.microsoft.com/office/powerpoint/2010/main" val="2813318679"/>
              </p:ext>
            </p:extLst>
          </p:nvPr>
        </p:nvGraphicFramePr>
        <p:xfrm>
          <a:off x="2303890" y="5579945"/>
          <a:ext cx="7580043" cy="1258600"/>
        </p:xfrm>
        <a:graphic>
          <a:graphicData uri="http://schemas.openxmlformats.org/drawingml/2006/table">
            <a:tbl>
              <a:tblPr firstRow="1" bandRow="1">
                <a:tableStyleId>{16D9F66E-5EB9-4882-86FB-DCBF35E3C3E4}</a:tableStyleId>
              </a:tblPr>
              <a:tblGrid>
                <a:gridCol w="4827115">
                  <a:extLst>
                    <a:ext uri="{9D8B030D-6E8A-4147-A177-3AD203B41FA5}">
                      <a16:colId xmlns:a16="http://schemas.microsoft.com/office/drawing/2014/main" val="3039971664"/>
                    </a:ext>
                  </a:extLst>
                </a:gridCol>
                <a:gridCol w="2752928">
                  <a:extLst>
                    <a:ext uri="{9D8B030D-6E8A-4147-A177-3AD203B41FA5}">
                      <a16:colId xmlns:a16="http://schemas.microsoft.com/office/drawing/2014/main" val="719666458"/>
                    </a:ext>
                  </a:extLst>
                </a:gridCol>
              </a:tblGrid>
              <a:tr h="407086">
                <a:tc>
                  <a:txBody>
                    <a:bodyPr/>
                    <a:lstStyle/>
                    <a:p>
                      <a:r>
                        <a:rPr lang="sv-SE" sz="1800" b="0" dirty="0"/>
                        <a:t>Utsläppsminskning 2020</a:t>
                      </a:r>
                    </a:p>
                  </a:txBody>
                  <a:tcPr/>
                </a:tc>
                <a:tc>
                  <a:txBody>
                    <a:bodyPr/>
                    <a:lstStyle/>
                    <a:p>
                      <a:r>
                        <a:rPr lang="sv-SE" sz="2000" b="1" dirty="0"/>
                        <a:t>14 746 </a:t>
                      </a:r>
                      <a:r>
                        <a:rPr lang="sv-SE" sz="2000" b="0" dirty="0"/>
                        <a:t>ton CO2</a:t>
                      </a:r>
                    </a:p>
                  </a:txBody>
                  <a:tcPr/>
                </a:tc>
                <a:extLst>
                  <a:ext uri="{0D108BD9-81ED-4DB2-BD59-A6C34878D82A}">
                    <a16:rowId xmlns:a16="http://schemas.microsoft.com/office/drawing/2014/main" val="338401425"/>
                  </a:ext>
                </a:extLst>
              </a:tr>
              <a:tr h="444428">
                <a:tc>
                  <a:txBody>
                    <a:bodyPr/>
                    <a:lstStyle/>
                    <a:p>
                      <a:r>
                        <a:rPr lang="sv-SE" sz="1800"/>
                        <a:t>Genomsnittlig årlig utsläppsminskning 2016-2019</a:t>
                      </a:r>
                    </a:p>
                  </a:txBody>
                  <a:tcPr/>
                </a:tc>
                <a:tc>
                  <a:txBody>
                    <a:bodyPr/>
                    <a:lstStyle/>
                    <a:p>
                      <a:r>
                        <a:rPr lang="sv-SE" sz="2000" b="1" dirty="0"/>
                        <a:t>8 853 </a:t>
                      </a:r>
                      <a:r>
                        <a:rPr lang="sv-SE" sz="2000" dirty="0"/>
                        <a:t>ton CO2</a:t>
                      </a:r>
                    </a:p>
                  </a:txBody>
                  <a:tcPr/>
                </a:tc>
                <a:extLst>
                  <a:ext uri="{0D108BD9-81ED-4DB2-BD59-A6C34878D82A}">
                    <a16:rowId xmlns:a16="http://schemas.microsoft.com/office/drawing/2014/main" val="1297162581"/>
                  </a:ext>
                </a:extLst>
              </a:tr>
              <a:tr h="407086">
                <a:tc>
                  <a:txBody>
                    <a:bodyPr/>
                    <a:lstStyle/>
                    <a:p>
                      <a:r>
                        <a:rPr lang="sv-SE" sz="1800"/>
                        <a:t>Krav för fossilfritt 2030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b="1" dirty="0"/>
                        <a:t>11 313 </a:t>
                      </a:r>
                      <a:r>
                        <a:rPr lang="sv-SE" sz="2000" dirty="0"/>
                        <a:t>ton CO2 per år</a:t>
                      </a:r>
                    </a:p>
                  </a:txBody>
                  <a:tcPr/>
                </a:tc>
                <a:extLst>
                  <a:ext uri="{0D108BD9-81ED-4DB2-BD59-A6C34878D82A}">
                    <a16:rowId xmlns:a16="http://schemas.microsoft.com/office/drawing/2014/main" val="2760958018"/>
                  </a:ext>
                </a:extLst>
              </a:tr>
            </a:tbl>
          </a:graphicData>
        </a:graphic>
      </p:graphicFrame>
      <p:graphicFrame>
        <p:nvGraphicFramePr>
          <p:cNvPr id="9" name="Diagram 8">
            <a:extLst>
              <a:ext uri="{FF2B5EF4-FFF2-40B4-BE49-F238E27FC236}">
                <a16:creationId xmlns:a16="http://schemas.microsoft.com/office/drawing/2014/main" id="{F85D7C3F-EBCB-467D-8DFF-A3BE8BCDEEBD}"/>
              </a:ext>
              <a:ext uri="{147F2762-F138-4A5C-976F-8EAC2B608ADB}">
                <a16:predDERef xmlns:a16="http://schemas.microsoft.com/office/drawing/2014/main" pred="{CF828482-47E6-4E42-8E93-E3584B47B363}"/>
              </a:ext>
            </a:extLst>
          </p:cNvPr>
          <p:cNvGraphicFramePr>
            <a:graphicFrameLocks/>
          </p:cNvGraphicFramePr>
          <p:nvPr>
            <p:extLst>
              <p:ext uri="{D42A27DB-BD31-4B8C-83A1-F6EECF244321}">
                <p14:modId xmlns:p14="http://schemas.microsoft.com/office/powerpoint/2010/main" val="3383357277"/>
              </p:ext>
            </p:extLst>
          </p:nvPr>
        </p:nvGraphicFramePr>
        <p:xfrm>
          <a:off x="691116" y="446567"/>
          <a:ext cx="10289430" cy="51333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379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Kommunlogotyp">
            <a:extLst>
              <a:ext uri="{FF2B5EF4-FFF2-40B4-BE49-F238E27FC236}">
                <a16:creationId xmlns:a16="http://schemas.microsoft.com/office/drawing/2014/main" id="{304E382E-9E3A-42E4-926A-E9D4274EBAD8}"/>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8E539353-87D6-41A1-A4A3-E851BC6B097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3EC271E9-FC61-4069-95F5-3443BE5215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Tabell 14">
            <a:extLst>
              <a:ext uri="{FF2B5EF4-FFF2-40B4-BE49-F238E27FC236}">
                <a16:creationId xmlns:a16="http://schemas.microsoft.com/office/drawing/2014/main" id="{89AAF0BA-02E9-4292-B07A-DC2EAA0A0B56}"/>
              </a:ext>
            </a:extLst>
          </p:cNvPr>
          <p:cNvGraphicFramePr>
            <a:graphicFrameLocks noGrp="1"/>
          </p:cNvGraphicFramePr>
          <p:nvPr>
            <p:extLst>
              <p:ext uri="{D42A27DB-BD31-4B8C-83A1-F6EECF244321}">
                <p14:modId xmlns:p14="http://schemas.microsoft.com/office/powerpoint/2010/main" val="2167372248"/>
              </p:ext>
            </p:extLst>
          </p:nvPr>
        </p:nvGraphicFramePr>
        <p:xfrm>
          <a:off x="2303890" y="5579945"/>
          <a:ext cx="7580043" cy="1258600"/>
        </p:xfrm>
        <a:graphic>
          <a:graphicData uri="http://schemas.openxmlformats.org/drawingml/2006/table">
            <a:tbl>
              <a:tblPr firstRow="1" bandRow="1">
                <a:tableStyleId>{16D9F66E-5EB9-4882-86FB-DCBF35E3C3E4}</a:tableStyleId>
              </a:tblPr>
              <a:tblGrid>
                <a:gridCol w="4827115">
                  <a:extLst>
                    <a:ext uri="{9D8B030D-6E8A-4147-A177-3AD203B41FA5}">
                      <a16:colId xmlns:a16="http://schemas.microsoft.com/office/drawing/2014/main" val="3039971664"/>
                    </a:ext>
                  </a:extLst>
                </a:gridCol>
                <a:gridCol w="2752928">
                  <a:extLst>
                    <a:ext uri="{9D8B030D-6E8A-4147-A177-3AD203B41FA5}">
                      <a16:colId xmlns:a16="http://schemas.microsoft.com/office/drawing/2014/main" val="719666458"/>
                    </a:ext>
                  </a:extLst>
                </a:gridCol>
              </a:tblGrid>
              <a:tr h="407086">
                <a:tc>
                  <a:txBody>
                    <a:bodyPr/>
                    <a:lstStyle/>
                    <a:p>
                      <a:r>
                        <a:rPr lang="sv-SE" sz="1800" b="0" dirty="0">
                          <a:solidFill>
                            <a:schemeClr val="dk1">
                              <a:alpha val="40000"/>
                            </a:schemeClr>
                          </a:solidFill>
                        </a:rPr>
                        <a:t>Utsläppsminskning 2020</a:t>
                      </a:r>
                    </a:p>
                  </a:txBody>
                  <a:tcPr>
                    <a:solidFill>
                      <a:schemeClr val="accent6">
                        <a:tint val="20000"/>
                        <a:alpha val="40000"/>
                      </a:schemeClr>
                    </a:solidFill>
                  </a:tcPr>
                </a:tc>
                <a:tc>
                  <a:txBody>
                    <a:bodyPr/>
                    <a:lstStyle/>
                    <a:p>
                      <a:r>
                        <a:rPr lang="sv-SE" sz="2000" b="1" dirty="0">
                          <a:solidFill>
                            <a:schemeClr val="dk1">
                              <a:alpha val="40000"/>
                            </a:schemeClr>
                          </a:solidFill>
                        </a:rPr>
                        <a:t>14 746 </a:t>
                      </a:r>
                      <a:r>
                        <a:rPr lang="sv-SE" sz="2000" b="0" dirty="0">
                          <a:solidFill>
                            <a:schemeClr val="dk1">
                              <a:alpha val="40000"/>
                            </a:schemeClr>
                          </a:solidFill>
                        </a:rPr>
                        <a:t>ton CO2</a:t>
                      </a:r>
                    </a:p>
                  </a:txBody>
                  <a:tcPr>
                    <a:solidFill>
                      <a:schemeClr val="accent6">
                        <a:tint val="20000"/>
                        <a:alpha val="40000"/>
                      </a:schemeClr>
                    </a:solidFill>
                  </a:tcPr>
                </a:tc>
                <a:extLst>
                  <a:ext uri="{0D108BD9-81ED-4DB2-BD59-A6C34878D82A}">
                    <a16:rowId xmlns:a16="http://schemas.microsoft.com/office/drawing/2014/main" val="338401425"/>
                  </a:ext>
                </a:extLst>
              </a:tr>
              <a:tr h="444428">
                <a:tc>
                  <a:txBody>
                    <a:bodyPr/>
                    <a:lstStyle/>
                    <a:p>
                      <a:r>
                        <a:rPr lang="sv-SE" sz="1800">
                          <a:solidFill>
                            <a:schemeClr val="dk1">
                              <a:alpha val="40000"/>
                            </a:schemeClr>
                          </a:solidFill>
                        </a:rPr>
                        <a:t>Genomsnittlig årlig utsläppsminskning 2016-2019</a:t>
                      </a:r>
                    </a:p>
                  </a:txBody>
                  <a:tcPr>
                    <a:solidFill>
                      <a:schemeClr val="accent6">
                        <a:tint val="40000"/>
                        <a:alpha val="40000"/>
                      </a:schemeClr>
                    </a:solidFill>
                  </a:tcPr>
                </a:tc>
                <a:tc>
                  <a:txBody>
                    <a:bodyPr/>
                    <a:lstStyle/>
                    <a:p>
                      <a:r>
                        <a:rPr lang="sv-SE" sz="2000" b="1" dirty="0">
                          <a:solidFill>
                            <a:schemeClr val="dk1">
                              <a:alpha val="40000"/>
                            </a:schemeClr>
                          </a:solidFill>
                        </a:rPr>
                        <a:t>8 853 </a:t>
                      </a:r>
                      <a:r>
                        <a:rPr lang="sv-SE" sz="2000" dirty="0">
                          <a:solidFill>
                            <a:schemeClr val="dk1">
                              <a:alpha val="40000"/>
                            </a:schemeClr>
                          </a:solidFill>
                        </a:rPr>
                        <a:t>ton CO2</a:t>
                      </a:r>
                    </a:p>
                  </a:txBody>
                  <a:tcPr>
                    <a:solidFill>
                      <a:schemeClr val="accent6">
                        <a:tint val="40000"/>
                        <a:alpha val="40000"/>
                      </a:schemeClr>
                    </a:solidFill>
                  </a:tcPr>
                </a:tc>
                <a:extLst>
                  <a:ext uri="{0D108BD9-81ED-4DB2-BD59-A6C34878D82A}">
                    <a16:rowId xmlns:a16="http://schemas.microsoft.com/office/drawing/2014/main" val="1297162581"/>
                  </a:ext>
                </a:extLst>
              </a:tr>
              <a:tr h="407086">
                <a:tc>
                  <a:txBody>
                    <a:bodyPr/>
                    <a:lstStyle/>
                    <a:p>
                      <a:r>
                        <a:rPr lang="sv-SE" sz="1800">
                          <a:solidFill>
                            <a:schemeClr val="dk1">
                              <a:alpha val="40000"/>
                            </a:schemeClr>
                          </a:solidFill>
                        </a:rPr>
                        <a:t>Krav för fossilfritt 2030</a:t>
                      </a:r>
                    </a:p>
                  </a:txBody>
                  <a:tcPr>
                    <a:solidFill>
                      <a:schemeClr val="accent6">
                        <a:tint val="20000"/>
                        <a:alpha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b="1" dirty="0">
                          <a:solidFill>
                            <a:schemeClr val="dk1">
                              <a:alpha val="40000"/>
                            </a:schemeClr>
                          </a:solidFill>
                        </a:rPr>
                        <a:t>11 313 </a:t>
                      </a:r>
                      <a:r>
                        <a:rPr lang="sv-SE" sz="2000" dirty="0">
                          <a:solidFill>
                            <a:schemeClr val="dk1">
                              <a:alpha val="40000"/>
                            </a:schemeClr>
                          </a:solidFill>
                        </a:rPr>
                        <a:t>ton CO2 per år</a:t>
                      </a:r>
                    </a:p>
                  </a:txBody>
                  <a:tcPr>
                    <a:solidFill>
                      <a:schemeClr val="accent6">
                        <a:tint val="20000"/>
                        <a:alpha val="40000"/>
                      </a:schemeClr>
                    </a:solidFill>
                  </a:tcPr>
                </a:tc>
                <a:extLst>
                  <a:ext uri="{0D108BD9-81ED-4DB2-BD59-A6C34878D82A}">
                    <a16:rowId xmlns:a16="http://schemas.microsoft.com/office/drawing/2014/main" val="2760958018"/>
                  </a:ext>
                </a:extLst>
              </a:tr>
            </a:tbl>
          </a:graphicData>
        </a:graphic>
      </p:graphicFrame>
      <p:graphicFrame>
        <p:nvGraphicFramePr>
          <p:cNvPr id="9" name="Diagram 8">
            <a:extLst>
              <a:ext uri="{FF2B5EF4-FFF2-40B4-BE49-F238E27FC236}">
                <a16:creationId xmlns:a16="http://schemas.microsoft.com/office/drawing/2014/main" id="{F85D7C3F-EBCB-467D-8DFF-A3BE8BCDEEBD}"/>
              </a:ext>
              <a:ext uri="{147F2762-F138-4A5C-976F-8EAC2B608ADB}">
                <a16:predDERef xmlns:a16="http://schemas.microsoft.com/office/drawing/2014/main" pred="{CF828482-47E6-4E42-8E93-E3584B47B363}"/>
              </a:ext>
            </a:extLst>
          </p:cNvPr>
          <p:cNvGraphicFramePr>
            <a:graphicFrameLocks/>
          </p:cNvGraphicFramePr>
          <p:nvPr>
            <p:extLst>
              <p:ext uri="{D42A27DB-BD31-4B8C-83A1-F6EECF244321}">
                <p14:modId xmlns:p14="http://schemas.microsoft.com/office/powerpoint/2010/main" val="1634405925"/>
              </p:ext>
            </p:extLst>
          </p:nvPr>
        </p:nvGraphicFramePr>
        <p:xfrm>
          <a:off x="691116" y="446567"/>
          <a:ext cx="10289430" cy="51333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1D550BD6-FBB6-413E-8E1C-933DF4D9C411}"/>
              </a:ext>
            </a:extLst>
          </p:cNvPr>
          <p:cNvGraphicFramePr>
            <a:graphicFrameLocks/>
          </p:cNvGraphicFramePr>
          <p:nvPr>
            <p:extLst>
              <p:ext uri="{D42A27DB-BD31-4B8C-83A1-F6EECF244321}">
                <p14:modId xmlns:p14="http://schemas.microsoft.com/office/powerpoint/2010/main" val="137968038"/>
              </p:ext>
            </p:extLst>
          </p:nvPr>
        </p:nvGraphicFramePr>
        <p:xfrm>
          <a:off x="3540642" y="1947073"/>
          <a:ext cx="7301681" cy="45600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1857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B5734B0-DB70-43B8-96E7-5ECEA969D806}"/>
              </a:ext>
              <a:ext uri="{147F2762-F138-4A5C-976F-8EAC2B608ADB}">
                <a16:predDERef xmlns:a16="http://schemas.microsoft.com/office/drawing/2014/main" pred="{CF828482-47E6-4E42-8E93-E3584B47B363}"/>
              </a:ext>
            </a:extLst>
          </p:cNvPr>
          <p:cNvGraphicFramePr>
            <a:graphicFrameLocks/>
          </p:cNvGraphicFramePr>
          <p:nvPr>
            <p:extLst>
              <p:ext uri="{D42A27DB-BD31-4B8C-83A1-F6EECF244321}">
                <p14:modId xmlns:p14="http://schemas.microsoft.com/office/powerpoint/2010/main" val="4178513001"/>
              </p:ext>
            </p:extLst>
          </p:nvPr>
        </p:nvGraphicFramePr>
        <p:xfrm>
          <a:off x="678730" y="537327"/>
          <a:ext cx="10755983" cy="5759777"/>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Kommunlogotyp">
            <a:extLst>
              <a:ext uri="{FF2B5EF4-FFF2-40B4-BE49-F238E27FC236}">
                <a16:creationId xmlns:a16="http://schemas.microsoft.com/office/drawing/2014/main" id="{304E382E-9E3A-42E4-926A-E9D4274EBAD8}"/>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8E539353-87D6-41A1-A4A3-E851BC6B097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3EC271E9-FC61-4069-95F5-3443BE5215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118979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437574"/>
            <a:ext cx="7125586" cy="1094603"/>
          </a:xfrm>
        </p:spPr>
        <p:txBody>
          <a:bodyPr vert="horz" lIns="91440" tIns="45720" rIns="91440" bIns="45720" rtlCol="0" anchor="ctr">
            <a:normAutofit/>
          </a:bodyPr>
          <a:lstStyle/>
          <a:p>
            <a:r>
              <a:rPr lang="en-US" sz="4200" b="1" dirty="0" err="1"/>
              <a:t>Fossila</a:t>
            </a:r>
            <a:r>
              <a:rPr lang="en-US" sz="4200" b="1" dirty="0"/>
              <a:t> </a:t>
            </a:r>
            <a:r>
              <a:rPr lang="en-US" sz="4200" b="1" dirty="0" err="1"/>
              <a:t>koldioxidutsläpp</a:t>
            </a:r>
            <a:endParaRPr lang="en-US" sz="4200" b="1" dirty="0"/>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pic>
        <p:nvPicPr>
          <p:cNvPr id="8" name="Platshållare för innehåll 7" descr="En bild som visar objekt, klocka, skärm, TV&#10;&#10;Automatiskt genererad beskrivning">
            <a:extLst>
              <a:ext uri="{FF2B5EF4-FFF2-40B4-BE49-F238E27FC236}">
                <a16:creationId xmlns:a16="http://schemas.microsoft.com/office/drawing/2014/main" id="{FCEED6B8-6911-4DF9-B465-22B05CAF42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1720" y="988288"/>
            <a:ext cx="2743200" cy="2688379"/>
          </a:xfrm>
        </p:spPr>
      </p:pic>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2043558"/>
            <a:ext cx="7369576" cy="4031873"/>
          </a:xfrm>
          <a:prstGeom prst="rect">
            <a:avLst/>
          </a:prstGeom>
        </p:spPr>
        <p:txBody>
          <a:bodyPr wrap="square">
            <a:spAutoFit/>
          </a:bodyPr>
          <a:lstStyle/>
          <a:p>
            <a:pPr indent="-228600">
              <a:spcAft>
                <a:spcPts val="600"/>
              </a:spcAft>
              <a:buFont typeface="Arial" panose="020B0604020202020204" pitchFamily="34" charset="0"/>
              <a:buChar char="•"/>
            </a:pPr>
            <a:r>
              <a:rPr lang="en-US" sz="2400" b="1" err="1"/>
              <a:t>Direkta</a:t>
            </a:r>
            <a:r>
              <a:rPr lang="en-US" sz="2400" b="1"/>
              <a:t> CO2-utsläpp</a:t>
            </a:r>
          </a:p>
          <a:p>
            <a:pPr lvl="2" indent="-228600">
              <a:spcAft>
                <a:spcPts val="600"/>
              </a:spcAft>
              <a:buFont typeface="Arial" panose="020B0604020202020204" pitchFamily="34" charset="0"/>
              <a:buChar char="•"/>
            </a:pPr>
            <a:r>
              <a:rPr lang="en-US" sz="2400" b="1"/>
              <a:t>Transporter - </a:t>
            </a:r>
            <a:r>
              <a:rPr lang="en-US" sz="2400" b="1" err="1"/>
              <a:t>bensin</a:t>
            </a:r>
            <a:r>
              <a:rPr lang="en-US" sz="2400" b="1"/>
              <a:t>, diesel </a:t>
            </a:r>
            <a:r>
              <a:rPr lang="en-US" sz="2400" b="1" err="1"/>
              <a:t>etc</a:t>
            </a:r>
            <a:endParaRPr lang="en-US" sz="2400" b="1"/>
          </a:p>
          <a:p>
            <a:pPr lvl="2" indent="-228600">
              <a:spcAft>
                <a:spcPts val="600"/>
              </a:spcAft>
              <a:buFont typeface="Arial" panose="020B0604020202020204" pitchFamily="34" charset="0"/>
              <a:buChar char="•"/>
            </a:pPr>
            <a:r>
              <a:rPr lang="en-US" sz="2400" b="1"/>
              <a:t>El </a:t>
            </a:r>
            <a:r>
              <a:rPr lang="en-US" sz="2400" b="1" err="1"/>
              <a:t>och</a:t>
            </a:r>
            <a:r>
              <a:rPr lang="en-US" sz="2400" b="1"/>
              <a:t> </a:t>
            </a:r>
            <a:r>
              <a:rPr lang="en-US" sz="2400" b="1" err="1"/>
              <a:t>värme</a:t>
            </a:r>
            <a:r>
              <a:rPr lang="en-US" sz="2400" b="1"/>
              <a:t> – </a:t>
            </a:r>
            <a:r>
              <a:rPr lang="en-US" sz="2400" b="1" err="1"/>
              <a:t>olja</a:t>
            </a:r>
            <a:r>
              <a:rPr lang="en-US" sz="2400" b="1"/>
              <a:t>, </a:t>
            </a:r>
            <a:r>
              <a:rPr lang="en-US" sz="2400" b="1" err="1"/>
              <a:t>torv</a:t>
            </a:r>
            <a:r>
              <a:rPr lang="en-US" sz="2400" b="1"/>
              <a:t>, diesel</a:t>
            </a:r>
          </a:p>
          <a:p>
            <a:pPr lvl="2" indent="-228600">
              <a:spcAft>
                <a:spcPts val="600"/>
              </a:spcAft>
              <a:buFont typeface="Arial" panose="020B0604020202020204" pitchFamily="34" charset="0"/>
              <a:buChar char="•"/>
            </a:pPr>
            <a:r>
              <a:rPr lang="en-US" sz="2400" b="1" err="1"/>
              <a:t>Utsläppen</a:t>
            </a:r>
            <a:r>
              <a:rPr lang="en-US" sz="2400" b="1"/>
              <a:t> </a:t>
            </a:r>
            <a:r>
              <a:rPr lang="en-US" sz="2400" b="1" err="1"/>
              <a:t>sker</a:t>
            </a:r>
            <a:r>
              <a:rPr lang="en-US" sz="2400" b="1"/>
              <a:t> </a:t>
            </a:r>
            <a:r>
              <a:rPr lang="en-US" sz="2400" b="1" err="1"/>
              <a:t>här</a:t>
            </a:r>
            <a:r>
              <a:rPr lang="en-US" sz="2400" b="1"/>
              <a:t> </a:t>
            </a:r>
          </a:p>
          <a:p>
            <a:pPr indent="-228600">
              <a:spcAft>
                <a:spcPts val="600"/>
              </a:spcAft>
              <a:buFont typeface="Arial" panose="020B0604020202020204" pitchFamily="34" charset="0"/>
              <a:buChar char="•"/>
            </a:pPr>
            <a:r>
              <a:rPr lang="en-US" sz="2400" err="1"/>
              <a:t>Indirekta</a:t>
            </a:r>
            <a:r>
              <a:rPr lang="en-US" sz="2400"/>
              <a:t> CO2-utsläpp</a:t>
            </a:r>
          </a:p>
          <a:p>
            <a:pPr lvl="2" indent="-228600">
              <a:spcAft>
                <a:spcPts val="600"/>
              </a:spcAft>
              <a:buFont typeface="Arial" panose="020B0604020202020204" pitchFamily="34" charset="0"/>
              <a:buChar char="•"/>
            </a:pPr>
            <a:r>
              <a:rPr lang="en-US" sz="2400" err="1"/>
              <a:t>Konsumtion</a:t>
            </a:r>
            <a:r>
              <a:rPr lang="en-US" sz="2400"/>
              <a:t> av </a:t>
            </a:r>
            <a:r>
              <a:rPr lang="en-US" sz="2400" err="1"/>
              <a:t>varor</a:t>
            </a:r>
            <a:r>
              <a:rPr lang="en-US" sz="2400"/>
              <a:t> </a:t>
            </a:r>
            <a:r>
              <a:rPr lang="en-US" sz="2400" err="1"/>
              <a:t>och</a:t>
            </a:r>
            <a:r>
              <a:rPr lang="en-US" sz="2400"/>
              <a:t> </a:t>
            </a:r>
            <a:r>
              <a:rPr lang="en-US" sz="2400" err="1"/>
              <a:t>tjänster</a:t>
            </a:r>
            <a:endParaRPr lang="en-US" sz="2400"/>
          </a:p>
          <a:p>
            <a:pPr lvl="2" indent="-228600">
              <a:spcAft>
                <a:spcPts val="600"/>
              </a:spcAft>
              <a:buFont typeface="Arial" panose="020B0604020202020204" pitchFamily="34" charset="0"/>
              <a:buChar char="•"/>
            </a:pPr>
            <a:r>
              <a:rPr lang="en-US" sz="2400" err="1"/>
              <a:t>Livscykelperspektiv</a:t>
            </a:r>
            <a:r>
              <a:rPr lang="en-US" sz="2400"/>
              <a:t> – </a:t>
            </a:r>
            <a:r>
              <a:rPr lang="en-US" sz="2400" err="1"/>
              <a:t>från</a:t>
            </a:r>
            <a:r>
              <a:rPr lang="en-US" sz="2400"/>
              <a:t> </a:t>
            </a:r>
            <a:r>
              <a:rPr lang="en-US" sz="2400" err="1"/>
              <a:t>vaggan</a:t>
            </a:r>
            <a:r>
              <a:rPr lang="en-US" sz="2400"/>
              <a:t> till graven</a:t>
            </a:r>
          </a:p>
          <a:p>
            <a:pPr lvl="2" indent="-228600">
              <a:spcAft>
                <a:spcPts val="600"/>
              </a:spcAft>
              <a:buFont typeface="Arial" panose="020B0604020202020204" pitchFamily="34" charset="0"/>
              <a:buChar char="•"/>
            </a:pPr>
            <a:r>
              <a:rPr lang="en-US" sz="2400" err="1"/>
              <a:t>Utsläppen</a:t>
            </a:r>
            <a:r>
              <a:rPr lang="en-US" sz="2400"/>
              <a:t> </a:t>
            </a:r>
            <a:r>
              <a:rPr lang="en-US" sz="2400" err="1"/>
              <a:t>sker</a:t>
            </a:r>
            <a:r>
              <a:rPr lang="en-US" sz="2400"/>
              <a:t> </a:t>
            </a:r>
            <a:r>
              <a:rPr lang="en-US" sz="2400" err="1"/>
              <a:t>här</a:t>
            </a:r>
            <a:r>
              <a:rPr lang="en-US" sz="2400"/>
              <a:t> </a:t>
            </a:r>
            <a:r>
              <a:rPr lang="en-US" sz="2400" err="1"/>
              <a:t>och</a:t>
            </a:r>
            <a:r>
              <a:rPr lang="en-US" sz="2400"/>
              <a:t> </a:t>
            </a:r>
            <a:r>
              <a:rPr lang="en-US" sz="2400" err="1"/>
              <a:t>runtom</a:t>
            </a:r>
            <a:r>
              <a:rPr lang="en-US" sz="2400"/>
              <a:t> </a:t>
            </a:r>
            <a:r>
              <a:rPr lang="en-US" sz="2400" err="1"/>
              <a:t>i</a:t>
            </a:r>
            <a:r>
              <a:rPr lang="en-US" sz="2400"/>
              <a:t> </a:t>
            </a:r>
            <a:r>
              <a:rPr lang="en-US" sz="2400" err="1"/>
              <a:t>världen</a:t>
            </a:r>
            <a:endParaRPr lang="en-US" sz="2400"/>
          </a:p>
          <a:p>
            <a:pPr>
              <a:spcAft>
                <a:spcPts val="600"/>
              </a:spcAft>
            </a:pPr>
            <a:r>
              <a:rPr lang="en-US" sz="2400"/>
              <a:t> </a:t>
            </a:r>
          </a:p>
        </p:txBody>
      </p:sp>
      <p:sp>
        <p:nvSpPr>
          <p:cNvPr id="4" name="Rektangel 3">
            <a:extLst>
              <a:ext uri="{FF2B5EF4-FFF2-40B4-BE49-F238E27FC236}">
                <a16:creationId xmlns:a16="http://schemas.microsoft.com/office/drawing/2014/main" id="{85D3D261-6650-4FBF-8D53-AF25AAF8BCFC}"/>
              </a:ext>
            </a:extLst>
          </p:cNvPr>
          <p:cNvSpPr/>
          <p:nvPr/>
        </p:nvSpPr>
        <p:spPr>
          <a:xfrm>
            <a:off x="838200" y="2004091"/>
            <a:ext cx="5550181" cy="1856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57836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437574"/>
            <a:ext cx="7125586" cy="1094603"/>
          </a:xfrm>
        </p:spPr>
        <p:txBody>
          <a:bodyPr vert="horz" lIns="91440" tIns="45720" rIns="91440" bIns="45720" rtlCol="0" anchor="ctr">
            <a:normAutofit/>
          </a:bodyPr>
          <a:lstStyle/>
          <a:p>
            <a:r>
              <a:rPr lang="en-US" sz="4200" b="1" dirty="0" err="1"/>
              <a:t>Fossila</a:t>
            </a:r>
            <a:r>
              <a:rPr lang="en-US" sz="4200" b="1" dirty="0"/>
              <a:t> </a:t>
            </a:r>
            <a:r>
              <a:rPr lang="en-US" sz="4200" b="1" dirty="0" err="1"/>
              <a:t>koldioxidutsläpp</a:t>
            </a:r>
            <a:endParaRPr lang="en-US" sz="4200" b="1" dirty="0"/>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pic>
        <p:nvPicPr>
          <p:cNvPr id="8" name="Platshållare för innehåll 7" descr="En bild som visar objekt, klocka, skärm, TV&#10;&#10;Automatiskt genererad beskrivning">
            <a:extLst>
              <a:ext uri="{FF2B5EF4-FFF2-40B4-BE49-F238E27FC236}">
                <a16:creationId xmlns:a16="http://schemas.microsoft.com/office/drawing/2014/main" id="{FCEED6B8-6911-4DF9-B465-22B05CAF42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1720" y="988288"/>
            <a:ext cx="2743200" cy="2688379"/>
          </a:xfrm>
        </p:spPr>
      </p:pic>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2043558"/>
            <a:ext cx="7369576" cy="4031873"/>
          </a:xfrm>
          <a:prstGeom prst="rect">
            <a:avLst/>
          </a:prstGeom>
        </p:spPr>
        <p:txBody>
          <a:bodyPr wrap="square">
            <a:spAutoFit/>
          </a:bodyPr>
          <a:lstStyle/>
          <a:p>
            <a:pPr indent="-228600">
              <a:spcAft>
                <a:spcPts val="600"/>
              </a:spcAft>
              <a:buFont typeface="Arial" panose="020B0604020202020204" pitchFamily="34" charset="0"/>
              <a:buChar char="•"/>
            </a:pPr>
            <a:r>
              <a:rPr lang="en-US" sz="2400" err="1"/>
              <a:t>Direkta</a:t>
            </a:r>
            <a:r>
              <a:rPr lang="en-US" sz="2400"/>
              <a:t> CO2-utsläpp</a:t>
            </a:r>
          </a:p>
          <a:p>
            <a:pPr lvl="2" indent="-228600">
              <a:spcAft>
                <a:spcPts val="600"/>
              </a:spcAft>
              <a:buFont typeface="Arial" panose="020B0604020202020204" pitchFamily="34" charset="0"/>
              <a:buChar char="•"/>
            </a:pPr>
            <a:r>
              <a:rPr lang="en-US" sz="2400"/>
              <a:t>Transporter - </a:t>
            </a:r>
            <a:r>
              <a:rPr lang="en-US" sz="2400" err="1"/>
              <a:t>bensin</a:t>
            </a:r>
            <a:r>
              <a:rPr lang="en-US" sz="2400"/>
              <a:t>, diesel </a:t>
            </a:r>
            <a:r>
              <a:rPr lang="en-US" sz="2400" err="1"/>
              <a:t>etc</a:t>
            </a:r>
            <a:endParaRPr lang="en-US" sz="2400"/>
          </a:p>
          <a:p>
            <a:pPr lvl="2" indent="-228600">
              <a:spcAft>
                <a:spcPts val="600"/>
              </a:spcAft>
              <a:buFont typeface="Arial" panose="020B0604020202020204" pitchFamily="34" charset="0"/>
              <a:buChar char="•"/>
            </a:pPr>
            <a:r>
              <a:rPr lang="en-US" sz="2400"/>
              <a:t>El </a:t>
            </a:r>
            <a:r>
              <a:rPr lang="en-US" sz="2400" err="1"/>
              <a:t>och</a:t>
            </a:r>
            <a:r>
              <a:rPr lang="en-US" sz="2400"/>
              <a:t> </a:t>
            </a:r>
            <a:r>
              <a:rPr lang="en-US" sz="2400" err="1"/>
              <a:t>värme</a:t>
            </a:r>
            <a:r>
              <a:rPr lang="en-US" sz="2400"/>
              <a:t> – </a:t>
            </a:r>
            <a:r>
              <a:rPr lang="en-US" sz="2400" err="1"/>
              <a:t>olja</a:t>
            </a:r>
            <a:r>
              <a:rPr lang="en-US" sz="2400"/>
              <a:t>, </a:t>
            </a:r>
            <a:r>
              <a:rPr lang="en-US" sz="2400" err="1"/>
              <a:t>torv</a:t>
            </a:r>
            <a:r>
              <a:rPr lang="en-US" sz="2400"/>
              <a:t>, diesel</a:t>
            </a:r>
          </a:p>
          <a:p>
            <a:pPr lvl="2" indent="-228600">
              <a:spcAft>
                <a:spcPts val="600"/>
              </a:spcAft>
              <a:buFont typeface="Arial" panose="020B0604020202020204" pitchFamily="34" charset="0"/>
              <a:buChar char="•"/>
            </a:pPr>
            <a:r>
              <a:rPr lang="en-US" sz="2400" err="1"/>
              <a:t>Utsläppen</a:t>
            </a:r>
            <a:r>
              <a:rPr lang="en-US" sz="2400"/>
              <a:t> </a:t>
            </a:r>
            <a:r>
              <a:rPr lang="en-US" sz="2400" err="1"/>
              <a:t>sker</a:t>
            </a:r>
            <a:r>
              <a:rPr lang="en-US" sz="2400"/>
              <a:t> </a:t>
            </a:r>
            <a:r>
              <a:rPr lang="en-US" sz="2400" err="1"/>
              <a:t>här</a:t>
            </a:r>
            <a:r>
              <a:rPr lang="en-US" sz="2400"/>
              <a:t> </a:t>
            </a:r>
          </a:p>
          <a:p>
            <a:pPr indent="-228600">
              <a:spcAft>
                <a:spcPts val="600"/>
              </a:spcAft>
              <a:buFont typeface="Arial" panose="020B0604020202020204" pitchFamily="34" charset="0"/>
              <a:buChar char="•"/>
            </a:pPr>
            <a:r>
              <a:rPr lang="en-US" sz="2400" b="1" err="1"/>
              <a:t>Indirekta</a:t>
            </a:r>
            <a:r>
              <a:rPr lang="en-US" sz="2400" b="1"/>
              <a:t> CO2-utsläpp</a:t>
            </a:r>
          </a:p>
          <a:p>
            <a:pPr lvl="2" indent="-228600">
              <a:spcAft>
                <a:spcPts val="600"/>
              </a:spcAft>
              <a:buFont typeface="Arial" panose="020B0604020202020204" pitchFamily="34" charset="0"/>
              <a:buChar char="•"/>
            </a:pPr>
            <a:r>
              <a:rPr lang="en-US" sz="2400" b="1" err="1"/>
              <a:t>Konsumtion</a:t>
            </a:r>
            <a:r>
              <a:rPr lang="en-US" sz="2400" b="1"/>
              <a:t> av </a:t>
            </a:r>
            <a:r>
              <a:rPr lang="en-US" sz="2400" b="1" err="1"/>
              <a:t>varor</a:t>
            </a:r>
            <a:r>
              <a:rPr lang="en-US" sz="2400" b="1"/>
              <a:t> </a:t>
            </a:r>
            <a:r>
              <a:rPr lang="en-US" sz="2400" b="1" err="1"/>
              <a:t>och</a:t>
            </a:r>
            <a:r>
              <a:rPr lang="en-US" sz="2400" b="1"/>
              <a:t> </a:t>
            </a:r>
            <a:r>
              <a:rPr lang="en-US" sz="2400" b="1" err="1"/>
              <a:t>tjänster</a:t>
            </a:r>
            <a:endParaRPr lang="en-US" sz="2400" b="1"/>
          </a:p>
          <a:p>
            <a:pPr lvl="2" indent="-228600">
              <a:spcAft>
                <a:spcPts val="600"/>
              </a:spcAft>
              <a:buFont typeface="Arial" panose="020B0604020202020204" pitchFamily="34" charset="0"/>
              <a:buChar char="•"/>
            </a:pPr>
            <a:r>
              <a:rPr lang="en-US" sz="2400" b="1" err="1"/>
              <a:t>Livscykelperspektiv</a:t>
            </a:r>
            <a:r>
              <a:rPr lang="en-US" sz="2400" b="1"/>
              <a:t> – </a:t>
            </a:r>
            <a:r>
              <a:rPr lang="en-US" sz="2400" b="1" err="1"/>
              <a:t>från</a:t>
            </a:r>
            <a:r>
              <a:rPr lang="en-US" sz="2400" b="1"/>
              <a:t> </a:t>
            </a:r>
            <a:r>
              <a:rPr lang="en-US" sz="2400" b="1" err="1"/>
              <a:t>vaggan</a:t>
            </a:r>
            <a:r>
              <a:rPr lang="en-US" sz="2400" b="1"/>
              <a:t> till graven</a:t>
            </a:r>
          </a:p>
          <a:p>
            <a:pPr lvl="2" indent="-228600">
              <a:spcAft>
                <a:spcPts val="600"/>
              </a:spcAft>
              <a:buFont typeface="Arial" panose="020B0604020202020204" pitchFamily="34" charset="0"/>
              <a:buChar char="•"/>
            </a:pPr>
            <a:r>
              <a:rPr lang="en-US" sz="2400" b="1" err="1"/>
              <a:t>Utsläppen</a:t>
            </a:r>
            <a:r>
              <a:rPr lang="en-US" sz="2400" b="1"/>
              <a:t> </a:t>
            </a:r>
            <a:r>
              <a:rPr lang="en-US" sz="2400" b="1" err="1"/>
              <a:t>sker</a:t>
            </a:r>
            <a:r>
              <a:rPr lang="en-US" sz="2400" b="1"/>
              <a:t> </a:t>
            </a:r>
            <a:r>
              <a:rPr lang="en-US" sz="2400" b="1" err="1"/>
              <a:t>här</a:t>
            </a:r>
            <a:r>
              <a:rPr lang="en-US" sz="2400" b="1"/>
              <a:t> </a:t>
            </a:r>
            <a:r>
              <a:rPr lang="en-US" sz="2400" b="1" err="1"/>
              <a:t>och</a:t>
            </a:r>
            <a:r>
              <a:rPr lang="en-US" sz="2400" b="1"/>
              <a:t> </a:t>
            </a:r>
            <a:r>
              <a:rPr lang="en-US" sz="2400" b="1" err="1"/>
              <a:t>runtom</a:t>
            </a:r>
            <a:r>
              <a:rPr lang="en-US" sz="2400" b="1"/>
              <a:t> </a:t>
            </a:r>
            <a:r>
              <a:rPr lang="en-US" sz="2400" b="1" err="1"/>
              <a:t>i</a:t>
            </a:r>
            <a:r>
              <a:rPr lang="en-US" sz="2400" b="1"/>
              <a:t> </a:t>
            </a:r>
            <a:r>
              <a:rPr lang="en-US" sz="2400" b="1" err="1"/>
              <a:t>världen</a:t>
            </a:r>
            <a:endParaRPr lang="en-US" sz="2400" b="1"/>
          </a:p>
          <a:p>
            <a:pPr>
              <a:spcAft>
                <a:spcPts val="600"/>
              </a:spcAft>
            </a:pPr>
            <a:r>
              <a:rPr lang="en-US" sz="2400"/>
              <a:t> </a:t>
            </a:r>
          </a:p>
        </p:txBody>
      </p:sp>
      <p:sp>
        <p:nvSpPr>
          <p:cNvPr id="4" name="Rektangel 3">
            <a:extLst>
              <a:ext uri="{FF2B5EF4-FFF2-40B4-BE49-F238E27FC236}">
                <a16:creationId xmlns:a16="http://schemas.microsoft.com/office/drawing/2014/main" id="{85D3D261-6650-4FBF-8D53-AF25AAF8BCFC}"/>
              </a:ext>
            </a:extLst>
          </p:cNvPr>
          <p:cNvSpPr/>
          <p:nvPr/>
        </p:nvSpPr>
        <p:spPr>
          <a:xfrm>
            <a:off x="838200" y="3819610"/>
            <a:ext cx="7010250" cy="21502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65088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437574"/>
            <a:ext cx="7125586" cy="1094603"/>
          </a:xfrm>
        </p:spPr>
        <p:txBody>
          <a:bodyPr vert="horz" lIns="91440" tIns="45720" rIns="91440" bIns="45720" rtlCol="0" anchor="ctr">
            <a:normAutofit/>
          </a:bodyPr>
          <a:lstStyle/>
          <a:p>
            <a:r>
              <a:rPr lang="en-US" sz="4200" b="1" err="1"/>
              <a:t>Utsläpp</a:t>
            </a:r>
            <a:r>
              <a:rPr lang="en-US" sz="4200" b="1"/>
              <a:t> </a:t>
            </a:r>
            <a:r>
              <a:rPr lang="en-US" sz="4200" b="1" err="1"/>
              <a:t>från</a:t>
            </a:r>
            <a:r>
              <a:rPr lang="en-US" sz="4200" b="1"/>
              <a:t> </a:t>
            </a:r>
            <a:r>
              <a:rPr lang="en-US" sz="4200" b="1" err="1"/>
              <a:t>konsumtion</a:t>
            </a:r>
            <a:endParaRPr lang="en-US" sz="4200" b="1"/>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2043558"/>
            <a:ext cx="7369576" cy="461665"/>
          </a:xfrm>
          <a:prstGeom prst="rect">
            <a:avLst/>
          </a:prstGeom>
        </p:spPr>
        <p:txBody>
          <a:bodyPr wrap="square">
            <a:spAutoFit/>
          </a:bodyPr>
          <a:lstStyle/>
          <a:p>
            <a:pPr>
              <a:spcAft>
                <a:spcPts val="600"/>
              </a:spcAft>
            </a:pPr>
            <a:r>
              <a:rPr lang="en-US" sz="2400"/>
              <a:t> </a:t>
            </a:r>
          </a:p>
        </p:txBody>
      </p:sp>
      <p:graphicFrame>
        <p:nvGraphicFramePr>
          <p:cNvPr id="13" name="Diagram 12">
            <a:extLst>
              <a:ext uri="{FF2B5EF4-FFF2-40B4-BE49-F238E27FC236}">
                <a16:creationId xmlns:a16="http://schemas.microsoft.com/office/drawing/2014/main" id="{8E121244-7E7C-4F5B-9424-8B39B8C45FF5}"/>
              </a:ext>
            </a:extLst>
          </p:cNvPr>
          <p:cNvGraphicFramePr>
            <a:graphicFrameLocks/>
          </p:cNvGraphicFramePr>
          <p:nvPr>
            <p:extLst>
              <p:ext uri="{D42A27DB-BD31-4B8C-83A1-F6EECF244321}">
                <p14:modId xmlns:p14="http://schemas.microsoft.com/office/powerpoint/2010/main" val="203433121"/>
              </p:ext>
            </p:extLst>
          </p:nvPr>
        </p:nvGraphicFramePr>
        <p:xfrm>
          <a:off x="692895" y="2043558"/>
          <a:ext cx="5217704" cy="3421820"/>
        </p:xfrm>
        <a:graphic>
          <a:graphicData uri="http://schemas.openxmlformats.org/drawingml/2006/chart">
            <c:chart xmlns:c="http://schemas.openxmlformats.org/drawingml/2006/chart" xmlns:r="http://schemas.openxmlformats.org/officeDocument/2006/relationships" r:id="rId4"/>
          </a:graphicData>
        </a:graphic>
      </p:graphicFrame>
      <p:pic>
        <p:nvPicPr>
          <p:cNvPr id="5" name="Bildobjekt 4">
            <a:extLst>
              <a:ext uri="{FF2B5EF4-FFF2-40B4-BE49-F238E27FC236}">
                <a16:creationId xmlns:a16="http://schemas.microsoft.com/office/drawing/2014/main" id="{6AB75711-5A05-4FEE-8EFE-04D11465D312}"/>
              </a:ext>
            </a:extLst>
          </p:cNvPr>
          <p:cNvPicPr>
            <a:picLocks noChangeAspect="1"/>
          </p:cNvPicPr>
          <p:nvPr/>
        </p:nvPicPr>
        <p:blipFill>
          <a:blip r:embed="rId5"/>
          <a:stretch>
            <a:fillRect/>
          </a:stretch>
        </p:blipFill>
        <p:spPr>
          <a:xfrm>
            <a:off x="5965229" y="2538907"/>
            <a:ext cx="5869355" cy="2277466"/>
          </a:xfrm>
          <a:prstGeom prst="rect">
            <a:avLst/>
          </a:prstGeom>
          <a:ln>
            <a:solidFill>
              <a:schemeClr val="tx2"/>
            </a:solidFill>
          </a:ln>
        </p:spPr>
      </p:pic>
    </p:spTree>
    <p:extLst>
      <p:ext uri="{BB962C8B-B14F-4D97-AF65-F5344CB8AC3E}">
        <p14:creationId xmlns:p14="http://schemas.microsoft.com/office/powerpoint/2010/main" val="14935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437574"/>
            <a:ext cx="7125586" cy="1094603"/>
          </a:xfrm>
        </p:spPr>
        <p:txBody>
          <a:bodyPr vert="horz" lIns="91440" tIns="45720" rIns="91440" bIns="45720" rtlCol="0" anchor="ctr">
            <a:normAutofit/>
          </a:bodyPr>
          <a:lstStyle/>
          <a:p>
            <a:r>
              <a:rPr lang="en-US" sz="4200" b="1" err="1"/>
              <a:t>Utsläpp</a:t>
            </a:r>
            <a:r>
              <a:rPr lang="en-US" sz="4200" b="1"/>
              <a:t> </a:t>
            </a:r>
            <a:r>
              <a:rPr lang="en-US" sz="4200" b="1" err="1"/>
              <a:t>från</a:t>
            </a:r>
            <a:r>
              <a:rPr lang="en-US" sz="4200" b="1"/>
              <a:t> </a:t>
            </a:r>
            <a:r>
              <a:rPr lang="en-US" sz="4200" b="1" err="1"/>
              <a:t>konsumtion</a:t>
            </a:r>
            <a:endParaRPr lang="en-US" sz="4200" b="1"/>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2043558"/>
            <a:ext cx="7369576" cy="461665"/>
          </a:xfrm>
          <a:prstGeom prst="rect">
            <a:avLst/>
          </a:prstGeom>
        </p:spPr>
        <p:txBody>
          <a:bodyPr wrap="square">
            <a:spAutoFit/>
          </a:bodyPr>
          <a:lstStyle/>
          <a:p>
            <a:pPr>
              <a:spcAft>
                <a:spcPts val="600"/>
              </a:spcAft>
            </a:pPr>
            <a:r>
              <a:rPr lang="en-US" sz="2400"/>
              <a:t> </a:t>
            </a:r>
          </a:p>
        </p:txBody>
      </p:sp>
      <p:graphicFrame>
        <p:nvGraphicFramePr>
          <p:cNvPr id="13" name="Diagram 12">
            <a:extLst>
              <a:ext uri="{FF2B5EF4-FFF2-40B4-BE49-F238E27FC236}">
                <a16:creationId xmlns:a16="http://schemas.microsoft.com/office/drawing/2014/main" id="{8E121244-7E7C-4F5B-9424-8B39B8C45FF5}"/>
              </a:ext>
            </a:extLst>
          </p:cNvPr>
          <p:cNvGraphicFramePr>
            <a:graphicFrameLocks/>
          </p:cNvGraphicFramePr>
          <p:nvPr>
            <p:extLst>
              <p:ext uri="{D42A27DB-BD31-4B8C-83A1-F6EECF244321}">
                <p14:modId xmlns:p14="http://schemas.microsoft.com/office/powerpoint/2010/main" val="3923718866"/>
              </p:ext>
            </p:extLst>
          </p:nvPr>
        </p:nvGraphicFramePr>
        <p:xfrm>
          <a:off x="692895" y="2043558"/>
          <a:ext cx="5217704" cy="3421820"/>
        </p:xfrm>
        <a:graphic>
          <a:graphicData uri="http://schemas.openxmlformats.org/drawingml/2006/chart">
            <c:chart xmlns:c="http://schemas.openxmlformats.org/drawingml/2006/chart" xmlns:r="http://schemas.openxmlformats.org/officeDocument/2006/relationships" r:id="rId4"/>
          </a:graphicData>
        </a:graphic>
      </p:graphicFrame>
      <p:pic>
        <p:nvPicPr>
          <p:cNvPr id="5" name="Bildobjekt 4">
            <a:extLst>
              <a:ext uri="{FF2B5EF4-FFF2-40B4-BE49-F238E27FC236}">
                <a16:creationId xmlns:a16="http://schemas.microsoft.com/office/drawing/2014/main" id="{6AB75711-5A05-4FEE-8EFE-04D11465D312}"/>
              </a:ext>
            </a:extLst>
          </p:cNvPr>
          <p:cNvPicPr>
            <a:picLocks noChangeAspect="1"/>
          </p:cNvPicPr>
          <p:nvPr/>
        </p:nvPicPr>
        <p:blipFill>
          <a:blip r:embed="rId5"/>
          <a:stretch>
            <a:fillRect/>
          </a:stretch>
        </p:blipFill>
        <p:spPr>
          <a:xfrm>
            <a:off x="5965229" y="2538907"/>
            <a:ext cx="5869355" cy="2277466"/>
          </a:xfrm>
          <a:prstGeom prst="rect">
            <a:avLst/>
          </a:prstGeom>
          <a:ln>
            <a:solidFill>
              <a:schemeClr val="tx2"/>
            </a:solidFill>
          </a:ln>
        </p:spPr>
      </p:pic>
      <p:cxnSp>
        <p:nvCxnSpPr>
          <p:cNvPr id="8" name="Rak koppling 7">
            <a:extLst>
              <a:ext uri="{FF2B5EF4-FFF2-40B4-BE49-F238E27FC236}">
                <a16:creationId xmlns:a16="http://schemas.microsoft.com/office/drawing/2014/main" id="{D8D97ECA-2DAE-4A09-B195-9B0C5873F708}"/>
              </a:ext>
            </a:extLst>
          </p:cNvPr>
          <p:cNvCxnSpPr>
            <a:cxnSpLocks/>
          </p:cNvCxnSpPr>
          <p:nvPr/>
        </p:nvCxnSpPr>
        <p:spPr>
          <a:xfrm>
            <a:off x="1306286" y="4037610"/>
            <a:ext cx="44696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06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0F988F-6C6B-4209-A0EA-F0B432AC3ADD}"/>
              </a:ext>
            </a:extLst>
          </p:cNvPr>
          <p:cNvSpPr>
            <a:spLocks noGrp="1"/>
          </p:cNvSpPr>
          <p:nvPr>
            <p:ph type="title"/>
          </p:nvPr>
        </p:nvSpPr>
        <p:spPr/>
        <p:txBody>
          <a:bodyPr>
            <a:normAutofit/>
          </a:bodyPr>
          <a:lstStyle/>
          <a:p>
            <a:r>
              <a:rPr lang="sv-SE" sz="4200" b="1"/>
              <a:t>Mål - Kommunorganisationen</a:t>
            </a:r>
          </a:p>
        </p:txBody>
      </p:sp>
      <p:sp>
        <p:nvSpPr>
          <p:cNvPr id="3" name="Platshållare för innehåll 2">
            <a:extLst>
              <a:ext uri="{FF2B5EF4-FFF2-40B4-BE49-F238E27FC236}">
                <a16:creationId xmlns:a16="http://schemas.microsoft.com/office/drawing/2014/main" id="{AF07F7EA-BE57-4068-A9A6-BDC9AD8D284B}"/>
              </a:ext>
            </a:extLst>
          </p:cNvPr>
          <p:cNvSpPr>
            <a:spLocks noGrp="1"/>
          </p:cNvSpPr>
          <p:nvPr>
            <p:ph idx="1"/>
          </p:nvPr>
        </p:nvSpPr>
        <p:spPr>
          <a:xfrm>
            <a:off x="1444052" y="1903751"/>
            <a:ext cx="10515600" cy="2273692"/>
          </a:xfrm>
        </p:spPr>
        <p:txBody>
          <a:bodyPr/>
          <a:lstStyle/>
          <a:p>
            <a:pPr marL="0" indent="0">
              <a:buNone/>
            </a:pPr>
            <a:endParaRPr lang="sv-SE"/>
          </a:p>
          <a:p>
            <a:pPr marL="0" indent="0">
              <a:buNone/>
            </a:pPr>
            <a:endParaRPr lang="sv-SE"/>
          </a:p>
          <a:p>
            <a:endParaRPr lang="sv-SE"/>
          </a:p>
          <a:p>
            <a:r>
              <a:rPr lang="sv-SE"/>
              <a:t>Energiförbrukning: minskat med 30% till 2030</a:t>
            </a:r>
          </a:p>
        </p:txBody>
      </p:sp>
      <p:sp>
        <p:nvSpPr>
          <p:cNvPr id="4" name="Rektangel: diagonala rundade hörn 3">
            <a:extLst>
              <a:ext uri="{FF2B5EF4-FFF2-40B4-BE49-F238E27FC236}">
                <a16:creationId xmlns:a16="http://schemas.microsoft.com/office/drawing/2014/main" id="{3F7348F4-8611-4ABF-8714-BE088F004EEF}"/>
              </a:ext>
            </a:extLst>
          </p:cNvPr>
          <p:cNvSpPr/>
          <p:nvPr/>
        </p:nvSpPr>
        <p:spPr>
          <a:xfrm>
            <a:off x="838200" y="2296800"/>
            <a:ext cx="9909748" cy="3383359"/>
          </a:xfrm>
          <a:prstGeom prst="round2DiagRect">
            <a:avLst>
              <a:gd name="adj1" fmla="val 0"/>
              <a:gd name="adj2" fmla="val 19364"/>
            </a:avLst>
          </a:prstGeom>
          <a:noFill/>
          <a:ln w="57150">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Rak koppling 5">
            <a:extLst>
              <a:ext uri="{FF2B5EF4-FFF2-40B4-BE49-F238E27FC236}">
                <a16:creationId xmlns:a16="http://schemas.microsoft.com/office/drawing/2014/main" id="{82B5E791-E4EC-4E58-A98A-590B1EC96F04}"/>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10" name="Kommunlogotyp">
            <a:extLst>
              <a:ext uri="{FF2B5EF4-FFF2-40B4-BE49-F238E27FC236}">
                <a16:creationId xmlns:a16="http://schemas.microsoft.com/office/drawing/2014/main" id="{4817CA83-4926-44EF-959C-078168C71869}"/>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7BD3F19E-2835-4CDF-A881-1387F8292F3B}"/>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3CE50637-83BD-4C4F-93CD-19FB482DB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9" name="Picture 2" descr="Bild på Klimatstrategins framsida, bli bakgrund med en tecknad jordglob.">
            <a:extLst>
              <a:ext uri="{FF2B5EF4-FFF2-40B4-BE49-F238E27FC236}">
                <a16:creationId xmlns:a16="http://schemas.microsoft.com/office/drawing/2014/main" id="{135DB4C3-8D3E-472B-B2B7-68A378C9820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55564">
            <a:off x="9508454" y="4293530"/>
            <a:ext cx="2250600" cy="2250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43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0F988F-6C6B-4209-A0EA-F0B432AC3ADD}"/>
              </a:ext>
            </a:extLst>
          </p:cNvPr>
          <p:cNvSpPr>
            <a:spLocks noGrp="1"/>
          </p:cNvSpPr>
          <p:nvPr>
            <p:ph type="title"/>
          </p:nvPr>
        </p:nvSpPr>
        <p:spPr/>
        <p:txBody>
          <a:bodyPr>
            <a:normAutofit/>
          </a:bodyPr>
          <a:lstStyle/>
          <a:p>
            <a:r>
              <a:rPr lang="sv-SE" sz="4200" b="1"/>
              <a:t>Mål - Kommunorganisationen</a:t>
            </a:r>
          </a:p>
        </p:txBody>
      </p:sp>
      <p:sp>
        <p:nvSpPr>
          <p:cNvPr id="3" name="Platshållare för innehåll 2">
            <a:extLst>
              <a:ext uri="{FF2B5EF4-FFF2-40B4-BE49-F238E27FC236}">
                <a16:creationId xmlns:a16="http://schemas.microsoft.com/office/drawing/2014/main" id="{AF07F7EA-BE57-4068-A9A6-BDC9AD8D284B}"/>
              </a:ext>
            </a:extLst>
          </p:cNvPr>
          <p:cNvSpPr>
            <a:spLocks noGrp="1"/>
          </p:cNvSpPr>
          <p:nvPr>
            <p:ph idx="1"/>
          </p:nvPr>
        </p:nvSpPr>
        <p:spPr>
          <a:xfrm>
            <a:off x="1444052" y="1903751"/>
            <a:ext cx="10515600" cy="2273692"/>
          </a:xfrm>
        </p:spPr>
        <p:txBody>
          <a:bodyPr/>
          <a:lstStyle/>
          <a:p>
            <a:pPr marL="0" indent="0">
              <a:buNone/>
            </a:pPr>
            <a:endParaRPr lang="sv-SE"/>
          </a:p>
          <a:p>
            <a:pPr marL="0" indent="0">
              <a:buNone/>
            </a:pPr>
            <a:endParaRPr lang="sv-SE"/>
          </a:p>
          <a:p>
            <a:endParaRPr lang="sv-SE"/>
          </a:p>
          <a:p>
            <a:r>
              <a:rPr lang="sv-SE"/>
              <a:t>Energiförbrukning: minskat med 30% till 2030</a:t>
            </a:r>
          </a:p>
        </p:txBody>
      </p:sp>
      <p:sp>
        <p:nvSpPr>
          <p:cNvPr id="4" name="Rektangel: diagonala rundade hörn 3">
            <a:extLst>
              <a:ext uri="{FF2B5EF4-FFF2-40B4-BE49-F238E27FC236}">
                <a16:creationId xmlns:a16="http://schemas.microsoft.com/office/drawing/2014/main" id="{3F7348F4-8611-4ABF-8714-BE088F004EEF}"/>
              </a:ext>
            </a:extLst>
          </p:cNvPr>
          <p:cNvSpPr/>
          <p:nvPr/>
        </p:nvSpPr>
        <p:spPr>
          <a:xfrm>
            <a:off x="838200" y="2296800"/>
            <a:ext cx="9909748" cy="3383359"/>
          </a:xfrm>
          <a:prstGeom prst="round2DiagRect">
            <a:avLst>
              <a:gd name="adj1" fmla="val 0"/>
              <a:gd name="adj2" fmla="val 19364"/>
            </a:avLst>
          </a:prstGeom>
          <a:noFill/>
          <a:ln w="57150">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Rak koppling 5">
            <a:extLst>
              <a:ext uri="{FF2B5EF4-FFF2-40B4-BE49-F238E27FC236}">
                <a16:creationId xmlns:a16="http://schemas.microsoft.com/office/drawing/2014/main" id="{82B5E791-E4EC-4E58-A98A-590B1EC96F04}"/>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F5117E49-4079-4368-A306-1F804C4C17BE}"/>
              </a:ext>
            </a:extLst>
          </p:cNvPr>
          <p:cNvSpPr/>
          <p:nvPr/>
        </p:nvSpPr>
        <p:spPr>
          <a:xfrm>
            <a:off x="9317322" y="4108444"/>
            <a:ext cx="2610397" cy="2499153"/>
          </a:xfrm>
          <a:prstGeom prst="ellipse">
            <a:avLst/>
          </a:prstGeom>
          <a:solidFill>
            <a:srgbClr val="009BAC"/>
          </a:solidFill>
          <a:ln>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E4074231-AC56-4AB0-A688-72E076C47063}"/>
              </a:ext>
            </a:extLst>
          </p:cNvPr>
          <p:cNvSpPr txBox="1"/>
          <p:nvPr/>
        </p:nvSpPr>
        <p:spPr>
          <a:xfrm>
            <a:off x="9422252" y="4753716"/>
            <a:ext cx="2400535" cy="1015663"/>
          </a:xfrm>
          <a:prstGeom prst="rect">
            <a:avLst/>
          </a:prstGeom>
          <a:noFill/>
        </p:spPr>
        <p:txBody>
          <a:bodyPr wrap="square" rtlCol="0">
            <a:spAutoFit/>
          </a:bodyPr>
          <a:lstStyle/>
          <a:p>
            <a:pPr algn="ctr"/>
            <a:r>
              <a:rPr lang="sv-SE" sz="6000" b="1" dirty="0">
                <a:solidFill>
                  <a:schemeClr val="bg1"/>
                </a:solidFill>
              </a:rPr>
              <a:t>- 29%</a:t>
            </a:r>
          </a:p>
        </p:txBody>
      </p:sp>
      <p:grpSp>
        <p:nvGrpSpPr>
          <p:cNvPr id="10" name="Kommunlogotyp">
            <a:extLst>
              <a:ext uri="{FF2B5EF4-FFF2-40B4-BE49-F238E27FC236}">
                <a16:creationId xmlns:a16="http://schemas.microsoft.com/office/drawing/2014/main" id="{4817CA83-4926-44EF-959C-078168C71869}"/>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7BD3F19E-2835-4CDF-A881-1387F8292F3B}"/>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3CE50637-83BD-4C4F-93CD-19FB482DB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122916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437574"/>
            <a:ext cx="5127031" cy="1094603"/>
          </a:xfrm>
        </p:spPr>
        <p:txBody>
          <a:bodyPr vert="horz" lIns="91440" tIns="45720" rIns="91440" bIns="45720" rtlCol="0" anchor="ctr">
            <a:normAutofit/>
          </a:bodyPr>
          <a:lstStyle/>
          <a:p>
            <a:r>
              <a:rPr lang="en-US" sz="4200" b="1" err="1"/>
              <a:t>Upplägg</a:t>
            </a:r>
            <a:endParaRPr lang="en-US" sz="4200" b="1"/>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pic>
        <p:nvPicPr>
          <p:cNvPr id="8" name="Platshållare för innehåll 7" descr="En bild som visar objekt, klocka, skärm, TV&#10;&#10;Automatiskt genererad beskrivning">
            <a:extLst>
              <a:ext uri="{FF2B5EF4-FFF2-40B4-BE49-F238E27FC236}">
                <a16:creationId xmlns:a16="http://schemas.microsoft.com/office/drawing/2014/main" id="{FCEED6B8-6911-4DF9-B465-22B05CAF42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1720" y="988288"/>
            <a:ext cx="2743200" cy="2688379"/>
          </a:xfrm>
        </p:spPr>
      </p:pic>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1825624"/>
            <a:ext cx="6096000" cy="3585597"/>
          </a:xfrm>
          <a:prstGeom prst="rect">
            <a:avLst/>
          </a:prstGeom>
        </p:spPr>
        <p:txBody>
          <a:bodyPr>
            <a:spAutoFit/>
          </a:bodyPr>
          <a:lstStyle/>
          <a:p>
            <a:pPr marL="114300" indent="-342900">
              <a:spcAft>
                <a:spcPts val="600"/>
              </a:spcAft>
              <a:buFont typeface="Wingdings" panose="05000000000000000000" pitchFamily="2" charset="2"/>
              <a:buChar char="q"/>
            </a:pPr>
            <a:r>
              <a:rPr lang="en-US" sz="2400" err="1"/>
              <a:t>Varför</a:t>
            </a:r>
            <a:r>
              <a:rPr lang="en-US" sz="2400"/>
              <a:t> </a:t>
            </a:r>
            <a:r>
              <a:rPr lang="en-US" sz="2400" err="1"/>
              <a:t>en</a:t>
            </a:r>
            <a:r>
              <a:rPr lang="en-US" sz="2400"/>
              <a:t> </a:t>
            </a:r>
            <a:r>
              <a:rPr lang="en-US" sz="2400" err="1"/>
              <a:t>Klimatstrategi</a:t>
            </a:r>
            <a:r>
              <a:rPr lang="en-US" sz="2400"/>
              <a:t>?</a:t>
            </a:r>
          </a:p>
          <a:p>
            <a:pPr marL="114300" indent="-342900">
              <a:spcAft>
                <a:spcPts val="600"/>
              </a:spcAft>
              <a:buFont typeface="Wingdings" panose="05000000000000000000" pitchFamily="2" charset="2"/>
              <a:buChar char="q"/>
            </a:pPr>
            <a:r>
              <a:rPr lang="en-US" sz="2400" err="1"/>
              <a:t>Mål</a:t>
            </a:r>
            <a:r>
              <a:rPr lang="en-US" sz="2400"/>
              <a:t> – </a:t>
            </a:r>
            <a:r>
              <a:rPr lang="en-US" sz="2400" err="1"/>
              <a:t>hur</a:t>
            </a:r>
            <a:r>
              <a:rPr lang="en-US" sz="2400"/>
              <a:t> ligger vi till?</a:t>
            </a:r>
          </a:p>
          <a:p>
            <a:pPr>
              <a:spcAft>
                <a:spcPts val="600"/>
              </a:spcAft>
            </a:pPr>
            <a:endParaRPr lang="en-US" sz="2400"/>
          </a:p>
          <a:p>
            <a:pPr marL="114300" indent="-342900">
              <a:spcAft>
                <a:spcPts val="600"/>
              </a:spcAft>
              <a:buFont typeface="Wingdings" panose="05000000000000000000" pitchFamily="2" charset="2"/>
              <a:buChar char="q"/>
            </a:pPr>
            <a:r>
              <a:rPr lang="en-US" sz="2400" err="1"/>
              <a:t>Vad</a:t>
            </a:r>
            <a:r>
              <a:rPr lang="en-US" sz="2400"/>
              <a:t> </a:t>
            </a:r>
            <a:r>
              <a:rPr lang="en-US" sz="2400" err="1"/>
              <a:t>innehåller</a:t>
            </a:r>
            <a:r>
              <a:rPr lang="en-US" sz="2400"/>
              <a:t> </a:t>
            </a:r>
            <a:r>
              <a:rPr lang="en-US" sz="2400" err="1"/>
              <a:t>klimatstrategin</a:t>
            </a:r>
            <a:r>
              <a:rPr lang="en-US" sz="2400"/>
              <a:t>?</a:t>
            </a:r>
          </a:p>
          <a:p>
            <a:pPr marL="114300" indent="-342900">
              <a:spcAft>
                <a:spcPts val="600"/>
              </a:spcAft>
              <a:buFont typeface="Wingdings" panose="05000000000000000000" pitchFamily="2" charset="2"/>
              <a:buChar char="q"/>
            </a:pPr>
            <a:r>
              <a:rPr lang="en-US" sz="2400" err="1"/>
              <a:t>Fokus</a:t>
            </a:r>
            <a:r>
              <a:rPr lang="en-US" sz="2400"/>
              <a:t> </a:t>
            </a:r>
            <a:r>
              <a:rPr lang="en-US" sz="2400" err="1"/>
              <a:t>på</a:t>
            </a:r>
            <a:r>
              <a:rPr lang="en-US" sz="2400"/>
              <a:t> </a:t>
            </a:r>
            <a:r>
              <a:rPr lang="en-US" sz="2400" err="1"/>
              <a:t>hållbara</a:t>
            </a:r>
            <a:r>
              <a:rPr lang="en-US" sz="2400"/>
              <a:t> transporter</a:t>
            </a:r>
          </a:p>
          <a:p>
            <a:pPr marL="114300" indent="-342900">
              <a:spcAft>
                <a:spcPts val="600"/>
              </a:spcAft>
              <a:buFont typeface="Wingdings" panose="05000000000000000000" pitchFamily="2" charset="2"/>
              <a:buChar char="q"/>
            </a:pPr>
            <a:endParaRPr lang="en-US" sz="2400"/>
          </a:p>
          <a:p>
            <a:pPr marL="114300" indent="-342900">
              <a:spcAft>
                <a:spcPts val="600"/>
              </a:spcAft>
              <a:buFont typeface="Wingdings" panose="05000000000000000000" pitchFamily="2" charset="2"/>
              <a:buChar char="q"/>
            </a:pPr>
            <a:r>
              <a:rPr lang="en-US" sz="2400" err="1"/>
              <a:t>Fortsättning</a:t>
            </a:r>
            <a:r>
              <a:rPr lang="en-US" sz="2400"/>
              <a:t>; </a:t>
            </a:r>
            <a:r>
              <a:rPr lang="en-US" sz="2400" err="1"/>
              <a:t>Vad</a:t>
            </a:r>
            <a:r>
              <a:rPr lang="en-US" sz="2400"/>
              <a:t> </a:t>
            </a:r>
            <a:r>
              <a:rPr lang="en-US" sz="2400" err="1"/>
              <a:t>innehåller</a:t>
            </a:r>
            <a:r>
              <a:rPr lang="en-US" sz="2400"/>
              <a:t> </a:t>
            </a:r>
            <a:r>
              <a:rPr lang="en-US" sz="2400" err="1"/>
              <a:t>klimatstrategin</a:t>
            </a:r>
            <a:r>
              <a:rPr lang="en-US" sz="2400"/>
              <a:t>?</a:t>
            </a:r>
          </a:p>
          <a:p>
            <a:pPr>
              <a:spcAft>
                <a:spcPts val="600"/>
              </a:spcAft>
            </a:pPr>
            <a:endParaRPr lang="en-US" sz="2400"/>
          </a:p>
        </p:txBody>
      </p:sp>
    </p:spTree>
    <p:extLst>
      <p:ext uri="{BB962C8B-B14F-4D97-AF65-F5344CB8AC3E}">
        <p14:creationId xmlns:p14="http://schemas.microsoft.com/office/powerpoint/2010/main" val="3834323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0F988F-6C6B-4209-A0EA-F0B432AC3ADD}"/>
              </a:ext>
            </a:extLst>
          </p:cNvPr>
          <p:cNvSpPr>
            <a:spLocks noGrp="1"/>
          </p:cNvSpPr>
          <p:nvPr>
            <p:ph type="title"/>
          </p:nvPr>
        </p:nvSpPr>
        <p:spPr/>
        <p:txBody>
          <a:bodyPr>
            <a:normAutofit/>
          </a:bodyPr>
          <a:lstStyle/>
          <a:p>
            <a:r>
              <a:rPr lang="sv-SE" sz="4200" b="1"/>
              <a:t>Mål - Kommunorganisationen</a:t>
            </a:r>
          </a:p>
        </p:txBody>
      </p:sp>
      <p:sp>
        <p:nvSpPr>
          <p:cNvPr id="4" name="Rektangel: diagonala rundade hörn 3">
            <a:extLst>
              <a:ext uri="{FF2B5EF4-FFF2-40B4-BE49-F238E27FC236}">
                <a16:creationId xmlns:a16="http://schemas.microsoft.com/office/drawing/2014/main" id="{3F7348F4-8611-4ABF-8714-BE088F004EEF}"/>
              </a:ext>
            </a:extLst>
          </p:cNvPr>
          <p:cNvSpPr/>
          <p:nvPr/>
        </p:nvSpPr>
        <p:spPr>
          <a:xfrm>
            <a:off x="838200" y="2296800"/>
            <a:ext cx="9909748" cy="3383359"/>
          </a:xfrm>
          <a:prstGeom prst="round2DiagRect">
            <a:avLst>
              <a:gd name="adj1" fmla="val 0"/>
              <a:gd name="adj2" fmla="val 19364"/>
            </a:avLst>
          </a:prstGeom>
          <a:noFill/>
          <a:ln w="57150">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Rak koppling 5">
            <a:extLst>
              <a:ext uri="{FF2B5EF4-FFF2-40B4-BE49-F238E27FC236}">
                <a16:creationId xmlns:a16="http://schemas.microsoft.com/office/drawing/2014/main" id="{82B5E791-E4EC-4E58-A98A-590B1EC96F04}"/>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10" name="Kommunlogotyp">
            <a:extLst>
              <a:ext uri="{FF2B5EF4-FFF2-40B4-BE49-F238E27FC236}">
                <a16:creationId xmlns:a16="http://schemas.microsoft.com/office/drawing/2014/main" id="{4817CA83-4926-44EF-959C-078168C71869}"/>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7BD3F19E-2835-4CDF-A881-1387F8292F3B}"/>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3CE50637-83BD-4C4F-93CD-19FB482DB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3" name="Platshållare för innehåll 2">
            <a:extLst>
              <a:ext uri="{FF2B5EF4-FFF2-40B4-BE49-F238E27FC236}">
                <a16:creationId xmlns:a16="http://schemas.microsoft.com/office/drawing/2014/main" id="{2DC84E5C-6E73-462C-BB31-34E6714E48D1}"/>
              </a:ext>
            </a:extLst>
          </p:cNvPr>
          <p:cNvSpPr txBox="1">
            <a:spLocks/>
          </p:cNvSpPr>
          <p:nvPr/>
        </p:nvSpPr>
        <p:spPr>
          <a:xfrm>
            <a:off x="1444052" y="3554322"/>
            <a:ext cx="10515600" cy="1707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Fossila koldioxidutsläpp: minskat med 100% till 2025</a:t>
            </a:r>
          </a:p>
        </p:txBody>
      </p:sp>
      <p:pic>
        <p:nvPicPr>
          <p:cNvPr id="9" name="Picture 2" descr="Bild på Klimatstrategins framsida, bli bakgrund med en tecknad jordglob.">
            <a:extLst>
              <a:ext uri="{FF2B5EF4-FFF2-40B4-BE49-F238E27FC236}">
                <a16:creationId xmlns:a16="http://schemas.microsoft.com/office/drawing/2014/main" id="{CA958FAA-1BCD-417C-B626-1385D5DE41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55564">
            <a:off x="9508454" y="4293530"/>
            <a:ext cx="2250600" cy="2250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070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Kommunlogotyp">
            <a:extLst>
              <a:ext uri="{FF2B5EF4-FFF2-40B4-BE49-F238E27FC236}">
                <a16:creationId xmlns:a16="http://schemas.microsoft.com/office/drawing/2014/main" id="{8810C095-0137-4F45-9743-83B3FB990892}"/>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435AE03B-127B-451D-9DC6-B9022BA9E4E1}"/>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569CE320-876F-4391-8546-B717A8BC63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8" name="Tabell 14">
            <a:extLst>
              <a:ext uri="{FF2B5EF4-FFF2-40B4-BE49-F238E27FC236}">
                <a16:creationId xmlns:a16="http://schemas.microsoft.com/office/drawing/2014/main" id="{D0EA71C7-5911-4FD0-A65A-8B98C74269C2}"/>
              </a:ext>
            </a:extLst>
          </p:cNvPr>
          <p:cNvGraphicFramePr>
            <a:graphicFrameLocks noGrp="1"/>
          </p:cNvGraphicFramePr>
          <p:nvPr>
            <p:extLst>
              <p:ext uri="{D42A27DB-BD31-4B8C-83A1-F6EECF244321}">
                <p14:modId xmlns:p14="http://schemas.microsoft.com/office/powerpoint/2010/main" val="2892048503"/>
              </p:ext>
            </p:extLst>
          </p:nvPr>
        </p:nvGraphicFramePr>
        <p:xfrm>
          <a:off x="1943336" y="5528584"/>
          <a:ext cx="8558246" cy="1258600"/>
        </p:xfrm>
        <a:graphic>
          <a:graphicData uri="http://schemas.openxmlformats.org/drawingml/2006/table">
            <a:tbl>
              <a:tblPr firstRow="1" bandRow="1">
                <a:tableStyleId>{16D9F66E-5EB9-4882-86FB-DCBF35E3C3E4}</a:tableStyleId>
              </a:tblPr>
              <a:tblGrid>
                <a:gridCol w="4856298">
                  <a:extLst>
                    <a:ext uri="{9D8B030D-6E8A-4147-A177-3AD203B41FA5}">
                      <a16:colId xmlns:a16="http://schemas.microsoft.com/office/drawing/2014/main" val="3039971664"/>
                    </a:ext>
                  </a:extLst>
                </a:gridCol>
                <a:gridCol w="3701948">
                  <a:extLst>
                    <a:ext uri="{9D8B030D-6E8A-4147-A177-3AD203B41FA5}">
                      <a16:colId xmlns:a16="http://schemas.microsoft.com/office/drawing/2014/main" val="719666458"/>
                    </a:ext>
                  </a:extLst>
                </a:gridCol>
              </a:tblGrid>
              <a:tr h="407086">
                <a:tc>
                  <a:txBody>
                    <a:bodyPr/>
                    <a:lstStyle/>
                    <a:p>
                      <a:r>
                        <a:rPr lang="sv-SE" sz="1800" b="0"/>
                        <a:t>Utsläppsminskning 2019</a:t>
                      </a:r>
                    </a:p>
                  </a:txBody>
                  <a:tcPr/>
                </a:tc>
                <a:tc>
                  <a:txBody>
                    <a:bodyPr/>
                    <a:lstStyle/>
                    <a:p>
                      <a:r>
                        <a:rPr lang="sv-SE" sz="1800" b="1" dirty="0"/>
                        <a:t>1 084 </a:t>
                      </a:r>
                      <a:r>
                        <a:rPr lang="sv-SE" sz="1800" b="0" dirty="0"/>
                        <a:t>ton CO2</a:t>
                      </a:r>
                    </a:p>
                  </a:txBody>
                  <a:tcPr/>
                </a:tc>
                <a:extLst>
                  <a:ext uri="{0D108BD9-81ED-4DB2-BD59-A6C34878D82A}">
                    <a16:rowId xmlns:a16="http://schemas.microsoft.com/office/drawing/2014/main" val="338401425"/>
                  </a:ext>
                </a:extLst>
              </a:tr>
              <a:tr h="444428">
                <a:tc>
                  <a:txBody>
                    <a:bodyPr/>
                    <a:lstStyle/>
                    <a:p>
                      <a:r>
                        <a:rPr lang="sv-SE" sz="1800" dirty="0"/>
                        <a:t>Genomsnittlig årlig utsläppsminskning 2016-2020</a:t>
                      </a:r>
                    </a:p>
                  </a:txBody>
                  <a:tcPr/>
                </a:tc>
                <a:tc>
                  <a:txBody>
                    <a:bodyPr/>
                    <a:lstStyle/>
                    <a:p>
                      <a:r>
                        <a:rPr lang="sv-SE" sz="1800" b="1" dirty="0"/>
                        <a:t>479 </a:t>
                      </a:r>
                      <a:r>
                        <a:rPr lang="sv-SE" sz="1800" dirty="0"/>
                        <a:t>ton CO2</a:t>
                      </a:r>
                    </a:p>
                  </a:txBody>
                  <a:tcPr/>
                </a:tc>
                <a:extLst>
                  <a:ext uri="{0D108BD9-81ED-4DB2-BD59-A6C34878D82A}">
                    <a16:rowId xmlns:a16="http://schemas.microsoft.com/office/drawing/2014/main" val="1297162581"/>
                  </a:ext>
                </a:extLst>
              </a:tr>
              <a:tr h="407086">
                <a:tc>
                  <a:txBody>
                    <a:bodyPr/>
                    <a:lstStyle/>
                    <a:p>
                      <a:r>
                        <a:rPr lang="sv-SE" sz="1800"/>
                        <a:t>Krav för fossilfritt 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t>382 </a:t>
                      </a:r>
                      <a:r>
                        <a:rPr lang="sv-SE" sz="1800" dirty="0"/>
                        <a:t>ton CO2 per år</a:t>
                      </a:r>
                    </a:p>
                  </a:txBody>
                  <a:tcPr/>
                </a:tc>
                <a:extLst>
                  <a:ext uri="{0D108BD9-81ED-4DB2-BD59-A6C34878D82A}">
                    <a16:rowId xmlns:a16="http://schemas.microsoft.com/office/drawing/2014/main" val="2760958018"/>
                  </a:ext>
                </a:extLst>
              </a:tr>
            </a:tbl>
          </a:graphicData>
        </a:graphic>
      </p:graphicFrame>
      <p:graphicFrame>
        <p:nvGraphicFramePr>
          <p:cNvPr id="10" name="Diagram 9">
            <a:extLst>
              <a:ext uri="{FF2B5EF4-FFF2-40B4-BE49-F238E27FC236}">
                <a16:creationId xmlns:a16="http://schemas.microsoft.com/office/drawing/2014/main" id="{D4699AF4-30C1-489D-B4F6-7CF744869ACE}"/>
              </a:ext>
              <a:ext uri="{147F2762-F138-4A5C-976F-8EAC2B608ADB}">
                <a16:predDERef xmlns:a16="http://schemas.microsoft.com/office/drawing/2014/main" pred="{CF828482-47E6-4E42-8E93-E3584B47B363}"/>
              </a:ext>
            </a:extLst>
          </p:cNvPr>
          <p:cNvGraphicFramePr>
            <a:graphicFrameLocks/>
          </p:cNvGraphicFramePr>
          <p:nvPr>
            <p:extLst>
              <p:ext uri="{D42A27DB-BD31-4B8C-83A1-F6EECF244321}">
                <p14:modId xmlns:p14="http://schemas.microsoft.com/office/powerpoint/2010/main" val="4133510250"/>
              </p:ext>
            </p:extLst>
          </p:nvPr>
        </p:nvGraphicFramePr>
        <p:xfrm>
          <a:off x="818707" y="712382"/>
          <a:ext cx="10161839" cy="48162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3215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Kommunlogotyp">
            <a:extLst>
              <a:ext uri="{FF2B5EF4-FFF2-40B4-BE49-F238E27FC236}">
                <a16:creationId xmlns:a16="http://schemas.microsoft.com/office/drawing/2014/main" id="{8810C095-0137-4F45-9743-83B3FB990892}"/>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435AE03B-127B-451D-9DC6-B9022BA9E4E1}"/>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569CE320-876F-4391-8546-B717A8BC63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8" name="Tabell 14">
            <a:extLst>
              <a:ext uri="{FF2B5EF4-FFF2-40B4-BE49-F238E27FC236}">
                <a16:creationId xmlns:a16="http://schemas.microsoft.com/office/drawing/2014/main" id="{D0EA71C7-5911-4FD0-A65A-8B98C74269C2}"/>
              </a:ext>
            </a:extLst>
          </p:cNvPr>
          <p:cNvGraphicFramePr>
            <a:graphicFrameLocks noGrp="1"/>
          </p:cNvGraphicFramePr>
          <p:nvPr/>
        </p:nvGraphicFramePr>
        <p:xfrm>
          <a:off x="1943336" y="5528584"/>
          <a:ext cx="8558246" cy="1258600"/>
        </p:xfrm>
        <a:graphic>
          <a:graphicData uri="http://schemas.openxmlformats.org/drawingml/2006/table">
            <a:tbl>
              <a:tblPr firstRow="1" bandRow="1">
                <a:tableStyleId>{16D9F66E-5EB9-4882-86FB-DCBF35E3C3E4}</a:tableStyleId>
              </a:tblPr>
              <a:tblGrid>
                <a:gridCol w="4856298">
                  <a:extLst>
                    <a:ext uri="{9D8B030D-6E8A-4147-A177-3AD203B41FA5}">
                      <a16:colId xmlns:a16="http://schemas.microsoft.com/office/drawing/2014/main" val="3039971664"/>
                    </a:ext>
                  </a:extLst>
                </a:gridCol>
                <a:gridCol w="3701948">
                  <a:extLst>
                    <a:ext uri="{9D8B030D-6E8A-4147-A177-3AD203B41FA5}">
                      <a16:colId xmlns:a16="http://schemas.microsoft.com/office/drawing/2014/main" val="719666458"/>
                    </a:ext>
                  </a:extLst>
                </a:gridCol>
              </a:tblGrid>
              <a:tr h="407086">
                <a:tc>
                  <a:txBody>
                    <a:bodyPr/>
                    <a:lstStyle/>
                    <a:p>
                      <a:r>
                        <a:rPr lang="sv-SE" sz="1800" b="0"/>
                        <a:t>Utsläppsminskning 2019</a:t>
                      </a:r>
                    </a:p>
                  </a:txBody>
                  <a:tcPr/>
                </a:tc>
                <a:tc>
                  <a:txBody>
                    <a:bodyPr/>
                    <a:lstStyle/>
                    <a:p>
                      <a:r>
                        <a:rPr lang="sv-SE" sz="1800" b="1" dirty="0"/>
                        <a:t>375 </a:t>
                      </a:r>
                      <a:r>
                        <a:rPr lang="sv-SE" sz="1800" b="0" dirty="0"/>
                        <a:t>ton CO2</a:t>
                      </a:r>
                    </a:p>
                  </a:txBody>
                  <a:tcPr/>
                </a:tc>
                <a:extLst>
                  <a:ext uri="{0D108BD9-81ED-4DB2-BD59-A6C34878D82A}">
                    <a16:rowId xmlns:a16="http://schemas.microsoft.com/office/drawing/2014/main" val="338401425"/>
                  </a:ext>
                </a:extLst>
              </a:tr>
              <a:tr h="444428">
                <a:tc>
                  <a:txBody>
                    <a:bodyPr/>
                    <a:lstStyle/>
                    <a:p>
                      <a:r>
                        <a:rPr lang="sv-SE" sz="1800"/>
                        <a:t>Genomsnittlig årlig utsläppsminskning 2016-2019</a:t>
                      </a:r>
                    </a:p>
                  </a:txBody>
                  <a:tcPr/>
                </a:tc>
                <a:tc>
                  <a:txBody>
                    <a:bodyPr/>
                    <a:lstStyle/>
                    <a:p>
                      <a:r>
                        <a:rPr lang="sv-SE" sz="1800" b="1"/>
                        <a:t>324 </a:t>
                      </a:r>
                      <a:r>
                        <a:rPr lang="sv-SE" sz="1800"/>
                        <a:t>ton CO2</a:t>
                      </a:r>
                    </a:p>
                  </a:txBody>
                  <a:tcPr/>
                </a:tc>
                <a:extLst>
                  <a:ext uri="{0D108BD9-81ED-4DB2-BD59-A6C34878D82A}">
                    <a16:rowId xmlns:a16="http://schemas.microsoft.com/office/drawing/2014/main" val="1297162581"/>
                  </a:ext>
                </a:extLst>
              </a:tr>
              <a:tr h="407086">
                <a:tc>
                  <a:txBody>
                    <a:bodyPr/>
                    <a:lstStyle/>
                    <a:p>
                      <a:r>
                        <a:rPr lang="sv-SE" sz="1800"/>
                        <a:t>Krav för fossilfritt 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b="1" dirty="0"/>
                        <a:t>502 </a:t>
                      </a:r>
                      <a:r>
                        <a:rPr lang="sv-SE" sz="1800" dirty="0"/>
                        <a:t>ton CO2 per år</a:t>
                      </a:r>
                    </a:p>
                  </a:txBody>
                  <a:tcPr/>
                </a:tc>
                <a:extLst>
                  <a:ext uri="{0D108BD9-81ED-4DB2-BD59-A6C34878D82A}">
                    <a16:rowId xmlns:a16="http://schemas.microsoft.com/office/drawing/2014/main" val="2760958018"/>
                  </a:ext>
                </a:extLst>
              </a:tr>
            </a:tbl>
          </a:graphicData>
        </a:graphic>
      </p:graphicFrame>
      <p:graphicFrame>
        <p:nvGraphicFramePr>
          <p:cNvPr id="10" name="Diagram 9">
            <a:extLst>
              <a:ext uri="{FF2B5EF4-FFF2-40B4-BE49-F238E27FC236}">
                <a16:creationId xmlns:a16="http://schemas.microsoft.com/office/drawing/2014/main" id="{3373473E-9ADE-43CD-B00F-A9859E7A492B}"/>
              </a:ext>
            </a:extLst>
          </p:cNvPr>
          <p:cNvGraphicFramePr/>
          <p:nvPr>
            <p:extLst>
              <p:ext uri="{D42A27DB-BD31-4B8C-83A1-F6EECF244321}">
                <p14:modId xmlns:p14="http://schemas.microsoft.com/office/powerpoint/2010/main" val="917217781"/>
              </p:ext>
            </p:extLst>
          </p:nvPr>
        </p:nvGraphicFramePr>
        <p:xfrm>
          <a:off x="1286541" y="797442"/>
          <a:ext cx="9694006" cy="46145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01556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Klimatutmaningen är akut!</a:t>
            </a:r>
          </a:p>
          <a:p>
            <a:r>
              <a:rPr lang="sv-SE" dirty="0"/>
              <a:t>Klimatstrategin är vägledningen </a:t>
            </a:r>
          </a:p>
          <a:p>
            <a:r>
              <a:rPr lang="sv-SE" dirty="0"/>
              <a:t>Mål: </a:t>
            </a:r>
          </a:p>
          <a:p>
            <a:pPr lvl="1"/>
            <a:r>
              <a:rPr lang="sv-SE" dirty="0"/>
              <a:t>Energieffektiva 2030</a:t>
            </a:r>
          </a:p>
          <a:p>
            <a:pPr lvl="1"/>
            <a:r>
              <a:rPr lang="sv-SE" dirty="0" err="1"/>
              <a:t>Fossilbränslefria</a:t>
            </a:r>
            <a:r>
              <a:rPr lang="sv-SE" dirty="0"/>
              <a:t> 2030/2025</a:t>
            </a:r>
          </a:p>
          <a:p>
            <a:pPr lvl="1"/>
            <a:r>
              <a:rPr lang="sv-SE" dirty="0"/>
              <a:t>Vi är på god väg, men behöver öka takten!</a:t>
            </a:r>
          </a:p>
          <a:p>
            <a:r>
              <a:rPr lang="sv-SE" dirty="0"/>
              <a:t>Konsumtion</a:t>
            </a:r>
            <a:r>
              <a:rPr lang="sv-SE" sz="3600" dirty="0"/>
              <a:t>: 8</a:t>
            </a:r>
            <a:r>
              <a:rPr lang="sv-SE" dirty="0"/>
              <a:t> ton		</a:t>
            </a:r>
            <a:r>
              <a:rPr lang="sv-SE" sz="3600" dirty="0"/>
              <a:t>1</a:t>
            </a:r>
            <a:r>
              <a:rPr lang="sv-SE" dirty="0"/>
              <a:t> ton</a:t>
            </a:r>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 name="Platshållare för innehåll 9" descr="En bild som visar tecken&#10;&#10;Automatiskt genererad beskrivning">
            <a:extLst>
              <a:ext uri="{FF2B5EF4-FFF2-40B4-BE49-F238E27FC236}">
                <a16:creationId xmlns:a16="http://schemas.microsoft.com/office/drawing/2014/main" id="{E9877F52-4431-40F2-BE5A-4197E36EB6D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723419" y="2740467"/>
            <a:ext cx="2613951" cy="3168035"/>
          </a:xfrm>
        </p:spPr>
      </p:pic>
      <p:cxnSp>
        <p:nvCxnSpPr>
          <p:cNvPr id="6" name="Rak pilkoppling 5">
            <a:extLst>
              <a:ext uri="{FF2B5EF4-FFF2-40B4-BE49-F238E27FC236}">
                <a16:creationId xmlns:a16="http://schemas.microsoft.com/office/drawing/2014/main" id="{848B7245-B6B0-4CBC-8549-3483A1A4960A}"/>
              </a:ext>
            </a:extLst>
          </p:cNvPr>
          <p:cNvCxnSpPr>
            <a:cxnSpLocks/>
          </p:cNvCxnSpPr>
          <p:nvPr/>
        </p:nvCxnSpPr>
        <p:spPr>
          <a:xfrm>
            <a:off x="3978442" y="4843306"/>
            <a:ext cx="1477813" cy="0"/>
          </a:xfrm>
          <a:prstGeom prst="straightConnector1">
            <a:avLst/>
          </a:prstGeom>
          <a:ln w="38100">
            <a:solidFill>
              <a:srgbClr val="009BAC"/>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78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E2F39-3CF6-405C-8A0E-4326270383DE}"/>
              </a:ext>
            </a:extLst>
          </p:cNvPr>
          <p:cNvSpPr>
            <a:spLocks noGrp="1"/>
          </p:cNvSpPr>
          <p:nvPr>
            <p:ph type="title"/>
          </p:nvPr>
        </p:nvSpPr>
        <p:spPr>
          <a:xfrm>
            <a:off x="838200" y="908342"/>
            <a:ext cx="10515600" cy="1897628"/>
          </a:xfrm>
        </p:spPr>
        <p:txBody>
          <a:bodyPr>
            <a:normAutofit/>
          </a:bodyPr>
          <a:lstStyle/>
          <a:p>
            <a:r>
              <a:rPr lang="sv-SE" sz="4200" b="1"/>
              <a:t>Vad tror du har störst klimatpåverkan i er verksamhet?</a:t>
            </a:r>
          </a:p>
        </p:txBody>
      </p:sp>
      <p:sp>
        <p:nvSpPr>
          <p:cNvPr id="3" name="Platshållare för innehåll 2">
            <a:extLst>
              <a:ext uri="{FF2B5EF4-FFF2-40B4-BE49-F238E27FC236}">
                <a16:creationId xmlns:a16="http://schemas.microsoft.com/office/drawing/2014/main" id="{5F19DC8D-0697-4D07-93DA-AA32ED011CA4}"/>
              </a:ext>
            </a:extLst>
          </p:cNvPr>
          <p:cNvSpPr>
            <a:spLocks noGrp="1"/>
          </p:cNvSpPr>
          <p:nvPr>
            <p:ph idx="1"/>
          </p:nvPr>
        </p:nvSpPr>
        <p:spPr>
          <a:xfrm>
            <a:off x="982012" y="3197486"/>
            <a:ext cx="7511059" cy="2752172"/>
          </a:xfrm>
        </p:spPr>
        <p:txBody>
          <a:bodyPr/>
          <a:lstStyle/>
          <a:p>
            <a:pPr marL="0" indent="0">
              <a:buNone/>
            </a:pPr>
            <a:r>
              <a:rPr lang="sv-SE">
                <a:solidFill>
                  <a:srgbClr val="009BAC"/>
                </a:solidFill>
                <a:hlinkClick r:id="rId3">
                  <a:extLst>
                    <a:ext uri="{A12FA001-AC4F-418D-AE19-62706E023703}">
                      <ahyp:hlinkClr xmlns:ahyp="http://schemas.microsoft.com/office/drawing/2018/hyperlinkcolor" val="tx"/>
                    </a:ext>
                  </a:extLst>
                </a:hlinkClick>
              </a:rPr>
              <a:t>www.menti.com</a:t>
            </a:r>
            <a:endParaRPr lang="sv-SE">
              <a:solidFill>
                <a:srgbClr val="009BAC"/>
              </a:solidFill>
            </a:endParaRPr>
          </a:p>
          <a:p>
            <a:pPr marL="0" indent="0">
              <a:buNone/>
            </a:pPr>
            <a:endParaRPr lang="sv-SE"/>
          </a:p>
        </p:txBody>
      </p:sp>
      <p:grpSp>
        <p:nvGrpSpPr>
          <p:cNvPr id="5" name="Kommunlogotyp">
            <a:extLst>
              <a:ext uri="{FF2B5EF4-FFF2-40B4-BE49-F238E27FC236}">
                <a16:creationId xmlns:a16="http://schemas.microsoft.com/office/drawing/2014/main" id="{152367E0-6AE9-4DC9-9877-7BE87E3CD5DC}"/>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CCF72948-69D4-4A75-8887-A48BB1100A7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BAAD62B3-80C2-4FEF-8FD8-74F7886CCB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cxnSp>
        <p:nvCxnSpPr>
          <p:cNvPr id="8" name="Rak koppling 7">
            <a:extLst>
              <a:ext uri="{FF2B5EF4-FFF2-40B4-BE49-F238E27FC236}">
                <a16:creationId xmlns:a16="http://schemas.microsoft.com/office/drawing/2014/main" id="{CB6263B1-55BD-4343-A1E3-D119CCDA16B9}"/>
              </a:ext>
            </a:extLst>
          </p:cNvPr>
          <p:cNvCxnSpPr>
            <a:cxnSpLocks/>
          </p:cNvCxnSpPr>
          <p:nvPr/>
        </p:nvCxnSpPr>
        <p:spPr>
          <a:xfrm>
            <a:off x="838200" y="2629996"/>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pic>
        <p:nvPicPr>
          <p:cNvPr id="9" name="Platshållare för innehåll 8" descr="En bild som visar rum&#10;&#10;Automatiskt genererad beskrivning">
            <a:extLst>
              <a:ext uri="{FF2B5EF4-FFF2-40B4-BE49-F238E27FC236}">
                <a16:creationId xmlns:a16="http://schemas.microsoft.com/office/drawing/2014/main" id="{7CACC31C-18E3-4FE6-BD2B-806028846A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841553">
            <a:off x="8163963" y="3206571"/>
            <a:ext cx="2974668" cy="3011274"/>
          </a:xfrm>
          <a:prstGeom prst="rect">
            <a:avLst/>
          </a:prstGeom>
        </p:spPr>
      </p:pic>
    </p:spTree>
    <p:extLst>
      <p:ext uri="{BB962C8B-B14F-4D97-AF65-F5344CB8AC3E}">
        <p14:creationId xmlns:p14="http://schemas.microsoft.com/office/powerpoint/2010/main" val="2884916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851BE370-C339-445B-BB4B-3710FA6014E3}"/>
              </a:ext>
            </a:extLst>
          </p:cNvPr>
          <p:cNvGraphicFramePr>
            <a:graphicFrameLocks noChangeAspect="1"/>
          </p:cNvGraphicFramePr>
          <p:nvPr>
            <p:extLst>
              <p:ext uri="{D42A27DB-BD31-4B8C-83A1-F6EECF244321}">
                <p14:modId xmlns:p14="http://schemas.microsoft.com/office/powerpoint/2010/main" val="3022282614"/>
              </p:ext>
            </p:extLst>
          </p:nvPr>
        </p:nvGraphicFramePr>
        <p:xfrm>
          <a:off x="467913" y="232581"/>
          <a:ext cx="11365044" cy="6392837"/>
        </p:xfrm>
        <a:graphic>
          <a:graphicData uri="http://schemas.openxmlformats.org/presentationml/2006/ole">
            <mc:AlternateContent xmlns:mc="http://schemas.openxmlformats.org/markup-compatibility/2006">
              <mc:Choice xmlns:v="urn:schemas-microsoft-com:vml" Requires="v">
                <p:oleObj spid="_x0000_s1027" name="Acrobat Document" r:id="rId4" imgW="12192000" imgH="6858000" progId="AcroExch.Document.DC">
                  <p:embed/>
                </p:oleObj>
              </mc:Choice>
              <mc:Fallback>
                <p:oleObj name="Acrobat Document" r:id="rId4" imgW="12192000" imgH="6858000" progId="AcroExch.Document.DC">
                  <p:embed/>
                  <p:pic>
                    <p:nvPicPr>
                      <p:cNvPr id="4" name="Objekt 3">
                        <a:extLst>
                          <a:ext uri="{FF2B5EF4-FFF2-40B4-BE49-F238E27FC236}">
                            <a16:creationId xmlns:a16="http://schemas.microsoft.com/office/drawing/2014/main" id="{851BE370-C339-445B-BB4B-3710FA6014E3}"/>
                          </a:ext>
                        </a:extLst>
                      </p:cNvPr>
                      <p:cNvPicPr/>
                      <p:nvPr/>
                    </p:nvPicPr>
                    <p:blipFill>
                      <a:blip r:embed="rId5"/>
                      <a:stretch>
                        <a:fillRect/>
                      </a:stretch>
                    </p:blipFill>
                    <p:spPr>
                      <a:xfrm>
                        <a:off x="467913" y="232581"/>
                        <a:ext cx="11365044" cy="6392837"/>
                      </a:xfrm>
                      <a:prstGeom prst="rect">
                        <a:avLst/>
                      </a:prstGeom>
                    </p:spPr>
                  </p:pic>
                </p:oleObj>
              </mc:Fallback>
            </mc:AlternateContent>
          </a:graphicData>
        </a:graphic>
      </p:graphicFrame>
      <p:sp>
        <p:nvSpPr>
          <p:cNvPr id="3" name="Platshållare för innehåll 2">
            <a:extLst>
              <a:ext uri="{FF2B5EF4-FFF2-40B4-BE49-F238E27FC236}">
                <a16:creationId xmlns:a16="http://schemas.microsoft.com/office/drawing/2014/main" id="{5F19DC8D-0697-4D07-93DA-AA32ED011CA4}"/>
              </a:ext>
            </a:extLst>
          </p:cNvPr>
          <p:cNvSpPr>
            <a:spLocks noGrp="1"/>
          </p:cNvSpPr>
          <p:nvPr>
            <p:ph idx="1"/>
          </p:nvPr>
        </p:nvSpPr>
        <p:spPr>
          <a:xfrm>
            <a:off x="982012" y="3197486"/>
            <a:ext cx="7511059" cy="2752172"/>
          </a:xfrm>
        </p:spPr>
        <p:txBody>
          <a:bodyPr/>
          <a:lstStyle/>
          <a:p>
            <a:pPr marL="0" indent="0">
              <a:buNone/>
            </a:pPr>
            <a:endParaRPr lang="sv-SE" dirty="0">
              <a:solidFill>
                <a:srgbClr val="009BAC"/>
              </a:solidFill>
            </a:endParaRPr>
          </a:p>
          <a:p>
            <a:pPr marL="0" indent="0">
              <a:buNone/>
            </a:pPr>
            <a:endParaRPr lang="sv-SE" dirty="0"/>
          </a:p>
        </p:txBody>
      </p:sp>
      <p:grpSp>
        <p:nvGrpSpPr>
          <p:cNvPr id="5" name="Kommunlogotyp">
            <a:extLst>
              <a:ext uri="{FF2B5EF4-FFF2-40B4-BE49-F238E27FC236}">
                <a16:creationId xmlns:a16="http://schemas.microsoft.com/office/drawing/2014/main" id="{152367E0-6AE9-4DC9-9877-7BE87E3CD5DC}"/>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CCF72948-69D4-4A75-8887-A48BB1100A7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BAAD62B3-80C2-4FEF-8FD8-74F7886CCB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905089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13421-D5CB-46FF-BFEE-86E1A8FAA68B}"/>
              </a:ext>
            </a:extLst>
          </p:cNvPr>
          <p:cNvSpPr>
            <a:spLocks noGrp="1"/>
          </p:cNvSpPr>
          <p:nvPr>
            <p:ph type="title"/>
          </p:nvPr>
        </p:nvSpPr>
        <p:spPr/>
        <p:txBody>
          <a:bodyPr>
            <a:normAutofit/>
          </a:bodyPr>
          <a:lstStyle/>
          <a:p>
            <a:r>
              <a:rPr lang="sv-SE" sz="4200" b="1"/>
              <a:t>Klimatstrategin</a:t>
            </a:r>
          </a:p>
        </p:txBody>
      </p:sp>
      <p:sp>
        <p:nvSpPr>
          <p:cNvPr id="3" name="Platshållare för innehåll 2">
            <a:extLst>
              <a:ext uri="{FF2B5EF4-FFF2-40B4-BE49-F238E27FC236}">
                <a16:creationId xmlns:a16="http://schemas.microsoft.com/office/drawing/2014/main" id="{6FD1A462-00C0-4246-AEFD-124FA585EBAE}"/>
              </a:ext>
            </a:extLst>
          </p:cNvPr>
          <p:cNvSpPr>
            <a:spLocks noGrp="1"/>
          </p:cNvSpPr>
          <p:nvPr>
            <p:ph idx="1"/>
          </p:nvPr>
        </p:nvSpPr>
        <p:spPr/>
        <p:txBody>
          <a:bodyPr/>
          <a:lstStyle/>
          <a:p>
            <a:pPr>
              <a:lnSpc>
                <a:spcPct val="150000"/>
              </a:lnSpc>
            </a:pPr>
            <a:r>
              <a:rPr lang="sv-SE"/>
              <a:t>2019-2023</a:t>
            </a:r>
          </a:p>
          <a:p>
            <a:pPr>
              <a:lnSpc>
                <a:spcPct val="150000"/>
              </a:lnSpc>
            </a:pPr>
            <a:r>
              <a:rPr lang="sv-SE"/>
              <a:t>9 utvecklingsområden</a:t>
            </a:r>
          </a:p>
          <a:p>
            <a:pPr>
              <a:lnSpc>
                <a:spcPct val="150000"/>
              </a:lnSpc>
            </a:pPr>
            <a:r>
              <a:rPr lang="sv-SE"/>
              <a:t>74 åtgärdspunkter</a:t>
            </a:r>
          </a:p>
          <a:p>
            <a:pPr>
              <a:lnSpc>
                <a:spcPct val="150000"/>
              </a:lnSpc>
            </a:pPr>
            <a:r>
              <a:rPr lang="sv-SE"/>
              <a:t>Underlag VEP</a:t>
            </a:r>
          </a:p>
          <a:p>
            <a:endParaRPr lang="sv-SE"/>
          </a:p>
        </p:txBody>
      </p:sp>
      <p:cxnSp>
        <p:nvCxnSpPr>
          <p:cNvPr id="4" name="Rak koppling 3">
            <a:extLst>
              <a:ext uri="{FF2B5EF4-FFF2-40B4-BE49-F238E27FC236}">
                <a16:creationId xmlns:a16="http://schemas.microsoft.com/office/drawing/2014/main" id="{146BFB1C-4C3A-4F47-8EAE-178A88E583FD}"/>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5" name="Kommunlogotyp">
            <a:extLst>
              <a:ext uri="{FF2B5EF4-FFF2-40B4-BE49-F238E27FC236}">
                <a16:creationId xmlns:a16="http://schemas.microsoft.com/office/drawing/2014/main" id="{6934DA3C-7B6D-4559-BD1E-CF61E6ADD291}"/>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4F6051E5-90E1-41A5-80B5-24B71C04AC1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00F07339-C490-4F2F-AB6C-E5D9C38EC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 name="Bildobjekt 9" descr="En bild som visar klocka, rum&#10;&#10;Automatiskt genererad beskrivning">
            <a:extLst>
              <a:ext uri="{FF2B5EF4-FFF2-40B4-BE49-F238E27FC236}">
                <a16:creationId xmlns:a16="http://schemas.microsoft.com/office/drawing/2014/main" id="{916AFD66-49A6-4917-8BC1-61ACEA78F6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5197" y="2296851"/>
            <a:ext cx="3895352" cy="3880112"/>
          </a:xfrm>
          <a:prstGeom prst="rect">
            <a:avLst/>
          </a:prstGeom>
        </p:spPr>
      </p:pic>
      <p:pic>
        <p:nvPicPr>
          <p:cNvPr id="9" name="Picture 2" descr="Bild på Klimatstrategins framsida, bli bakgrund med en tecknad jordglob.">
            <a:extLst>
              <a:ext uri="{FF2B5EF4-FFF2-40B4-BE49-F238E27FC236}">
                <a16:creationId xmlns:a16="http://schemas.microsoft.com/office/drawing/2014/main" id="{F4225825-D4AE-4966-8FB8-15305466CB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55564">
            <a:off x="4592329" y="436732"/>
            <a:ext cx="1625917" cy="16259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52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13421-D5CB-46FF-BFEE-86E1A8FAA68B}"/>
              </a:ext>
            </a:extLst>
          </p:cNvPr>
          <p:cNvSpPr>
            <a:spLocks noGrp="1"/>
          </p:cNvSpPr>
          <p:nvPr>
            <p:ph type="title"/>
          </p:nvPr>
        </p:nvSpPr>
        <p:spPr/>
        <p:txBody>
          <a:bodyPr>
            <a:normAutofit/>
          </a:bodyPr>
          <a:lstStyle/>
          <a:p>
            <a:r>
              <a:rPr lang="sv-SE" sz="4200" b="1"/>
              <a:t>Klimatstrategins 74 punkter</a:t>
            </a:r>
          </a:p>
        </p:txBody>
      </p:sp>
      <p:cxnSp>
        <p:nvCxnSpPr>
          <p:cNvPr id="4" name="Rak koppling 3">
            <a:extLst>
              <a:ext uri="{FF2B5EF4-FFF2-40B4-BE49-F238E27FC236}">
                <a16:creationId xmlns:a16="http://schemas.microsoft.com/office/drawing/2014/main" id="{146BFB1C-4C3A-4F47-8EAE-178A88E583FD}"/>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5" name="Kommunlogotyp">
            <a:extLst>
              <a:ext uri="{FF2B5EF4-FFF2-40B4-BE49-F238E27FC236}">
                <a16:creationId xmlns:a16="http://schemas.microsoft.com/office/drawing/2014/main" id="{6934DA3C-7B6D-4559-BD1E-CF61E6ADD291}"/>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4F6051E5-90E1-41A5-80B5-24B71C04AC1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00F07339-C490-4F2F-AB6C-E5D9C38EC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E128FBFD-4E2D-4689-99E6-B5956808F8AF}"/>
              </a:ext>
            </a:extLst>
          </p:cNvPr>
          <p:cNvGraphicFramePr/>
          <p:nvPr>
            <p:extLst>
              <p:ext uri="{D42A27DB-BD31-4B8C-83A1-F6EECF244321}">
                <p14:modId xmlns:p14="http://schemas.microsoft.com/office/powerpoint/2010/main" val="3723477293"/>
              </p:ext>
            </p:extLst>
          </p:nvPr>
        </p:nvGraphicFramePr>
        <p:xfrm>
          <a:off x="702724" y="1350710"/>
          <a:ext cx="6885854" cy="5058964"/>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latshållare för innehåll 9" descr="En bild som visar tecken&#10;&#10;Automatiskt genererad beskrivning">
            <a:extLst>
              <a:ext uri="{FF2B5EF4-FFF2-40B4-BE49-F238E27FC236}">
                <a16:creationId xmlns:a16="http://schemas.microsoft.com/office/drawing/2014/main" id="{3A137005-D676-4466-9DCA-854A33E595A9}"/>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270174" y="2570122"/>
            <a:ext cx="2203866" cy="2671023"/>
          </a:xfrm>
        </p:spPr>
      </p:pic>
      <p:pic>
        <p:nvPicPr>
          <p:cNvPr id="9" name="Picture 2" descr="Bild på Klimatstrategins framsida, bli bakgrund med en tecknad jordglob.">
            <a:extLst>
              <a:ext uri="{FF2B5EF4-FFF2-40B4-BE49-F238E27FC236}">
                <a16:creationId xmlns:a16="http://schemas.microsoft.com/office/drawing/2014/main" id="{B0E20ABF-6908-4BA1-B5B7-0E8D910468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555564">
            <a:off x="7015198" y="436732"/>
            <a:ext cx="1625917" cy="16259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343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llips 14">
            <a:extLst>
              <a:ext uri="{FF2B5EF4-FFF2-40B4-BE49-F238E27FC236}">
                <a16:creationId xmlns:a16="http://schemas.microsoft.com/office/drawing/2014/main" id="{F0942512-03B8-46D7-BF54-8D52D99BA956}"/>
              </a:ext>
            </a:extLst>
          </p:cNvPr>
          <p:cNvSpPr/>
          <p:nvPr/>
        </p:nvSpPr>
        <p:spPr>
          <a:xfrm>
            <a:off x="502721" y="610167"/>
            <a:ext cx="2292502" cy="2113548"/>
          </a:xfrm>
          <a:prstGeom prst="ellipse">
            <a:avLst/>
          </a:prstGeom>
          <a:solidFill>
            <a:srgbClr val="95C11F"/>
          </a:solidFill>
          <a:ln>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DB657014-988C-4257-986A-F74D78E55C27}"/>
              </a:ext>
            </a:extLst>
          </p:cNvPr>
          <p:cNvSpPr/>
          <p:nvPr/>
        </p:nvSpPr>
        <p:spPr>
          <a:xfrm>
            <a:off x="3101685" y="214481"/>
            <a:ext cx="2292502" cy="2113548"/>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78C2E319-142A-4FA6-9531-6A6AC8E8C0F2}"/>
              </a:ext>
            </a:extLst>
          </p:cNvPr>
          <p:cNvSpPr txBox="1">
            <a:spLocks/>
          </p:cNvSpPr>
          <p:nvPr/>
        </p:nvSpPr>
        <p:spPr>
          <a:xfrm>
            <a:off x="637035" y="777895"/>
            <a:ext cx="2016544" cy="1758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a:solidFill>
                  <a:schemeClr val="bg1"/>
                </a:solidFill>
              </a:rPr>
              <a:t>1. Utforma organisation och styrmedel för ett effektivt klimatarbete</a:t>
            </a:r>
          </a:p>
        </p:txBody>
      </p:sp>
      <p:grpSp>
        <p:nvGrpSpPr>
          <p:cNvPr id="8" name="Kommunlogotyp">
            <a:extLst>
              <a:ext uri="{FF2B5EF4-FFF2-40B4-BE49-F238E27FC236}">
                <a16:creationId xmlns:a16="http://schemas.microsoft.com/office/drawing/2014/main" id="{5F1309F4-ADE2-4B19-8D92-3F16D79407E9}"/>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9" name="Platta">
              <a:extLst>
                <a:ext uri="{FF2B5EF4-FFF2-40B4-BE49-F238E27FC236}">
                  <a16:creationId xmlns:a16="http://schemas.microsoft.com/office/drawing/2014/main" id="{CDC53F0D-168E-4EC7-BBAA-0431CA1597E8}"/>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1" name="Kommunvapen">
              <a:extLst>
                <a:ext uri="{FF2B5EF4-FFF2-40B4-BE49-F238E27FC236}">
                  <a16:creationId xmlns:a16="http://schemas.microsoft.com/office/drawing/2014/main" id="{6C6656EF-2719-46D6-87FF-A3A139530F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3" name="Ellips 12">
            <a:extLst>
              <a:ext uri="{FF2B5EF4-FFF2-40B4-BE49-F238E27FC236}">
                <a16:creationId xmlns:a16="http://schemas.microsoft.com/office/drawing/2014/main" id="{F7F886BA-3DE7-4D89-AB3B-AA3B151E2ACB}"/>
              </a:ext>
            </a:extLst>
          </p:cNvPr>
          <p:cNvSpPr/>
          <p:nvPr/>
        </p:nvSpPr>
        <p:spPr>
          <a:xfrm>
            <a:off x="9642575" y="3264640"/>
            <a:ext cx="2292502" cy="2113549"/>
          </a:xfrm>
          <a:prstGeom prst="ellipse">
            <a:avLst/>
          </a:prstGeom>
          <a:solidFill>
            <a:srgbClr val="46A0DE"/>
          </a:solidFill>
          <a:ln>
            <a:solidFill>
              <a:srgbClr val="46A0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6EBD85A7-23B7-4D35-BA71-2DDCE137C3B4}"/>
              </a:ext>
            </a:extLst>
          </p:cNvPr>
          <p:cNvSpPr/>
          <p:nvPr/>
        </p:nvSpPr>
        <p:spPr>
          <a:xfrm>
            <a:off x="5524707" y="1100131"/>
            <a:ext cx="2292502" cy="211354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C5E3E9E0-7FAC-4A0C-9139-F22DEF407215}"/>
              </a:ext>
            </a:extLst>
          </p:cNvPr>
          <p:cNvSpPr/>
          <p:nvPr/>
        </p:nvSpPr>
        <p:spPr>
          <a:xfrm>
            <a:off x="8254191" y="423038"/>
            <a:ext cx="2292502" cy="211354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AD91962C-7C63-461E-B2FA-23CD9B1C51A2}"/>
              </a:ext>
            </a:extLst>
          </p:cNvPr>
          <p:cNvSpPr/>
          <p:nvPr/>
        </p:nvSpPr>
        <p:spPr>
          <a:xfrm>
            <a:off x="83216" y="4310628"/>
            <a:ext cx="2292502" cy="2113548"/>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E7F7C1E4-5471-489D-9DC9-6939A65BD7FA}"/>
              </a:ext>
            </a:extLst>
          </p:cNvPr>
          <p:cNvSpPr/>
          <p:nvPr/>
        </p:nvSpPr>
        <p:spPr>
          <a:xfrm>
            <a:off x="2181260" y="2866869"/>
            <a:ext cx="2292503" cy="2113548"/>
          </a:xfrm>
          <a:prstGeom prst="ellipse">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CED77575-26DA-4EDA-9C44-1F1357870245}"/>
              </a:ext>
            </a:extLst>
          </p:cNvPr>
          <p:cNvSpPr/>
          <p:nvPr/>
        </p:nvSpPr>
        <p:spPr>
          <a:xfrm>
            <a:off x="4341405" y="4310628"/>
            <a:ext cx="2292502" cy="2113548"/>
          </a:xfrm>
          <a:prstGeom prst="ellipse">
            <a:avLst/>
          </a:prstGeom>
          <a:solidFill>
            <a:srgbClr val="498B33"/>
          </a:solidFill>
          <a:ln>
            <a:solidFill>
              <a:srgbClr val="49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A9C09983-4E86-42E1-A5C9-06D33F1C211A}"/>
              </a:ext>
            </a:extLst>
          </p:cNvPr>
          <p:cNvSpPr/>
          <p:nvPr/>
        </p:nvSpPr>
        <p:spPr>
          <a:xfrm>
            <a:off x="6991990" y="3398740"/>
            <a:ext cx="2292502" cy="211354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1">
            <a:extLst>
              <a:ext uri="{FF2B5EF4-FFF2-40B4-BE49-F238E27FC236}">
                <a16:creationId xmlns:a16="http://schemas.microsoft.com/office/drawing/2014/main" id="{603538A2-8DA7-4B79-9655-A291BC14519A}"/>
              </a:ext>
            </a:extLst>
          </p:cNvPr>
          <p:cNvSpPr txBox="1">
            <a:spLocks/>
          </p:cNvSpPr>
          <p:nvPr/>
        </p:nvSpPr>
        <p:spPr>
          <a:xfrm>
            <a:off x="3239664" y="386298"/>
            <a:ext cx="2016544" cy="1758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dirty="0">
                <a:solidFill>
                  <a:schemeClr val="bg1"/>
                </a:solidFill>
              </a:rPr>
              <a:t>2. Skapa hållbara </a:t>
            </a:r>
            <a:br>
              <a:rPr lang="sv-SE" sz="2200" b="1" dirty="0">
                <a:solidFill>
                  <a:schemeClr val="bg1"/>
                </a:solidFill>
              </a:rPr>
            </a:br>
            <a:r>
              <a:rPr lang="sv-SE" sz="2200" b="1" dirty="0">
                <a:solidFill>
                  <a:schemeClr val="bg1"/>
                </a:solidFill>
              </a:rPr>
              <a:t>och energieffektiva resor och</a:t>
            </a:r>
            <a:r>
              <a:rPr lang="sv-SE" sz="2200" dirty="0">
                <a:solidFill>
                  <a:schemeClr val="bg1"/>
                </a:solidFill>
              </a:rPr>
              <a:t> </a:t>
            </a:r>
            <a:r>
              <a:rPr lang="sv-SE" sz="2200" b="1" dirty="0">
                <a:solidFill>
                  <a:schemeClr val="bg1"/>
                </a:solidFill>
              </a:rPr>
              <a:t>transporter</a:t>
            </a:r>
          </a:p>
        </p:txBody>
      </p:sp>
      <p:sp>
        <p:nvSpPr>
          <p:cNvPr id="23" name="Rubrik 1">
            <a:extLst>
              <a:ext uri="{FF2B5EF4-FFF2-40B4-BE49-F238E27FC236}">
                <a16:creationId xmlns:a16="http://schemas.microsoft.com/office/drawing/2014/main" id="{E8262C76-8C57-48C7-A8B1-EC7904C2364E}"/>
              </a:ext>
            </a:extLst>
          </p:cNvPr>
          <p:cNvSpPr txBox="1">
            <a:spLocks/>
          </p:cNvSpPr>
          <p:nvPr/>
        </p:nvSpPr>
        <p:spPr>
          <a:xfrm>
            <a:off x="83214" y="4462393"/>
            <a:ext cx="2292504" cy="1758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dirty="0">
                <a:solidFill>
                  <a:schemeClr val="bg1"/>
                </a:solidFill>
              </a:rPr>
              <a:t>5. Använda fossilfria och energieffektiva arbetsmaskiner, snöskotrar och vattenmaskiner</a:t>
            </a:r>
          </a:p>
        </p:txBody>
      </p:sp>
      <p:sp>
        <p:nvSpPr>
          <p:cNvPr id="24" name="Rubrik 1">
            <a:extLst>
              <a:ext uri="{FF2B5EF4-FFF2-40B4-BE49-F238E27FC236}">
                <a16:creationId xmlns:a16="http://schemas.microsoft.com/office/drawing/2014/main" id="{17F6BE56-469F-4641-8838-47325474ABCC}"/>
              </a:ext>
            </a:extLst>
          </p:cNvPr>
          <p:cNvSpPr txBox="1">
            <a:spLocks/>
          </p:cNvSpPr>
          <p:nvPr/>
        </p:nvSpPr>
        <p:spPr>
          <a:xfrm>
            <a:off x="2181259" y="3035595"/>
            <a:ext cx="2292502" cy="1944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dirty="0">
                <a:solidFill>
                  <a:schemeClr val="tx2"/>
                </a:solidFill>
              </a:rPr>
              <a:t>6. Samhällsplanera klimatsmart och satsa på hållbart byggande</a:t>
            </a:r>
          </a:p>
        </p:txBody>
      </p:sp>
      <p:sp>
        <p:nvSpPr>
          <p:cNvPr id="25" name="Rubrik 1">
            <a:extLst>
              <a:ext uri="{FF2B5EF4-FFF2-40B4-BE49-F238E27FC236}">
                <a16:creationId xmlns:a16="http://schemas.microsoft.com/office/drawing/2014/main" id="{1730CD43-34EB-4159-8DA5-8A4BDD2E8E8D}"/>
              </a:ext>
            </a:extLst>
          </p:cNvPr>
          <p:cNvSpPr txBox="1">
            <a:spLocks/>
          </p:cNvSpPr>
          <p:nvPr/>
        </p:nvSpPr>
        <p:spPr>
          <a:xfrm>
            <a:off x="4403506" y="4450908"/>
            <a:ext cx="2230398" cy="1758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sv-SE" sz="2200" b="1" dirty="0">
              <a:solidFill>
                <a:schemeClr val="bg1"/>
              </a:solidFill>
            </a:endParaRPr>
          </a:p>
          <a:p>
            <a:pPr algn="ctr"/>
            <a:r>
              <a:rPr lang="sv-SE" sz="2200" b="1" dirty="0">
                <a:solidFill>
                  <a:schemeClr val="bg1"/>
                </a:solidFill>
              </a:rPr>
              <a:t>7. Göra Östersund medvetet och hållbart - att leva, göra, bo och besöka </a:t>
            </a:r>
          </a:p>
        </p:txBody>
      </p:sp>
      <p:sp>
        <p:nvSpPr>
          <p:cNvPr id="26" name="Rubrik 1">
            <a:extLst>
              <a:ext uri="{FF2B5EF4-FFF2-40B4-BE49-F238E27FC236}">
                <a16:creationId xmlns:a16="http://schemas.microsoft.com/office/drawing/2014/main" id="{FCC36542-4FF4-4800-AAD0-A3ED70E644EA}"/>
              </a:ext>
            </a:extLst>
          </p:cNvPr>
          <p:cNvSpPr txBox="1">
            <a:spLocks/>
          </p:cNvSpPr>
          <p:nvPr/>
        </p:nvSpPr>
        <p:spPr>
          <a:xfrm>
            <a:off x="5532166" y="1208971"/>
            <a:ext cx="2285043" cy="1758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dirty="0">
                <a:solidFill>
                  <a:schemeClr val="tx2"/>
                </a:solidFill>
              </a:rPr>
              <a:t>3. Öka andelen förnybar energiproduktion</a:t>
            </a:r>
          </a:p>
        </p:txBody>
      </p:sp>
      <p:sp>
        <p:nvSpPr>
          <p:cNvPr id="27" name="Rubrik 1">
            <a:extLst>
              <a:ext uri="{FF2B5EF4-FFF2-40B4-BE49-F238E27FC236}">
                <a16:creationId xmlns:a16="http://schemas.microsoft.com/office/drawing/2014/main" id="{5F89987A-337A-4F26-830A-667F1C392D1D}"/>
              </a:ext>
            </a:extLst>
          </p:cNvPr>
          <p:cNvSpPr txBox="1">
            <a:spLocks/>
          </p:cNvSpPr>
          <p:nvPr/>
        </p:nvSpPr>
        <p:spPr>
          <a:xfrm>
            <a:off x="6991988" y="3557938"/>
            <a:ext cx="2292503" cy="1758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dirty="0">
                <a:solidFill>
                  <a:schemeClr val="bg1"/>
                </a:solidFill>
              </a:rPr>
              <a:t>8. Öka fossilfria kapitalförsäkringar och gröna obligationer</a:t>
            </a:r>
          </a:p>
        </p:txBody>
      </p:sp>
      <p:sp>
        <p:nvSpPr>
          <p:cNvPr id="28" name="Rubrik 1">
            <a:extLst>
              <a:ext uri="{FF2B5EF4-FFF2-40B4-BE49-F238E27FC236}">
                <a16:creationId xmlns:a16="http://schemas.microsoft.com/office/drawing/2014/main" id="{C2AF9CFF-3744-4837-B28F-C1755A977BE2}"/>
              </a:ext>
            </a:extLst>
          </p:cNvPr>
          <p:cNvSpPr txBox="1">
            <a:spLocks/>
          </p:cNvSpPr>
          <p:nvPr/>
        </p:nvSpPr>
        <p:spPr>
          <a:xfrm>
            <a:off x="8251065" y="525304"/>
            <a:ext cx="2295627" cy="1758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dirty="0">
                <a:solidFill>
                  <a:schemeClr val="bg1"/>
                </a:solidFill>
              </a:rPr>
              <a:t>4. Skapa en mer effektiv energianvändning</a:t>
            </a:r>
          </a:p>
        </p:txBody>
      </p:sp>
      <p:sp>
        <p:nvSpPr>
          <p:cNvPr id="29" name="Rubrik 1">
            <a:extLst>
              <a:ext uri="{FF2B5EF4-FFF2-40B4-BE49-F238E27FC236}">
                <a16:creationId xmlns:a16="http://schemas.microsoft.com/office/drawing/2014/main" id="{CC9EE8EE-800A-4A43-A3BB-2D1F2DF36B8C}"/>
              </a:ext>
            </a:extLst>
          </p:cNvPr>
          <p:cNvSpPr txBox="1">
            <a:spLocks/>
          </p:cNvSpPr>
          <p:nvPr/>
        </p:nvSpPr>
        <p:spPr>
          <a:xfrm>
            <a:off x="9642575" y="3429000"/>
            <a:ext cx="2292502" cy="1758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2200" b="1" dirty="0">
                <a:solidFill>
                  <a:schemeClr val="bg1"/>
                </a:solidFill>
              </a:rPr>
              <a:t>9. Utveckla Östersund till en klimatneutral kommun</a:t>
            </a:r>
          </a:p>
        </p:txBody>
      </p:sp>
    </p:spTree>
    <p:extLst>
      <p:ext uri="{BB962C8B-B14F-4D97-AF65-F5344CB8AC3E}">
        <p14:creationId xmlns:p14="http://schemas.microsoft.com/office/powerpoint/2010/main" val="1417093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 11">
            <a:extLst>
              <a:ext uri="{FF2B5EF4-FFF2-40B4-BE49-F238E27FC236}">
                <a16:creationId xmlns:a16="http://schemas.microsoft.com/office/drawing/2014/main" id="{16693E66-FF4C-4029-8B3B-D46B88FDBE87}"/>
              </a:ext>
            </a:extLst>
          </p:cNvPr>
          <p:cNvSpPr/>
          <p:nvPr/>
        </p:nvSpPr>
        <p:spPr>
          <a:xfrm>
            <a:off x="359043" y="324339"/>
            <a:ext cx="3746200" cy="3589242"/>
          </a:xfrm>
          <a:prstGeom prst="ellipse">
            <a:avLst/>
          </a:prstGeom>
          <a:solidFill>
            <a:srgbClr val="95C11F"/>
          </a:solidFill>
          <a:ln>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innehåll 2">
            <a:extLst>
              <a:ext uri="{FF2B5EF4-FFF2-40B4-BE49-F238E27FC236}">
                <a16:creationId xmlns:a16="http://schemas.microsoft.com/office/drawing/2014/main" id="{AA09754A-A341-48A8-9D9C-CD1065149CDD}"/>
              </a:ext>
            </a:extLst>
          </p:cNvPr>
          <p:cNvSpPr txBox="1">
            <a:spLocks/>
          </p:cNvSpPr>
          <p:nvPr/>
        </p:nvSpPr>
        <p:spPr>
          <a:xfrm>
            <a:off x="4689998" y="1615085"/>
            <a:ext cx="6670222" cy="760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Söka bidrag klimatomställningsstöd, </a:t>
            </a:r>
            <a:br>
              <a:rPr lang="sv-SE" b="1" dirty="0"/>
            </a:br>
            <a:r>
              <a:rPr lang="sv-SE" b="1" dirty="0">
                <a:solidFill>
                  <a:srgbClr val="95C11F"/>
                </a:solidFill>
              </a:rPr>
              <a:t>punkt 6</a:t>
            </a:r>
          </a:p>
        </p:txBody>
      </p:sp>
      <p:sp>
        <p:nvSpPr>
          <p:cNvPr id="7" name="Rubrik 1">
            <a:extLst>
              <a:ext uri="{FF2B5EF4-FFF2-40B4-BE49-F238E27FC236}">
                <a16:creationId xmlns:a16="http://schemas.microsoft.com/office/drawing/2014/main" id="{78C2E319-142A-4FA6-9531-6A6AC8E8C0F2}"/>
              </a:ext>
            </a:extLst>
          </p:cNvPr>
          <p:cNvSpPr txBox="1">
            <a:spLocks/>
          </p:cNvSpPr>
          <p:nvPr/>
        </p:nvSpPr>
        <p:spPr>
          <a:xfrm>
            <a:off x="397164" y="365300"/>
            <a:ext cx="3650179" cy="32599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b="1">
                <a:solidFill>
                  <a:schemeClr val="bg1"/>
                </a:solidFill>
              </a:rPr>
              <a:t>1. Utforma organisation och styrmedel för ett effektivt klimatarbete</a:t>
            </a:r>
          </a:p>
        </p:txBody>
      </p:sp>
      <p:pic>
        <p:nvPicPr>
          <p:cNvPr id="10" name="Bildobjekt 9">
            <a:extLst>
              <a:ext uri="{FF2B5EF4-FFF2-40B4-BE49-F238E27FC236}">
                <a16:creationId xmlns:a16="http://schemas.microsoft.com/office/drawing/2014/main" id="{D93DBF9B-2EB5-4BAD-8512-DC05F7B4C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0296" y="3625284"/>
            <a:ext cx="1976455" cy="2018211"/>
          </a:xfrm>
          <a:prstGeom prst="rect">
            <a:avLst/>
          </a:prstGeom>
        </p:spPr>
      </p:pic>
      <p:grpSp>
        <p:nvGrpSpPr>
          <p:cNvPr id="8" name="Kommunlogotyp">
            <a:extLst>
              <a:ext uri="{FF2B5EF4-FFF2-40B4-BE49-F238E27FC236}">
                <a16:creationId xmlns:a16="http://schemas.microsoft.com/office/drawing/2014/main" id="{5F1309F4-ADE2-4B19-8D92-3F16D79407E9}"/>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9" name="Platta">
              <a:extLst>
                <a:ext uri="{FF2B5EF4-FFF2-40B4-BE49-F238E27FC236}">
                  <a16:creationId xmlns:a16="http://schemas.microsoft.com/office/drawing/2014/main" id="{CDC53F0D-168E-4EC7-BBAA-0431CA1597E8}"/>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1" name="Kommunvapen">
              <a:extLst>
                <a:ext uri="{FF2B5EF4-FFF2-40B4-BE49-F238E27FC236}">
                  <a16:creationId xmlns:a16="http://schemas.microsoft.com/office/drawing/2014/main" id="{6C6656EF-2719-46D6-87FF-A3A139530F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143251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519547"/>
            <a:ext cx="6560127" cy="1012630"/>
          </a:xfrm>
        </p:spPr>
        <p:txBody>
          <a:bodyPr vert="horz" lIns="91440" tIns="45720" rIns="91440" bIns="45720" rtlCol="0" anchor="ctr">
            <a:normAutofit/>
          </a:bodyPr>
          <a:lstStyle/>
          <a:p>
            <a:r>
              <a:rPr lang="en-US" sz="4200" b="1" err="1"/>
              <a:t>Varför</a:t>
            </a:r>
            <a:r>
              <a:rPr lang="en-US" sz="4200" b="1"/>
              <a:t> </a:t>
            </a:r>
            <a:r>
              <a:rPr lang="en-US" sz="4200" b="1" err="1"/>
              <a:t>en</a:t>
            </a:r>
            <a:r>
              <a:rPr lang="en-US" sz="4200" b="1"/>
              <a:t> </a:t>
            </a:r>
            <a:r>
              <a:rPr lang="en-US" sz="4200" b="1" err="1"/>
              <a:t>klimatstrategi</a:t>
            </a:r>
            <a:r>
              <a:rPr lang="en-US" sz="4200" b="1"/>
              <a:t>?</a:t>
            </a:r>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pic>
        <p:nvPicPr>
          <p:cNvPr id="8" name="Platshållare för innehåll 7" descr="En bild som visar objekt, klocka, skärm, TV&#10;&#10;Automatiskt genererad beskrivning">
            <a:extLst>
              <a:ext uri="{FF2B5EF4-FFF2-40B4-BE49-F238E27FC236}">
                <a16:creationId xmlns:a16="http://schemas.microsoft.com/office/drawing/2014/main" id="{FCEED6B8-6911-4DF9-B465-22B05CAF42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1720" y="988288"/>
            <a:ext cx="2743200" cy="2688379"/>
          </a:xfrm>
        </p:spPr>
      </p:pic>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2043558"/>
            <a:ext cx="6096000" cy="1477328"/>
          </a:xfrm>
          <a:prstGeom prst="rect">
            <a:avLst/>
          </a:prstGeom>
        </p:spPr>
        <p:txBody>
          <a:bodyPr>
            <a:spAutoFit/>
          </a:bodyPr>
          <a:lstStyle/>
          <a:p>
            <a:pPr>
              <a:spcAft>
                <a:spcPts val="600"/>
              </a:spcAft>
            </a:pPr>
            <a:endParaRPr lang="en-US" sz="2400" dirty="0"/>
          </a:p>
          <a:p>
            <a:pPr algn="ctr">
              <a:spcAft>
                <a:spcPts val="600"/>
              </a:spcAft>
            </a:pPr>
            <a:r>
              <a:rPr lang="sv-SE" sz="3200" dirty="0">
                <a:hlinkClick r:id="rId5"/>
              </a:rPr>
              <a:t>Film</a:t>
            </a:r>
            <a:endParaRPr lang="en-US" sz="3200" dirty="0"/>
          </a:p>
          <a:p>
            <a:pPr>
              <a:spcAft>
                <a:spcPts val="600"/>
              </a:spcAft>
            </a:pPr>
            <a:r>
              <a:rPr lang="en-US" sz="2400" dirty="0"/>
              <a:t> </a:t>
            </a:r>
          </a:p>
        </p:txBody>
      </p:sp>
    </p:spTree>
    <p:extLst>
      <p:ext uri="{BB962C8B-B14F-4D97-AF65-F5344CB8AC3E}">
        <p14:creationId xmlns:p14="http://schemas.microsoft.com/office/powerpoint/2010/main" val="747888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 11">
            <a:extLst>
              <a:ext uri="{FF2B5EF4-FFF2-40B4-BE49-F238E27FC236}">
                <a16:creationId xmlns:a16="http://schemas.microsoft.com/office/drawing/2014/main" id="{3BBAA3B0-B970-4466-B113-955D5F7B9BD0}"/>
              </a:ext>
            </a:extLst>
          </p:cNvPr>
          <p:cNvSpPr/>
          <p:nvPr/>
        </p:nvSpPr>
        <p:spPr>
          <a:xfrm>
            <a:off x="359043" y="324339"/>
            <a:ext cx="3746200" cy="3589242"/>
          </a:xfrm>
          <a:prstGeom prst="ellipse">
            <a:avLst/>
          </a:prstGeom>
          <a:solidFill>
            <a:srgbClr val="95C11F"/>
          </a:solidFill>
          <a:ln>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ABDE91CC-244B-41A4-8266-1C552F778D5F}"/>
              </a:ext>
            </a:extLst>
          </p:cNvPr>
          <p:cNvSpPr>
            <a:spLocks noGrp="1"/>
          </p:cNvSpPr>
          <p:nvPr>
            <p:ph idx="1"/>
          </p:nvPr>
        </p:nvSpPr>
        <p:spPr>
          <a:xfrm>
            <a:off x="4689997" y="2852509"/>
            <a:ext cx="5104932" cy="760413"/>
          </a:xfrm>
        </p:spPr>
        <p:txBody>
          <a:bodyPr>
            <a:normAutofit/>
          </a:bodyPr>
          <a:lstStyle/>
          <a:p>
            <a:r>
              <a:rPr lang="sv-SE" b="1"/>
              <a:t>Klimatväxling, </a:t>
            </a:r>
            <a:r>
              <a:rPr lang="sv-SE" b="1">
                <a:solidFill>
                  <a:srgbClr val="95C11F"/>
                </a:solidFill>
              </a:rPr>
              <a:t>punkt 7</a:t>
            </a:r>
          </a:p>
        </p:txBody>
      </p:sp>
      <p:sp>
        <p:nvSpPr>
          <p:cNvPr id="4" name="Platshållare för innehåll 2">
            <a:extLst>
              <a:ext uri="{FF2B5EF4-FFF2-40B4-BE49-F238E27FC236}">
                <a16:creationId xmlns:a16="http://schemas.microsoft.com/office/drawing/2014/main" id="{AA09754A-A341-48A8-9D9C-CD1065149CDD}"/>
              </a:ext>
            </a:extLst>
          </p:cNvPr>
          <p:cNvSpPr txBox="1">
            <a:spLocks/>
          </p:cNvSpPr>
          <p:nvPr/>
        </p:nvSpPr>
        <p:spPr>
          <a:xfrm>
            <a:off x="4689997" y="1615085"/>
            <a:ext cx="6716755" cy="760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Söka bidrag klimatomställningsstöd, </a:t>
            </a:r>
            <a:br>
              <a:rPr lang="sv-SE"/>
            </a:br>
            <a:r>
              <a:rPr lang="sv-SE">
                <a:solidFill>
                  <a:srgbClr val="95C11F"/>
                </a:solidFill>
              </a:rPr>
              <a:t>punkt 6</a:t>
            </a:r>
          </a:p>
        </p:txBody>
      </p:sp>
      <p:sp>
        <p:nvSpPr>
          <p:cNvPr id="7" name="Rubrik 1">
            <a:extLst>
              <a:ext uri="{FF2B5EF4-FFF2-40B4-BE49-F238E27FC236}">
                <a16:creationId xmlns:a16="http://schemas.microsoft.com/office/drawing/2014/main" id="{78C2E319-142A-4FA6-9531-6A6AC8E8C0F2}"/>
              </a:ext>
            </a:extLst>
          </p:cNvPr>
          <p:cNvSpPr txBox="1">
            <a:spLocks/>
          </p:cNvSpPr>
          <p:nvPr/>
        </p:nvSpPr>
        <p:spPr>
          <a:xfrm>
            <a:off x="397164" y="365300"/>
            <a:ext cx="3650179" cy="32599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b="1">
                <a:solidFill>
                  <a:schemeClr val="bg1"/>
                </a:solidFill>
              </a:rPr>
              <a:t>1. Utforma organisation och styrmedel för ett effektivt klimatarbete</a:t>
            </a:r>
          </a:p>
        </p:txBody>
      </p:sp>
      <p:pic>
        <p:nvPicPr>
          <p:cNvPr id="10" name="Bildobjekt 9">
            <a:extLst>
              <a:ext uri="{FF2B5EF4-FFF2-40B4-BE49-F238E27FC236}">
                <a16:creationId xmlns:a16="http://schemas.microsoft.com/office/drawing/2014/main" id="{D93DBF9B-2EB5-4BAD-8512-DC05F7B4C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0296" y="3625284"/>
            <a:ext cx="1976455" cy="2018211"/>
          </a:xfrm>
          <a:prstGeom prst="rect">
            <a:avLst/>
          </a:prstGeom>
        </p:spPr>
      </p:pic>
      <p:grpSp>
        <p:nvGrpSpPr>
          <p:cNvPr id="8" name="Kommunlogotyp">
            <a:extLst>
              <a:ext uri="{FF2B5EF4-FFF2-40B4-BE49-F238E27FC236}">
                <a16:creationId xmlns:a16="http://schemas.microsoft.com/office/drawing/2014/main" id="{5F1309F4-ADE2-4B19-8D92-3F16D79407E9}"/>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9" name="Platta">
              <a:extLst>
                <a:ext uri="{FF2B5EF4-FFF2-40B4-BE49-F238E27FC236}">
                  <a16:creationId xmlns:a16="http://schemas.microsoft.com/office/drawing/2014/main" id="{CDC53F0D-168E-4EC7-BBAA-0431CA1597E8}"/>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1" name="Kommunvapen">
              <a:extLst>
                <a:ext uri="{FF2B5EF4-FFF2-40B4-BE49-F238E27FC236}">
                  <a16:creationId xmlns:a16="http://schemas.microsoft.com/office/drawing/2014/main" id="{6C6656EF-2719-46D6-87FF-A3A139530F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70311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E195B1-1BB2-4189-A272-088E08CF4591}"/>
              </a:ext>
            </a:extLst>
          </p:cNvPr>
          <p:cNvSpPr>
            <a:spLocks noGrp="1"/>
          </p:cNvSpPr>
          <p:nvPr>
            <p:ph type="title"/>
          </p:nvPr>
        </p:nvSpPr>
        <p:spPr/>
        <p:txBody>
          <a:bodyPr>
            <a:normAutofit/>
          </a:bodyPr>
          <a:lstStyle/>
          <a:p>
            <a:r>
              <a:rPr lang="sv-SE" sz="4200" b="1"/>
              <a:t>Klimatväxling Östersunds kommun, </a:t>
            </a:r>
            <a:r>
              <a:rPr lang="sv-SE" sz="4200" b="1">
                <a:solidFill>
                  <a:srgbClr val="95C11F"/>
                </a:solidFill>
              </a:rPr>
              <a:t>punkt 7</a:t>
            </a:r>
          </a:p>
        </p:txBody>
      </p:sp>
      <p:grpSp>
        <p:nvGrpSpPr>
          <p:cNvPr id="6" name="Kommunlogotyp">
            <a:extLst>
              <a:ext uri="{FF2B5EF4-FFF2-40B4-BE49-F238E27FC236}">
                <a16:creationId xmlns:a16="http://schemas.microsoft.com/office/drawing/2014/main" id="{6F0ED3C6-6757-4C26-BF9D-15003740CB10}"/>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0C483FA2-C6C5-40E5-940E-8388B3B79877}"/>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952E32E2-0835-4786-908B-A74620692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9" name="Rektangel 1">
            <a:extLst>
              <a:ext uri="{FF2B5EF4-FFF2-40B4-BE49-F238E27FC236}">
                <a16:creationId xmlns:a16="http://schemas.microsoft.com/office/drawing/2014/main" id="{7A1298CB-A2A3-4263-9380-18D2D4267994}"/>
              </a:ext>
            </a:extLst>
          </p:cNvPr>
          <p:cNvSpPr>
            <a:spLocks noChangeArrowheads="1"/>
          </p:cNvSpPr>
          <p:nvPr/>
        </p:nvSpPr>
        <p:spPr bwMode="auto">
          <a:xfrm>
            <a:off x="1236133" y="1259176"/>
            <a:ext cx="5651956" cy="4693593"/>
          </a:xfrm>
          <a:prstGeom prst="rect">
            <a:avLst/>
          </a:prstGeom>
          <a:noFill/>
          <a:ln>
            <a:noFill/>
          </a:ln>
        </p:spPr>
        <p:txBody>
          <a:bodyPr wrap="square">
            <a:spAutoFit/>
          </a:bodyPr>
          <a:lstStyle>
            <a:lvl1pPr marL="342900" indent="-342900">
              <a:spcBef>
                <a:spcPct val="80000"/>
              </a:spcBef>
              <a:buSzPct val="80000"/>
              <a:buFont typeface="Times" panose="02020603050405020304" pitchFamily="18" charset="0"/>
              <a:buChar char="•"/>
              <a:defRPr sz="2000">
                <a:solidFill>
                  <a:schemeClr val="tx1"/>
                </a:solidFill>
                <a:latin typeface="Arial" panose="020B0604020202020204" pitchFamily="34" charset="0"/>
                <a:cs typeface="ヒラギノ角ゴ Pro W3" charset="0"/>
              </a:defRPr>
            </a:lvl1pPr>
            <a:lvl2pPr marL="742950" indent="-285750">
              <a:spcBef>
                <a:spcPct val="80000"/>
              </a:spcBef>
              <a:buSzPct val="80000"/>
              <a:buFont typeface="Arial" panose="020B0604020202020204" pitchFamily="34" charset="0"/>
              <a:buChar char="-"/>
              <a:defRPr sz="1600">
                <a:solidFill>
                  <a:schemeClr val="tx1"/>
                </a:solidFill>
                <a:latin typeface="Arial" panose="020B0604020202020204" pitchFamily="34" charset="0"/>
                <a:cs typeface="ヒラギノ角ゴ Pro W3" charset="0"/>
              </a:defRPr>
            </a:lvl2pPr>
            <a:lvl3pPr marL="1143000" indent="-228600">
              <a:spcBef>
                <a:spcPct val="80000"/>
              </a:spcBef>
              <a:buSzPct val="80000"/>
              <a:buFont typeface="Times" panose="02020603050405020304" pitchFamily="18" charset="0"/>
              <a:buChar char="•"/>
              <a:defRPr sz="1600">
                <a:solidFill>
                  <a:schemeClr val="tx1"/>
                </a:solidFill>
                <a:latin typeface="Arial" panose="020B0604020202020204" pitchFamily="34" charset="0"/>
                <a:cs typeface="ヒラギノ角ゴ Pro W3" charset="0"/>
              </a:defRPr>
            </a:lvl3pPr>
            <a:lvl4pPr marL="1600200" indent="-228600">
              <a:spcBef>
                <a:spcPct val="80000"/>
              </a:spcBef>
              <a:buSzPct val="80000"/>
              <a:buFont typeface="Times" panose="02020603050405020304" pitchFamily="18" charset="0"/>
              <a:buChar char="•"/>
              <a:defRPr sz="1400">
                <a:solidFill>
                  <a:schemeClr val="tx1"/>
                </a:solidFill>
                <a:latin typeface="Arial" panose="020B0604020202020204" pitchFamily="34" charset="0"/>
                <a:cs typeface="ヒラギノ角ゴ Pro W3" charset="0"/>
              </a:defRPr>
            </a:lvl4pPr>
            <a:lvl5pPr marL="2057400" indent="-228600">
              <a:spcBef>
                <a:spcPct val="80000"/>
              </a:spcBef>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5pPr>
            <a:lvl6pPr marL="25146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6pPr>
            <a:lvl7pPr marL="29718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7pPr>
            <a:lvl8pPr marL="34290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8pPr>
            <a:lvl9pPr marL="38862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9pPr>
          </a:lstStyle>
          <a:p>
            <a:pPr>
              <a:spcBef>
                <a:spcPts val="1200"/>
              </a:spcBef>
              <a:buSzTx/>
            </a:pPr>
            <a:endParaRPr lang="sv-SE" altLang="sv-SE" sz="1700" dirty="0">
              <a:solidFill>
                <a:srgbClr val="000000"/>
              </a:solidFill>
            </a:endParaRPr>
          </a:p>
          <a:p>
            <a:pPr>
              <a:spcBef>
                <a:spcPts val="1200"/>
              </a:spcBef>
              <a:buSzTx/>
            </a:pPr>
            <a:r>
              <a:rPr lang="sv-SE" altLang="sv-SE" sz="1800" dirty="0">
                <a:solidFill>
                  <a:srgbClr val="000000"/>
                </a:solidFill>
              </a:rPr>
              <a:t>Intern klimatväxling för tjänsteresor med flyg (infördes september 2017)</a:t>
            </a:r>
          </a:p>
          <a:p>
            <a:pPr defTabSz="914400">
              <a:spcBef>
                <a:spcPts val="1200"/>
              </a:spcBef>
              <a:buSzTx/>
              <a:defRPr/>
            </a:pPr>
            <a:r>
              <a:rPr lang="sv-SE" altLang="sv-SE" sz="1800" dirty="0">
                <a:solidFill>
                  <a:srgbClr val="000000"/>
                </a:solidFill>
              </a:rPr>
              <a:t>En avgift läggs på per enkel resa med 400 kr för resor inom Sverige, 800 kr inom Europa och 1600 kr till resten av världen.</a:t>
            </a:r>
          </a:p>
          <a:p>
            <a:pPr defTabSz="914400">
              <a:spcBef>
                <a:spcPts val="1200"/>
              </a:spcBef>
              <a:buSzTx/>
              <a:defRPr/>
            </a:pPr>
            <a:r>
              <a:rPr lang="sv-SE" altLang="sv-SE" sz="1800" dirty="0">
                <a:solidFill>
                  <a:srgbClr val="000000"/>
                </a:solidFill>
              </a:rPr>
              <a:t>Pengarna går till årets</a:t>
            </a:r>
            <a:r>
              <a:rPr lang="sv-SE" altLang="sv-SE" sz="1800" i="1" dirty="0">
                <a:solidFill>
                  <a:srgbClr val="000000"/>
                </a:solidFill>
              </a:rPr>
              <a:t> </a:t>
            </a:r>
            <a:r>
              <a:rPr lang="sv-SE" altLang="sv-SE" sz="1800" dirty="0">
                <a:solidFill>
                  <a:srgbClr val="000000"/>
                </a:solidFill>
              </a:rPr>
              <a:t>klimatväxlingsåtgärd.</a:t>
            </a:r>
          </a:p>
          <a:p>
            <a:pPr>
              <a:spcBef>
                <a:spcPts val="1200"/>
              </a:spcBef>
              <a:buSzTx/>
            </a:pPr>
            <a:r>
              <a:rPr lang="sv-SE" sz="1800" dirty="0"/>
              <a:t>Utsläppen av koldioxid från flygresor har minskat med 170 ton jämfört med 2016 (från 425 till 255 ton).</a:t>
            </a:r>
          </a:p>
          <a:p>
            <a:pPr>
              <a:spcBef>
                <a:spcPts val="1200"/>
              </a:spcBef>
              <a:buSzTx/>
              <a:defRPr/>
            </a:pPr>
            <a:r>
              <a:rPr lang="sv-SE" altLang="sv-SE" sz="1800" dirty="0">
                <a:hlinkClick r:id="rId4"/>
              </a:rPr>
              <a:t>Insidan – Klimatväxling</a:t>
            </a:r>
            <a:endParaRPr lang="sv-SE" altLang="sv-SE" sz="1800" dirty="0"/>
          </a:p>
          <a:p>
            <a:pPr marL="0" indent="0" defTabSz="914400">
              <a:spcBef>
                <a:spcPts val="1200"/>
              </a:spcBef>
              <a:buSzTx/>
              <a:buNone/>
              <a:defRPr/>
            </a:pPr>
            <a:endParaRPr lang="sv-SE" altLang="sv-SE" sz="1700" dirty="0">
              <a:solidFill>
                <a:srgbClr val="000000"/>
              </a:solidFill>
            </a:endParaRPr>
          </a:p>
          <a:p>
            <a:pPr defTabSz="914400">
              <a:spcBef>
                <a:spcPts val="1200"/>
              </a:spcBef>
              <a:buSzTx/>
              <a:defRPr/>
            </a:pPr>
            <a:endParaRPr lang="sv-SE" altLang="sv-SE" sz="1700" dirty="0">
              <a:solidFill>
                <a:srgbClr val="000000"/>
              </a:solidFill>
            </a:endParaRPr>
          </a:p>
        </p:txBody>
      </p:sp>
      <p:pic>
        <p:nvPicPr>
          <p:cNvPr id="11" name="Bildobjekt 10" descr="En bild som visar motorcykel, cykel, parkerad, sitter&#10;&#10;Automatiskt genererad beskrivning">
            <a:extLst>
              <a:ext uri="{FF2B5EF4-FFF2-40B4-BE49-F238E27FC236}">
                <a16:creationId xmlns:a16="http://schemas.microsoft.com/office/drawing/2014/main" id="{F0BF08BD-E05E-4E82-B5BA-D4EE85D51A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3997" y="4309756"/>
            <a:ext cx="3861147" cy="2454108"/>
          </a:xfrm>
          <a:prstGeom prst="rect">
            <a:avLst/>
          </a:prstGeom>
        </p:spPr>
      </p:pic>
      <p:cxnSp>
        <p:nvCxnSpPr>
          <p:cNvPr id="10" name="Rak koppling 9">
            <a:extLst>
              <a:ext uri="{FF2B5EF4-FFF2-40B4-BE49-F238E27FC236}">
                <a16:creationId xmlns:a16="http://schemas.microsoft.com/office/drawing/2014/main" id="{0BA2A0FD-04C9-4D5C-8F4A-A821AF9D2022}"/>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aphicFrame>
        <p:nvGraphicFramePr>
          <p:cNvPr id="13" name="Diagram 12">
            <a:extLst>
              <a:ext uri="{FF2B5EF4-FFF2-40B4-BE49-F238E27FC236}">
                <a16:creationId xmlns:a16="http://schemas.microsoft.com/office/drawing/2014/main" id="{2A61BD43-7388-4F6C-A8D3-4325FD23368B}"/>
              </a:ext>
            </a:extLst>
          </p:cNvPr>
          <p:cNvGraphicFramePr/>
          <p:nvPr>
            <p:extLst>
              <p:ext uri="{D42A27DB-BD31-4B8C-83A1-F6EECF244321}">
                <p14:modId xmlns:p14="http://schemas.microsoft.com/office/powerpoint/2010/main" val="2421660183"/>
              </p:ext>
            </p:extLst>
          </p:nvPr>
        </p:nvGraphicFramePr>
        <p:xfrm>
          <a:off x="6888089" y="1610729"/>
          <a:ext cx="4236135" cy="26949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2332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E195B1-1BB2-4189-A272-088E08CF4591}"/>
              </a:ext>
            </a:extLst>
          </p:cNvPr>
          <p:cNvSpPr>
            <a:spLocks noGrp="1"/>
          </p:cNvSpPr>
          <p:nvPr>
            <p:ph type="title"/>
          </p:nvPr>
        </p:nvSpPr>
        <p:spPr/>
        <p:txBody>
          <a:bodyPr>
            <a:normAutofit/>
          </a:bodyPr>
          <a:lstStyle/>
          <a:p>
            <a:r>
              <a:rPr lang="sv-SE" sz="4200" b="1"/>
              <a:t>Klimatväxling Östersunds kommun, </a:t>
            </a:r>
            <a:r>
              <a:rPr lang="sv-SE" sz="4200" b="1">
                <a:solidFill>
                  <a:srgbClr val="95C11F"/>
                </a:solidFill>
              </a:rPr>
              <a:t>punkt 7</a:t>
            </a:r>
          </a:p>
        </p:txBody>
      </p:sp>
      <p:grpSp>
        <p:nvGrpSpPr>
          <p:cNvPr id="6" name="Kommunlogotyp">
            <a:extLst>
              <a:ext uri="{FF2B5EF4-FFF2-40B4-BE49-F238E27FC236}">
                <a16:creationId xmlns:a16="http://schemas.microsoft.com/office/drawing/2014/main" id="{6F0ED3C6-6757-4C26-BF9D-15003740CB10}"/>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0C483FA2-C6C5-40E5-940E-8388B3B79877}"/>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952E32E2-0835-4786-908B-A74620692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3" name="Diagram 12">
            <a:extLst>
              <a:ext uri="{FF2B5EF4-FFF2-40B4-BE49-F238E27FC236}">
                <a16:creationId xmlns:a16="http://schemas.microsoft.com/office/drawing/2014/main" id="{4E6B3295-FE5C-40C7-961C-CDEAC546AEA4}"/>
              </a:ext>
            </a:extLst>
          </p:cNvPr>
          <p:cNvGraphicFramePr/>
          <p:nvPr>
            <p:extLst>
              <p:ext uri="{D42A27DB-BD31-4B8C-83A1-F6EECF244321}">
                <p14:modId xmlns:p14="http://schemas.microsoft.com/office/powerpoint/2010/main" val="91618770"/>
              </p:ext>
            </p:extLst>
          </p:nvPr>
        </p:nvGraphicFramePr>
        <p:xfrm>
          <a:off x="925599" y="1464903"/>
          <a:ext cx="2996873" cy="28412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Diagram 4">
            <a:extLst>
              <a:ext uri="{FF2B5EF4-FFF2-40B4-BE49-F238E27FC236}">
                <a16:creationId xmlns:a16="http://schemas.microsoft.com/office/drawing/2014/main" id="{AFB89496-5445-4F59-A4D8-1D10D247E93B}"/>
              </a:ext>
            </a:extLst>
          </p:cNvPr>
          <p:cNvGraphicFramePr/>
          <p:nvPr>
            <p:extLst>
              <p:ext uri="{D42A27DB-BD31-4B8C-83A1-F6EECF244321}">
                <p14:modId xmlns:p14="http://schemas.microsoft.com/office/powerpoint/2010/main" val="2995327579"/>
              </p:ext>
            </p:extLst>
          </p:nvPr>
        </p:nvGraphicFramePr>
        <p:xfrm>
          <a:off x="3542428" y="4306184"/>
          <a:ext cx="4517051" cy="242301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17614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E195B1-1BB2-4189-A272-088E08CF4591}"/>
              </a:ext>
            </a:extLst>
          </p:cNvPr>
          <p:cNvSpPr>
            <a:spLocks noGrp="1"/>
          </p:cNvSpPr>
          <p:nvPr>
            <p:ph type="title"/>
          </p:nvPr>
        </p:nvSpPr>
        <p:spPr/>
        <p:txBody>
          <a:bodyPr>
            <a:normAutofit/>
          </a:bodyPr>
          <a:lstStyle/>
          <a:p>
            <a:r>
              <a:rPr lang="sv-SE" sz="4200" b="1"/>
              <a:t>Klimatväxling Östersunds kommun, </a:t>
            </a:r>
            <a:r>
              <a:rPr lang="sv-SE" sz="4200" b="1">
                <a:solidFill>
                  <a:srgbClr val="95C11F"/>
                </a:solidFill>
              </a:rPr>
              <a:t>punkt 7</a:t>
            </a:r>
          </a:p>
        </p:txBody>
      </p:sp>
      <p:grpSp>
        <p:nvGrpSpPr>
          <p:cNvPr id="6" name="Kommunlogotyp">
            <a:extLst>
              <a:ext uri="{FF2B5EF4-FFF2-40B4-BE49-F238E27FC236}">
                <a16:creationId xmlns:a16="http://schemas.microsoft.com/office/drawing/2014/main" id="{6F0ED3C6-6757-4C26-BF9D-15003740CB10}"/>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0C483FA2-C6C5-40E5-940E-8388B3B79877}"/>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952E32E2-0835-4786-908B-A74620692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3" name="Diagram 12">
            <a:extLst>
              <a:ext uri="{FF2B5EF4-FFF2-40B4-BE49-F238E27FC236}">
                <a16:creationId xmlns:a16="http://schemas.microsoft.com/office/drawing/2014/main" id="{4E6B3295-FE5C-40C7-961C-CDEAC546AEA4}"/>
              </a:ext>
            </a:extLst>
          </p:cNvPr>
          <p:cNvGraphicFramePr/>
          <p:nvPr/>
        </p:nvGraphicFramePr>
        <p:xfrm>
          <a:off x="925599" y="1464903"/>
          <a:ext cx="2996873" cy="28412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iagram 17">
            <a:extLst>
              <a:ext uri="{FF2B5EF4-FFF2-40B4-BE49-F238E27FC236}">
                <a16:creationId xmlns:a16="http://schemas.microsoft.com/office/drawing/2014/main" id="{64FD80B4-E317-4295-8475-61015F6FFA3C}"/>
              </a:ext>
            </a:extLst>
          </p:cNvPr>
          <p:cNvGraphicFramePr/>
          <p:nvPr/>
        </p:nvGraphicFramePr>
        <p:xfrm>
          <a:off x="4391391" y="1464903"/>
          <a:ext cx="2996873" cy="28412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Diagram 4">
            <a:extLst>
              <a:ext uri="{FF2B5EF4-FFF2-40B4-BE49-F238E27FC236}">
                <a16:creationId xmlns:a16="http://schemas.microsoft.com/office/drawing/2014/main" id="{AFB89496-5445-4F59-A4D8-1D10D247E93B}"/>
              </a:ext>
            </a:extLst>
          </p:cNvPr>
          <p:cNvGraphicFramePr/>
          <p:nvPr>
            <p:extLst>
              <p:ext uri="{D42A27DB-BD31-4B8C-83A1-F6EECF244321}">
                <p14:modId xmlns:p14="http://schemas.microsoft.com/office/powerpoint/2010/main" val="2492631456"/>
              </p:ext>
            </p:extLst>
          </p:nvPr>
        </p:nvGraphicFramePr>
        <p:xfrm>
          <a:off x="3542428" y="4306184"/>
          <a:ext cx="4517051" cy="242301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89450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E195B1-1BB2-4189-A272-088E08CF4591}"/>
              </a:ext>
            </a:extLst>
          </p:cNvPr>
          <p:cNvSpPr>
            <a:spLocks noGrp="1"/>
          </p:cNvSpPr>
          <p:nvPr>
            <p:ph type="title"/>
          </p:nvPr>
        </p:nvSpPr>
        <p:spPr/>
        <p:txBody>
          <a:bodyPr>
            <a:normAutofit/>
          </a:bodyPr>
          <a:lstStyle/>
          <a:p>
            <a:r>
              <a:rPr lang="sv-SE" sz="4200" b="1"/>
              <a:t>Klimatväxling Östersunds kommun, </a:t>
            </a:r>
            <a:r>
              <a:rPr lang="sv-SE" sz="4200" b="1">
                <a:solidFill>
                  <a:srgbClr val="95C11F"/>
                </a:solidFill>
              </a:rPr>
              <a:t>punkt 7</a:t>
            </a:r>
          </a:p>
        </p:txBody>
      </p:sp>
      <p:grpSp>
        <p:nvGrpSpPr>
          <p:cNvPr id="6" name="Kommunlogotyp">
            <a:extLst>
              <a:ext uri="{FF2B5EF4-FFF2-40B4-BE49-F238E27FC236}">
                <a16:creationId xmlns:a16="http://schemas.microsoft.com/office/drawing/2014/main" id="{6F0ED3C6-6757-4C26-BF9D-15003740CB10}"/>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0C483FA2-C6C5-40E5-940E-8388B3B79877}"/>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952E32E2-0835-4786-908B-A74620692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3" name="Diagram 12">
            <a:extLst>
              <a:ext uri="{FF2B5EF4-FFF2-40B4-BE49-F238E27FC236}">
                <a16:creationId xmlns:a16="http://schemas.microsoft.com/office/drawing/2014/main" id="{4E6B3295-FE5C-40C7-961C-CDEAC546AEA4}"/>
              </a:ext>
            </a:extLst>
          </p:cNvPr>
          <p:cNvGraphicFramePr/>
          <p:nvPr/>
        </p:nvGraphicFramePr>
        <p:xfrm>
          <a:off x="925599" y="1464903"/>
          <a:ext cx="2996873" cy="28412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iagram 17">
            <a:extLst>
              <a:ext uri="{FF2B5EF4-FFF2-40B4-BE49-F238E27FC236}">
                <a16:creationId xmlns:a16="http://schemas.microsoft.com/office/drawing/2014/main" id="{64FD80B4-E317-4295-8475-61015F6FFA3C}"/>
              </a:ext>
            </a:extLst>
          </p:cNvPr>
          <p:cNvGraphicFramePr/>
          <p:nvPr/>
        </p:nvGraphicFramePr>
        <p:xfrm>
          <a:off x="4391391" y="1464903"/>
          <a:ext cx="2996873" cy="28412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iagram 18">
            <a:extLst>
              <a:ext uri="{FF2B5EF4-FFF2-40B4-BE49-F238E27FC236}">
                <a16:creationId xmlns:a16="http://schemas.microsoft.com/office/drawing/2014/main" id="{4A966FE7-F920-4ADA-B88B-5CB9BC075C22}"/>
              </a:ext>
            </a:extLst>
          </p:cNvPr>
          <p:cNvGraphicFramePr/>
          <p:nvPr/>
        </p:nvGraphicFramePr>
        <p:xfrm>
          <a:off x="7857183" y="1464907"/>
          <a:ext cx="2996873" cy="28412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Diagram 4">
            <a:extLst>
              <a:ext uri="{FF2B5EF4-FFF2-40B4-BE49-F238E27FC236}">
                <a16:creationId xmlns:a16="http://schemas.microsoft.com/office/drawing/2014/main" id="{AFB89496-5445-4F59-A4D8-1D10D247E93B}"/>
              </a:ext>
            </a:extLst>
          </p:cNvPr>
          <p:cNvGraphicFramePr/>
          <p:nvPr/>
        </p:nvGraphicFramePr>
        <p:xfrm>
          <a:off x="3542428" y="4306184"/>
          <a:ext cx="4517051" cy="242301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56540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 9">
            <a:extLst>
              <a:ext uri="{FF2B5EF4-FFF2-40B4-BE49-F238E27FC236}">
                <a16:creationId xmlns:a16="http://schemas.microsoft.com/office/drawing/2014/main" id="{BD1644D0-12F7-4E47-B697-5CFEC194C606}"/>
              </a:ext>
            </a:extLst>
          </p:cNvPr>
          <p:cNvSpPr/>
          <p:nvPr/>
        </p:nvSpPr>
        <p:spPr>
          <a:xfrm>
            <a:off x="359043" y="497417"/>
            <a:ext cx="3746200" cy="3589242"/>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sp>
        <p:nvSpPr>
          <p:cNvPr id="8" name="Platshållare för innehåll 7">
            <a:extLst>
              <a:ext uri="{FF2B5EF4-FFF2-40B4-BE49-F238E27FC236}">
                <a16:creationId xmlns:a16="http://schemas.microsoft.com/office/drawing/2014/main" id="{813AC72B-44D0-47F5-81E6-DE7F144E3E6C}"/>
              </a:ext>
            </a:extLst>
          </p:cNvPr>
          <p:cNvSpPr>
            <a:spLocks noGrp="1"/>
          </p:cNvSpPr>
          <p:nvPr>
            <p:ph idx="1"/>
          </p:nvPr>
        </p:nvSpPr>
        <p:spPr>
          <a:xfrm>
            <a:off x="4607368" y="1443793"/>
            <a:ext cx="6858350" cy="760564"/>
          </a:xfrm>
        </p:spPr>
        <p:txBody>
          <a:bodyPr/>
          <a:lstStyle/>
          <a:p>
            <a:r>
              <a:rPr lang="sv-SE" b="1"/>
              <a:t>Färdmedelsfördelning, </a:t>
            </a:r>
            <a:r>
              <a:rPr lang="sv-SE" b="1">
                <a:solidFill>
                  <a:srgbClr val="95C11F"/>
                </a:solidFill>
              </a:rPr>
              <a:t>punkt 13</a:t>
            </a:r>
            <a:endParaRPr lang="sv-SE" b="1"/>
          </a:p>
        </p:txBody>
      </p:sp>
      <p:pic>
        <p:nvPicPr>
          <p:cNvPr id="4" name="Platshållare för innehåll 7" descr="En bild som visar hjul, klocka&#10;&#10;Automatiskt genererad beskrivning">
            <a:extLst>
              <a:ext uri="{FF2B5EF4-FFF2-40B4-BE49-F238E27FC236}">
                <a16:creationId xmlns:a16="http://schemas.microsoft.com/office/drawing/2014/main" id="{E3AA855D-6117-4E42-9277-F12E077C0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286" y="5178692"/>
            <a:ext cx="3840175" cy="1420058"/>
          </a:xfrm>
          <a:prstGeom prst="rect">
            <a:avLst/>
          </a:prstGeom>
        </p:spPr>
      </p:pic>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14516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F66-C426-44FD-ADAC-BF288DEDC4B3}"/>
              </a:ext>
            </a:extLst>
          </p:cNvPr>
          <p:cNvSpPr>
            <a:spLocks noGrp="1"/>
          </p:cNvSpPr>
          <p:nvPr>
            <p:ph type="title"/>
          </p:nvPr>
        </p:nvSpPr>
        <p:spPr/>
        <p:txBody>
          <a:bodyPr>
            <a:normAutofit/>
          </a:bodyPr>
          <a:lstStyle/>
          <a:p>
            <a:r>
              <a:rPr lang="sv-SE" sz="4200" b="1"/>
              <a:t>Färdmedelsfördelning, </a:t>
            </a:r>
            <a:r>
              <a:rPr lang="sv-SE" sz="4200" b="1">
                <a:solidFill>
                  <a:srgbClr val="95C11F"/>
                </a:solidFill>
              </a:rPr>
              <a:t>punkt 13</a:t>
            </a:r>
            <a:endParaRPr lang="sv-SE" sz="4200" b="1"/>
          </a:p>
        </p:txBody>
      </p:sp>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79B62479-DDCB-430E-B882-023CB5500A49}"/>
              </a:ext>
            </a:extLst>
          </p:cNvPr>
          <p:cNvGraphicFramePr/>
          <p:nvPr>
            <p:extLst>
              <p:ext uri="{D42A27DB-BD31-4B8C-83A1-F6EECF244321}">
                <p14:modId xmlns:p14="http://schemas.microsoft.com/office/powerpoint/2010/main" val="64738226"/>
              </p:ext>
            </p:extLst>
          </p:nvPr>
        </p:nvGraphicFramePr>
        <p:xfrm>
          <a:off x="828702" y="2055814"/>
          <a:ext cx="3380984" cy="31133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4308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F66-C426-44FD-ADAC-BF288DEDC4B3}"/>
              </a:ext>
            </a:extLst>
          </p:cNvPr>
          <p:cNvSpPr>
            <a:spLocks noGrp="1"/>
          </p:cNvSpPr>
          <p:nvPr>
            <p:ph type="title"/>
          </p:nvPr>
        </p:nvSpPr>
        <p:spPr/>
        <p:txBody>
          <a:bodyPr>
            <a:normAutofit/>
          </a:bodyPr>
          <a:lstStyle/>
          <a:p>
            <a:r>
              <a:rPr lang="sv-SE" sz="4200" b="1"/>
              <a:t>Färdmedelsfördelning, </a:t>
            </a:r>
            <a:r>
              <a:rPr lang="sv-SE" sz="4200" b="1">
                <a:solidFill>
                  <a:srgbClr val="95C11F"/>
                </a:solidFill>
              </a:rPr>
              <a:t>punkt 13</a:t>
            </a:r>
            <a:endParaRPr lang="sv-SE" sz="4200" b="1"/>
          </a:p>
        </p:txBody>
      </p:sp>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79B62479-DDCB-430E-B882-023CB5500A49}"/>
              </a:ext>
            </a:extLst>
          </p:cNvPr>
          <p:cNvGraphicFramePr/>
          <p:nvPr>
            <p:extLst>
              <p:ext uri="{D42A27DB-BD31-4B8C-83A1-F6EECF244321}">
                <p14:modId xmlns:p14="http://schemas.microsoft.com/office/powerpoint/2010/main" val="957941582"/>
              </p:ext>
            </p:extLst>
          </p:nvPr>
        </p:nvGraphicFramePr>
        <p:xfrm>
          <a:off x="828702" y="2055814"/>
          <a:ext cx="3380984" cy="3113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 11">
            <a:extLst>
              <a:ext uri="{FF2B5EF4-FFF2-40B4-BE49-F238E27FC236}">
                <a16:creationId xmlns:a16="http://schemas.microsoft.com/office/drawing/2014/main" id="{DC83574D-2B20-45D7-AEF9-627F13EDD44B}"/>
              </a:ext>
            </a:extLst>
          </p:cNvPr>
          <p:cNvGraphicFramePr/>
          <p:nvPr>
            <p:extLst>
              <p:ext uri="{D42A27DB-BD31-4B8C-83A1-F6EECF244321}">
                <p14:modId xmlns:p14="http://schemas.microsoft.com/office/powerpoint/2010/main" val="847859309"/>
              </p:ext>
            </p:extLst>
          </p:nvPr>
        </p:nvGraphicFramePr>
        <p:xfrm>
          <a:off x="4214133" y="2055813"/>
          <a:ext cx="3380985" cy="31133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3123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F66-C426-44FD-ADAC-BF288DEDC4B3}"/>
              </a:ext>
            </a:extLst>
          </p:cNvPr>
          <p:cNvSpPr>
            <a:spLocks noGrp="1"/>
          </p:cNvSpPr>
          <p:nvPr>
            <p:ph type="title"/>
          </p:nvPr>
        </p:nvSpPr>
        <p:spPr/>
        <p:txBody>
          <a:bodyPr>
            <a:normAutofit/>
          </a:bodyPr>
          <a:lstStyle/>
          <a:p>
            <a:r>
              <a:rPr lang="sv-SE" sz="4200" b="1"/>
              <a:t>Färdmedelsfördelning, </a:t>
            </a:r>
            <a:r>
              <a:rPr lang="sv-SE" sz="4200" b="1">
                <a:solidFill>
                  <a:srgbClr val="95C11F"/>
                </a:solidFill>
              </a:rPr>
              <a:t>punkt 13</a:t>
            </a:r>
            <a:endParaRPr lang="sv-SE" sz="4200" b="1"/>
          </a:p>
        </p:txBody>
      </p:sp>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79B62479-DDCB-430E-B882-023CB5500A49}"/>
              </a:ext>
            </a:extLst>
          </p:cNvPr>
          <p:cNvGraphicFramePr/>
          <p:nvPr>
            <p:extLst>
              <p:ext uri="{D42A27DB-BD31-4B8C-83A1-F6EECF244321}">
                <p14:modId xmlns:p14="http://schemas.microsoft.com/office/powerpoint/2010/main" val="3615882756"/>
              </p:ext>
            </p:extLst>
          </p:nvPr>
        </p:nvGraphicFramePr>
        <p:xfrm>
          <a:off x="828702" y="2055814"/>
          <a:ext cx="3380984" cy="3113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 11">
            <a:extLst>
              <a:ext uri="{FF2B5EF4-FFF2-40B4-BE49-F238E27FC236}">
                <a16:creationId xmlns:a16="http://schemas.microsoft.com/office/drawing/2014/main" id="{DC83574D-2B20-45D7-AEF9-627F13EDD44B}"/>
              </a:ext>
            </a:extLst>
          </p:cNvPr>
          <p:cNvGraphicFramePr/>
          <p:nvPr>
            <p:extLst>
              <p:ext uri="{D42A27DB-BD31-4B8C-83A1-F6EECF244321}">
                <p14:modId xmlns:p14="http://schemas.microsoft.com/office/powerpoint/2010/main" val="2677909668"/>
              </p:ext>
            </p:extLst>
          </p:nvPr>
        </p:nvGraphicFramePr>
        <p:xfrm>
          <a:off x="4214133" y="2055813"/>
          <a:ext cx="3380985" cy="31133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 12">
            <a:extLst>
              <a:ext uri="{FF2B5EF4-FFF2-40B4-BE49-F238E27FC236}">
                <a16:creationId xmlns:a16="http://schemas.microsoft.com/office/drawing/2014/main" id="{4A78FBA1-1EE1-4753-ABA8-3739485147D7}"/>
              </a:ext>
            </a:extLst>
          </p:cNvPr>
          <p:cNvGraphicFramePr/>
          <p:nvPr>
            <p:extLst>
              <p:ext uri="{D42A27DB-BD31-4B8C-83A1-F6EECF244321}">
                <p14:modId xmlns:p14="http://schemas.microsoft.com/office/powerpoint/2010/main" val="2037204845"/>
              </p:ext>
            </p:extLst>
          </p:nvPr>
        </p:nvGraphicFramePr>
        <p:xfrm>
          <a:off x="7599565" y="2055815"/>
          <a:ext cx="3380984" cy="311334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45444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F66-C426-44FD-ADAC-BF288DEDC4B3}"/>
              </a:ext>
            </a:extLst>
          </p:cNvPr>
          <p:cNvSpPr>
            <a:spLocks noGrp="1"/>
          </p:cNvSpPr>
          <p:nvPr>
            <p:ph type="title"/>
          </p:nvPr>
        </p:nvSpPr>
        <p:spPr/>
        <p:txBody>
          <a:bodyPr>
            <a:normAutofit/>
          </a:bodyPr>
          <a:lstStyle/>
          <a:p>
            <a:r>
              <a:rPr lang="sv-SE" sz="4200" b="1"/>
              <a:t>Färdmedelsfördelning, </a:t>
            </a:r>
            <a:r>
              <a:rPr lang="sv-SE" sz="4200" b="1">
                <a:solidFill>
                  <a:srgbClr val="95C11F"/>
                </a:solidFill>
              </a:rPr>
              <a:t>punkt 13</a:t>
            </a:r>
            <a:endParaRPr lang="sv-SE" sz="4200" b="1"/>
          </a:p>
        </p:txBody>
      </p:sp>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79B62479-DDCB-430E-B882-023CB5500A49}"/>
              </a:ext>
            </a:extLst>
          </p:cNvPr>
          <p:cNvGraphicFramePr/>
          <p:nvPr>
            <p:extLst>
              <p:ext uri="{D42A27DB-BD31-4B8C-83A1-F6EECF244321}">
                <p14:modId xmlns:p14="http://schemas.microsoft.com/office/powerpoint/2010/main" val="4127569839"/>
              </p:ext>
            </p:extLst>
          </p:nvPr>
        </p:nvGraphicFramePr>
        <p:xfrm>
          <a:off x="828702" y="2055814"/>
          <a:ext cx="3380984" cy="3113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Diagram 11">
            <a:extLst>
              <a:ext uri="{FF2B5EF4-FFF2-40B4-BE49-F238E27FC236}">
                <a16:creationId xmlns:a16="http://schemas.microsoft.com/office/drawing/2014/main" id="{DC83574D-2B20-45D7-AEF9-627F13EDD44B}"/>
              </a:ext>
            </a:extLst>
          </p:cNvPr>
          <p:cNvGraphicFramePr/>
          <p:nvPr>
            <p:extLst>
              <p:ext uri="{D42A27DB-BD31-4B8C-83A1-F6EECF244321}">
                <p14:modId xmlns:p14="http://schemas.microsoft.com/office/powerpoint/2010/main" val="1324876667"/>
              </p:ext>
            </p:extLst>
          </p:nvPr>
        </p:nvGraphicFramePr>
        <p:xfrm>
          <a:off x="4214133" y="2055813"/>
          <a:ext cx="3380985" cy="31133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Diagram 12">
            <a:extLst>
              <a:ext uri="{FF2B5EF4-FFF2-40B4-BE49-F238E27FC236}">
                <a16:creationId xmlns:a16="http://schemas.microsoft.com/office/drawing/2014/main" id="{4A78FBA1-1EE1-4753-ABA8-3739485147D7}"/>
              </a:ext>
            </a:extLst>
          </p:cNvPr>
          <p:cNvGraphicFramePr/>
          <p:nvPr>
            <p:extLst>
              <p:ext uri="{D42A27DB-BD31-4B8C-83A1-F6EECF244321}">
                <p14:modId xmlns:p14="http://schemas.microsoft.com/office/powerpoint/2010/main" val="4122296677"/>
              </p:ext>
            </p:extLst>
          </p:nvPr>
        </p:nvGraphicFramePr>
        <p:xfrm>
          <a:off x="7599565" y="2055815"/>
          <a:ext cx="3380984" cy="3113343"/>
        </p:xfrm>
        <a:graphic>
          <a:graphicData uri="http://schemas.openxmlformats.org/drawingml/2006/chart">
            <c:chart xmlns:c="http://schemas.openxmlformats.org/drawingml/2006/chart" xmlns:r="http://schemas.openxmlformats.org/officeDocument/2006/relationships" r:id="rId6"/>
          </a:graphicData>
        </a:graphic>
      </p:graphicFrame>
      <p:sp>
        <p:nvSpPr>
          <p:cNvPr id="9" name="Rektangel 8">
            <a:extLst>
              <a:ext uri="{FF2B5EF4-FFF2-40B4-BE49-F238E27FC236}">
                <a16:creationId xmlns:a16="http://schemas.microsoft.com/office/drawing/2014/main" id="{70FEF767-D139-4D66-86C5-5E1BB40626E2}"/>
              </a:ext>
            </a:extLst>
          </p:cNvPr>
          <p:cNvSpPr/>
          <p:nvPr/>
        </p:nvSpPr>
        <p:spPr>
          <a:xfrm>
            <a:off x="3726364" y="2728415"/>
            <a:ext cx="4739271" cy="1768140"/>
          </a:xfrm>
          <a:prstGeom prst="rect">
            <a:avLst/>
          </a:prstGeom>
          <a:solidFill>
            <a:srgbClr val="003399"/>
          </a:solidFill>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144000" rIns="144000" bIns="144000">
            <a:spAutoFit/>
          </a:bodyPr>
          <a:lstStyle/>
          <a:p>
            <a:r>
              <a:rPr lang="sv-SE" sz="2400" dirty="0"/>
              <a:t>Totalt sett kan en </a:t>
            </a:r>
            <a:r>
              <a:rPr lang="sv-SE" sz="2400" u="sng" dirty="0"/>
              <a:t>årlig samhällsekonomisk vinst på 80-115 miljoner</a:t>
            </a:r>
            <a:r>
              <a:rPr lang="sv-SE" sz="2400" dirty="0"/>
              <a:t> kronor göras om målet för färdmedelsfördelning uppnås</a:t>
            </a:r>
          </a:p>
        </p:txBody>
      </p:sp>
    </p:spTree>
    <p:extLst>
      <p:ext uri="{BB962C8B-B14F-4D97-AF65-F5344CB8AC3E}">
        <p14:creationId xmlns:p14="http://schemas.microsoft.com/office/powerpoint/2010/main" val="246226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Varför en klimatstrategi? </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sv-SE"/>
              <a:t>Minska klimatpåverkan</a:t>
            </a:r>
          </a:p>
          <a:p>
            <a:pPr>
              <a:lnSpc>
                <a:spcPct val="150000"/>
              </a:lnSpc>
            </a:pPr>
            <a:r>
              <a:rPr lang="sv-SE"/>
              <a:t>Styrdokument</a:t>
            </a:r>
          </a:p>
          <a:p>
            <a:pPr>
              <a:lnSpc>
                <a:spcPct val="150000"/>
              </a:lnSpc>
            </a:pPr>
            <a:r>
              <a:rPr lang="sv-SE"/>
              <a:t>Tillsammans</a:t>
            </a:r>
          </a:p>
          <a:p>
            <a:pPr>
              <a:lnSpc>
                <a:spcPct val="150000"/>
              </a:lnSpc>
            </a:pPr>
            <a:r>
              <a:rPr lang="sv-SE"/>
              <a:t>Öka takten</a:t>
            </a:r>
          </a:p>
          <a:p>
            <a:endParaRPr lang="sv-SE"/>
          </a:p>
          <a:p>
            <a:endParaRPr lang="sv-SE"/>
          </a:p>
          <a:p>
            <a:pPr marL="0" indent="0">
              <a:buFont typeface="Arial" panose="020B0604020202020204" pitchFamily="34" charset="0"/>
              <a:buNone/>
            </a:pPr>
            <a:endParaRPr lang="sv-SE"/>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 name="Platshållare för innehåll 9" descr="En bild som visar tecken&#10;&#10;Automatiskt genererad beskrivning">
            <a:extLst>
              <a:ext uri="{FF2B5EF4-FFF2-40B4-BE49-F238E27FC236}">
                <a16:creationId xmlns:a16="http://schemas.microsoft.com/office/drawing/2014/main" id="{E9877F52-4431-40F2-BE5A-4197E36EB6D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723419" y="2740467"/>
            <a:ext cx="2613951" cy="3168035"/>
          </a:xfrm>
        </p:spPr>
      </p:pic>
    </p:spTree>
    <p:extLst>
      <p:ext uri="{BB962C8B-B14F-4D97-AF65-F5344CB8AC3E}">
        <p14:creationId xmlns:p14="http://schemas.microsoft.com/office/powerpoint/2010/main" val="3087205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1081120"/>
            <a:ext cx="7125586" cy="631826"/>
          </a:xfrm>
        </p:spPr>
        <p:txBody>
          <a:bodyPr vert="horz" lIns="91440" tIns="45720" rIns="91440" bIns="45720" rtlCol="0" anchor="ctr">
            <a:normAutofit fontScale="90000"/>
          </a:bodyPr>
          <a:lstStyle/>
          <a:p>
            <a:r>
              <a:rPr lang="en-US" sz="4200" b="1" err="1"/>
              <a:t>Östersund</a:t>
            </a:r>
            <a:r>
              <a:rPr lang="en-US" sz="4200" b="1"/>
              <a:t> </a:t>
            </a:r>
            <a:r>
              <a:rPr lang="en-US" sz="4200" b="1" err="1"/>
              <a:t>växer</a:t>
            </a:r>
            <a:r>
              <a:rPr lang="en-US" sz="4200" b="1"/>
              <a:t>!</a:t>
            </a:r>
            <a:br>
              <a:rPr lang="en-US" sz="2700" b="1"/>
            </a:br>
            <a:endParaRPr lang="en-US" sz="4200" b="1"/>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50443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pSp>
        <p:nvGrpSpPr>
          <p:cNvPr id="14" name="Grupp 13">
            <a:extLst>
              <a:ext uri="{FF2B5EF4-FFF2-40B4-BE49-F238E27FC236}">
                <a16:creationId xmlns:a16="http://schemas.microsoft.com/office/drawing/2014/main" id="{9FDEB785-A1D2-4C83-B1D0-CD67E627E1A2}"/>
              </a:ext>
            </a:extLst>
          </p:cNvPr>
          <p:cNvGrpSpPr/>
          <p:nvPr/>
        </p:nvGrpSpPr>
        <p:grpSpPr>
          <a:xfrm>
            <a:off x="1868465" y="2896481"/>
            <a:ext cx="1337613" cy="2215044"/>
            <a:chOff x="906592" y="1844963"/>
            <a:chExt cx="1337613" cy="2215044"/>
          </a:xfrm>
        </p:grpSpPr>
        <p:pic>
          <p:nvPicPr>
            <p:cNvPr id="15" name="Picture 5">
              <a:extLst>
                <a:ext uri="{FF2B5EF4-FFF2-40B4-BE49-F238E27FC236}">
                  <a16:creationId xmlns:a16="http://schemas.microsoft.com/office/drawing/2014/main" id="{280388D2-B180-4D82-B7E0-BEDFBD2A66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966" y="2814408"/>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a:extLst>
                <a:ext uri="{FF2B5EF4-FFF2-40B4-BE49-F238E27FC236}">
                  <a16:creationId xmlns:a16="http://schemas.microsoft.com/office/drawing/2014/main" id="{71668192-C65C-4541-8104-724C03D6B8D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19" y="249846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a:extLst>
                <a:ext uri="{FF2B5EF4-FFF2-40B4-BE49-F238E27FC236}">
                  <a16:creationId xmlns:a16="http://schemas.microsoft.com/office/drawing/2014/main" id="{11398BF1-F7F3-44CA-A029-088AA85E62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4" y="184496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a:extLst>
                <a:ext uri="{FF2B5EF4-FFF2-40B4-BE49-F238E27FC236}">
                  <a16:creationId xmlns:a16="http://schemas.microsoft.com/office/drawing/2014/main" id="{627D5F8A-9115-462E-B084-C9E9139C62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20" y="2174084"/>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5">
              <a:extLst>
                <a:ext uri="{FF2B5EF4-FFF2-40B4-BE49-F238E27FC236}">
                  <a16:creationId xmlns:a16="http://schemas.microsoft.com/office/drawing/2014/main" id="{070DAD77-47D0-400B-905A-3859A6570D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2" y="344858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a:extLst>
                <a:ext uri="{FF2B5EF4-FFF2-40B4-BE49-F238E27FC236}">
                  <a16:creationId xmlns:a16="http://schemas.microsoft.com/office/drawing/2014/main" id="{94B94B85-F9C9-4913-BAC4-01C29B9DBE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5" y="2160908"/>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a:extLst>
                <a:ext uri="{FF2B5EF4-FFF2-40B4-BE49-F238E27FC236}">
                  <a16:creationId xmlns:a16="http://schemas.microsoft.com/office/drawing/2014/main" id="{642D2BFF-3CD0-48BC-A954-AE875BD1A2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20" y="184873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a:extLst>
                <a:ext uri="{FF2B5EF4-FFF2-40B4-BE49-F238E27FC236}">
                  <a16:creationId xmlns:a16="http://schemas.microsoft.com/office/drawing/2014/main" id="{CC41E079-3558-4E0C-8113-AD94E3B5F3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966" y="2498462"/>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a:extLst>
                <a:ext uri="{FF2B5EF4-FFF2-40B4-BE49-F238E27FC236}">
                  <a16:creationId xmlns:a16="http://schemas.microsoft.com/office/drawing/2014/main" id="{F0B39C1B-CEAE-4364-BEA4-6847954A14A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93" y="312652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a:extLst>
                <a:ext uri="{FF2B5EF4-FFF2-40B4-BE49-F238E27FC236}">
                  <a16:creationId xmlns:a16="http://schemas.microsoft.com/office/drawing/2014/main" id="{E6038132-396A-4949-9833-4825094EC5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20" y="3132638"/>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a:extLst>
                <a:ext uri="{FF2B5EF4-FFF2-40B4-BE49-F238E27FC236}">
                  <a16:creationId xmlns:a16="http://schemas.microsoft.com/office/drawing/2014/main" id="{1BA04B3D-000D-4723-88AF-E216088C7B2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0078" y="2816693"/>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a:extLst>
                <a:ext uri="{FF2B5EF4-FFF2-40B4-BE49-F238E27FC236}">
                  <a16:creationId xmlns:a16="http://schemas.microsoft.com/office/drawing/2014/main" id="{A9AE32CC-A66C-4043-86F4-5DE9F63C1FE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0718" y="3454212"/>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a:extLst>
                <a:ext uri="{FF2B5EF4-FFF2-40B4-BE49-F238E27FC236}">
                  <a16:creationId xmlns:a16="http://schemas.microsoft.com/office/drawing/2014/main" id="{0984E7E4-5C60-4EB8-9C21-F4A3E7C2F1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914" y="3744062"/>
              <a:ext cx="663485" cy="31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Grupp 27">
            <a:extLst>
              <a:ext uri="{FF2B5EF4-FFF2-40B4-BE49-F238E27FC236}">
                <a16:creationId xmlns:a16="http://schemas.microsoft.com/office/drawing/2014/main" id="{28449683-6245-48DF-84D2-DCA8BEE93E92}"/>
              </a:ext>
            </a:extLst>
          </p:cNvPr>
          <p:cNvGrpSpPr/>
          <p:nvPr/>
        </p:nvGrpSpPr>
        <p:grpSpPr>
          <a:xfrm>
            <a:off x="4413331" y="2620400"/>
            <a:ext cx="1137902" cy="3622099"/>
            <a:chOff x="2744277" y="1848733"/>
            <a:chExt cx="1137902" cy="3622099"/>
          </a:xfrm>
        </p:grpSpPr>
        <p:pic>
          <p:nvPicPr>
            <p:cNvPr id="29" name="Picture 4">
              <a:extLst>
                <a:ext uri="{FF2B5EF4-FFF2-40B4-BE49-F238E27FC236}">
                  <a16:creationId xmlns:a16="http://schemas.microsoft.com/office/drawing/2014/main" id="{B24C9238-5F3C-4F27-8D82-D051CEBFE2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42" y="1848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a:extLst>
                <a:ext uri="{FF2B5EF4-FFF2-40B4-BE49-F238E27FC236}">
                  <a16:creationId xmlns:a16="http://schemas.microsoft.com/office/drawing/2014/main" id="{21D6CF84-C56D-44BC-B3A1-0FFA68853F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41" y="1985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a:extLst>
                <a:ext uri="{FF2B5EF4-FFF2-40B4-BE49-F238E27FC236}">
                  <a16:creationId xmlns:a16="http://schemas.microsoft.com/office/drawing/2014/main" id="{56B2A286-3FF6-495F-BE43-CC71782CEB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7237" y="2141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4">
              <a:extLst>
                <a:ext uri="{FF2B5EF4-FFF2-40B4-BE49-F238E27FC236}">
                  <a16:creationId xmlns:a16="http://schemas.microsoft.com/office/drawing/2014/main" id="{A051B5FB-9D5A-467D-847D-2A6124694F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40" y="22887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a:extLst>
                <a:ext uri="{FF2B5EF4-FFF2-40B4-BE49-F238E27FC236}">
                  <a16:creationId xmlns:a16="http://schemas.microsoft.com/office/drawing/2014/main" id="{AB29BC4E-C478-492D-ADBD-46B2F4B81F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38" y="242598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a:extLst>
                <a:ext uri="{FF2B5EF4-FFF2-40B4-BE49-F238E27FC236}">
                  <a16:creationId xmlns:a16="http://schemas.microsoft.com/office/drawing/2014/main" id="{B6A68E06-37B7-4605-9573-80DF396925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7234" y="2581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a:extLst>
                <a:ext uri="{FF2B5EF4-FFF2-40B4-BE49-F238E27FC236}">
                  <a16:creationId xmlns:a16="http://schemas.microsoft.com/office/drawing/2014/main" id="{57D6A8AD-0E39-42EB-B84E-B11E9E9CBF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6" y="27190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a:extLst>
                <a:ext uri="{FF2B5EF4-FFF2-40B4-BE49-F238E27FC236}">
                  <a16:creationId xmlns:a16="http://schemas.microsoft.com/office/drawing/2014/main" id="{DFAC7BFD-C8C6-4CB1-92FA-96547A7C81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5" y="2856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a:extLst>
                <a:ext uri="{FF2B5EF4-FFF2-40B4-BE49-F238E27FC236}">
                  <a16:creationId xmlns:a16="http://schemas.microsoft.com/office/drawing/2014/main" id="{D2E7929A-73F2-4527-AE7F-394A821B9A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9431" y="30121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a:extLst>
                <a:ext uri="{FF2B5EF4-FFF2-40B4-BE49-F238E27FC236}">
                  <a16:creationId xmlns:a16="http://schemas.microsoft.com/office/drawing/2014/main" id="{8DAA0935-CD63-48EA-A971-AC2F269982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3" y="31591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4">
              <a:extLst>
                <a:ext uri="{FF2B5EF4-FFF2-40B4-BE49-F238E27FC236}">
                  <a16:creationId xmlns:a16="http://schemas.microsoft.com/office/drawing/2014/main" id="{CD127192-9F7D-4491-B949-FA65248215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8332" y="32963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a:extLst>
                <a:ext uri="{FF2B5EF4-FFF2-40B4-BE49-F238E27FC236}">
                  <a16:creationId xmlns:a16="http://schemas.microsoft.com/office/drawing/2014/main" id="{6A89A0FA-1D72-448F-B8D8-B79FDA9E44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9428" y="34522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
              <a:extLst>
                <a:ext uri="{FF2B5EF4-FFF2-40B4-BE49-F238E27FC236}">
                  <a16:creationId xmlns:a16="http://schemas.microsoft.com/office/drawing/2014/main" id="{415DA6FC-FCA7-4BC0-BCF2-16EC1E4FE2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30" y="36116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a:extLst>
                <a:ext uri="{FF2B5EF4-FFF2-40B4-BE49-F238E27FC236}">
                  <a16:creationId xmlns:a16="http://schemas.microsoft.com/office/drawing/2014/main" id="{825A258D-B837-4C66-98E6-C0EA72DA37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28" y="37488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a:extLst>
                <a:ext uri="{FF2B5EF4-FFF2-40B4-BE49-F238E27FC236}">
                  <a16:creationId xmlns:a16="http://schemas.microsoft.com/office/drawing/2014/main" id="{8A9FD757-42C2-4B0D-BE04-3BE68A4F3D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625" y="390475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a:extLst>
                <a:ext uri="{FF2B5EF4-FFF2-40B4-BE49-F238E27FC236}">
                  <a16:creationId xmlns:a16="http://schemas.microsoft.com/office/drawing/2014/main" id="{F377D137-60FD-4EB7-87A4-B087F5358A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27" y="40517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a:extLst>
                <a:ext uri="{FF2B5EF4-FFF2-40B4-BE49-F238E27FC236}">
                  <a16:creationId xmlns:a16="http://schemas.microsoft.com/office/drawing/2014/main" id="{171BF2B8-33F7-47C7-8C5E-9FC49A1BE2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526" y="41889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a:extLst>
                <a:ext uri="{FF2B5EF4-FFF2-40B4-BE49-F238E27FC236}">
                  <a16:creationId xmlns:a16="http://schemas.microsoft.com/office/drawing/2014/main" id="{1B2C63D9-3949-4CF1-AD4D-CB3F5B16AB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622" y="43448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a:extLst>
                <a:ext uri="{FF2B5EF4-FFF2-40B4-BE49-F238E27FC236}">
                  <a16:creationId xmlns:a16="http://schemas.microsoft.com/office/drawing/2014/main" id="{89EF2545-54B7-4761-B6FF-AF42AC5A46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34" y="44820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a:extLst>
                <a:ext uri="{FF2B5EF4-FFF2-40B4-BE49-F238E27FC236}">
                  <a16:creationId xmlns:a16="http://schemas.microsoft.com/office/drawing/2014/main" id="{1D91B06A-4DB2-46BE-8FAF-B4A698B26C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6135" y="462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4">
              <a:extLst>
                <a:ext uri="{FF2B5EF4-FFF2-40B4-BE49-F238E27FC236}">
                  <a16:creationId xmlns:a16="http://schemas.microsoft.com/office/drawing/2014/main" id="{8520E152-63DA-4F5F-A1CC-983613ADDC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4"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a:extLst>
                <a:ext uri="{FF2B5EF4-FFF2-40B4-BE49-F238E27FC236}">
                  <a16:creationId xmlns:a16="http://schemas.microsoft.com/office/drawing/2014/main" id="{2D015EC8-233E-4095-88DF-94FE5D646A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3"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4">
              <a:extLst>
                <a:ext uri="{FF2B5EF4-FFF2-40B4-BE49-F238E27FC236}">
                  <a16:creationId xmlns:a16="http://schemas.microsoft.com/office/drawing/2014/main" id="{735C5B36-9230-4E25-8A81-C1863980D5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2349"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a:extLst>
                <a:ext uri="{FF2B5EF4-FFF2-40B4-BE49-F238E27FC236}">
                  <a16:creationId xmlns:a16="http://schemas.microsoft.com/office/drawing/2014/main" id="{64EEEA2A-ED78-401C-AB76-616386FF3B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2"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4">
              <a:extLst>
                <a:ext uri="{FF2B5EF4-FFF2-40B4-BE49-F238E27FC236}">
                  <a16:creationId xmlns:a16="http://schemas.microsoft.com/office/drawing/2014/main" id="{5D0C90D4-3D49-448C-A1E7-C77B871331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50"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4">
              <a:extLst>
                <a:ext uri="{FF2B5EF4-FFF2-40B4-BE49-F238E27FC236}">
                  <a16:creationId xmlns:a16="http://schemas.microsoft.com/office/drawing/2014/main" id="{BAC14241-5BA9-48FA-9FCE-35D0871DDF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2347"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4">
              <a:extLst>
                <a:ext uri="{FF2B5EF4-FFF2-40B4-BE49-F238E27FC236}">
                  <a16:creationId xmlns:a16="http://schemas.microsoft.com/office/drawing/2014/main" id="{A6B5ECE5-CBA2-430B-8148-CE65FEA2C6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8"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4">
              <a:extLst>
                <a:ext uri="{FF2B5EF4-FFF2-40B4-BE49-F238E27FC236}">
                  <a16:creationId xmlns:a16="http://schemas.microsoft.com/office/drawing/2014/main" id="{61FB2166-1EEF-467F-876F-13654BE0134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7"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
              <a:extLst>
                <a:ext uri="{FF2B5EF4-FFF2-40B4-BE49-F238E27FC236}">
                  <a16:creationId xmlns:a16="http://schemas.microsoft.com/office/drawing/2014/main" id="{33A5D420-C26F-4EBF-8EEC-CA3805AD19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4543"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a:extLst>
                <a:ext uri="{FF2B5EF4-FFF2-40B4-BE49-F238E27FC236}">
                  <a16:creationId xmlns:a16="http://schemas.microsoft.com/office/drawing/2014/main" id="{D8A86C5C-6531-430E-942B-C014966995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5"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
              <a:extLst>
                <a:ext uri="{FF2B5EF4-FFF2-40B4-BE49-F238E27FC236}">
                  <a16:creationId xmlns:a16="http://schemas.microsoft.com/office/drawing/2014/main" id="{105C1071-8F81-43D8-823C-900B1DC021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3444"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
              <a:extLst>
                <a:ext uri="{FF2B5EF4-FFF2-40B4-BE49-F238E27FC236}">
                  <a16:creationId xmlns:a16="http://schemas.microsoft.com/office/drawing/2014/main" id="{B2F60D35-B55B-4BEB-93BC-94D5A6A624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4540"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
              <a:extLst>
                <a:ext uri="{FF2B5EF4-FFF2-40B4-BE49-F238E27FC236}">
                  <a16:creationId xmlns:a16="http://schemas.microsoft.com/office/drawing/2014/main" id="{76661635-9DCA-4EC6-AB14-4013C9CDCF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42"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4">
              <a:extLst>
                <a:ext uri="{FF2B5EF4-FFF2-40B4-BE49-F238E27FC236}">
                  <a16:creationId xmlns:a16="http://schemas.microsoft.com/office/drawing/2014/main" id="{99A04919-B206-48A8-AFE5-A702C23902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41"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a:extLst>
                <a:ext uri="{FF2B5EF4-FFF2-40B4-BE49-F238E27FC236}">
                  <a16:creationId xmlns:a16="http://schemas.microsoft.com/office/drawing/2014/main" id="{8C746DCE-6124-488E-985C-4A3DEBAF57D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737"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4">
              <a:extLst>
                <a:ext uri="{FF2B5EF4-FFF2-40B4-BE49-F238E27FC236}">
                  <a16:creationId xmlns:a16="http://schemas.microsoft.com/office/drawing/2014/main" id="{7DE9947F-AC79-497C-B376-3AA49C15EF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39"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4">
              <a:extLst>
                <a:ext uri="{FF2B5EF4-FFF2-40B4-BE49-F238E27FC236}">
                  <a16:creationId xmlns:a16="http://schemas.microsoft.com/office/drawing/2014/main" id="{24C0F791-FAE2-4B79-871B-957F1CF9BE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5638"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a:extLst>
                <a:ext uri="{FF2B5EF4-FFF2-40B4-BE49-F238E27FC236}">
                  <a16:creationId xmlns:a16="http://schemas.microsoft.com/office/drawing/2014/main" id="{167E53B2-3E80-4DEA-9691-AEC7FAB5032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734"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4">
              <a:extLst>
                <a:ext uri="{FF2B5EF4-FFF2-40B4-BE49-F238E27FC236}">
                  <a16:creationId xmlns:a16="http://schemas.microsoft.com/office/drawing/2014/main" id="{7300BB57-B667-4DC5-AC67-FB66D68A7B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46"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4">
              <a:extLst>
                <a:ext uri="{FF2B5EF4-FFF2-40B4-BE49-F238E27FC236}">
                  <a16:creationId xmlns:a16="http://schemas.microsoft.com/office/drawing/2014/main" id="{8E33CA27-4B64-4E19-9FBA-13195D0008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1248"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4">
              <a:extLst>
                <a:ext uri="{FF2B5EF4-FFF2-40B4-BE49-F238E27FC236}">
                  <a16:creationId xmlns:a16="http://schemas.microsoft.com/office/drawing/2014/main" id="{04C1B6E7-EDB1-4294-B752-83787C2BFB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5"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a:extLst>
                <a:ext uri="{FF2B5EF4-FFF2-40B4-BE49-F238E27FC236}">
                  <a16:creationId xmlns:a16="http://schemas.microsoft.com/office/drawing/2014/main" id="{AF850652-2BF2-401A-942B-64115758C3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3"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4">
              <a:extLst>
                <a:ext uri="{FF2B5EF4-FFF2-40B4-BE49-F238E27FC236}">
                  <a16:creationId xmlns:a16="http://schemas.microsoft.com/office/drawing/2014/main" id="{7E5C43A7-6729-4E86-87EA-3E14CCC4AC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0060"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4">
              <a:extLst>
                <a:ext uri="{FF2B5EF4-FFF2-40B4-BE49-F238E27FC236}">
                  <a16:creationId xmlns:a16="http://schemas.microsoft.com/office/drawing/2014/main" id="{2BA8E17C-2DE1-451E-ACAA-7A30409E01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2"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4">
              <a:extLst>
                <a:ext uri="{FF2B5EF4-FFF2-40B4-BE49-F238E27FC236}">
                  <a16:creationId xmlns:a16="http://schemas.microsoft.com/office/drawing/2014/main" id="{8F93E9C3-F2F6-4DA6-B21A-426AE5A8EB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61"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4">
              <a:extLst>
                <a:ext uri="{FF2B5EF4-FFF2-40B4-BE49-F238E27FC236}">
                  <a16:creationId xmlns:a16="http://schemas.microsoft.com/office/drawing/2014/main" id="{F4FD6F7C-0B3E-4AF4-AFDE-989650A08A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0057"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4">
              <a:extLst>
                <a:ext uri="{FF2B5EF4-FFF2-40B4-BE49-F238E27FC236}">
                  <a16:creationId xmlns:a16="http://schemas.microsoft.com/office/drawing/2014/main" id="{33ECE9FB-11C8-4B0E-8D1D-E7A79EF758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9"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a:extLst>
                <a:ext uri="{FF2B5EF4-FFF2-40B4-BE49-F238E27FC236}">
                  <a16:creationId xmlns:a16="http://schemas.microsoft.com/office/drawing/2014/main" id="{A6D394EA-BD83-4C7C-941D-7D4148E550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7"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4">
              <a:extLst>
                <a:ext uri="{FF2B5EF4-FFF2-40B4-BE49-F238E27FC236}">
                  <a16:creationId xmlns:a16="http://schemas.microsoft.com/office/drawing/2014/main" id="{1C234AC1-E33F-431E-8388-4BE4878C47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2253"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4">
              <a:extLst>
                <a:ext uri="{FF2B5EF4-FFF2-40B4-BE49-F238E27FC236}">
                  <a16:creationId xmlns:a16="http://schemas.microsoft.com/office/drawing/2014/main" id="{ADB2745A-B1AB-4FDC-B7EA-4F03601BD9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6"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4">
              <a:extLst>
                <a:ext uri="{FF2B5EF4-FFF2-40B4-BE49-F238E27FC236}">
                  <a16:creationId xmlns:a16="http://schemas.microsoft.com/office/drawing/2014/main" id="{F2EF964D-4725-4FC4-93AA-7FC1181E56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1154"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4">
              <a:extLst>
                <a:ext uri="{FF2B5EF4-FFF2-40B4-BE49-F238E27FC236}">
                  <a16:creationId xmlns:a16="http://schemas.microsoft.com/office/drawing/2014/main" id="{A28D3DBE-683A-41B8-B43B-458D15320D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2251"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4">
              <a:extLst>
                <a:ext uri="{FF2B5EF4-FFF2-40B4-BE49-F238E27FC236}">
                  <a16:creationId xmlns:a16="http://schemas.microsoft.com/office/drawing/2014/main" id="{1EE1D85E-7479-453B-93A6-F7CDD87799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52"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4">
              <a:extLst>
                <a:ext uri="{FF2B5EF4-FFF2-40B4-BE49-F238E27FC236}">
                  <a16:creationId xmlns:a16="http://schemas.microsoft.com/office/drawing/2014/main" id="{83AE6752-59B2-4E0D-97CE-A20464684C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51"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4">
              <a:extLst>
                <a:ext uri="{FF2B5EF4-FFF2-40B4-BE49-F238E27FC236}">
                  <a16:creationId xmlns:a16="http://schemas.microsoft.com/office/drawing/2014/main" id="{05FC3F73-9E36-4CE9-8B4F-93E7C1D9F0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447"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4">
              <a:extLst>
                <a:ext uri="{FF2B5EF4-FFF2-40B4-BE49-F238E27FC236}">
                  <a16:creationId xmlns:a16="http://schemas.microsoft.com/office/drawing/2014/main" id="{5498D474-8B68-4B68-84A1-F4DB9397747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50"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4">
              <a:extLst>
                <a:ext uri="{FF2B5EF4-FFF2-40B4-BE49-F238E27FC236}">
                  <a16:creationId xmlns:a16="http://schemas.microsoft.com/office/drawing/2014/main" id="{EBECBA5E-1F8B-4029-B1F8-C1B5DD2628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3348"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4">
              <a:extLst>
                <a:ext uri="{FF2B5EF4-FFF2-40B4-BE49-F238E27FC236}">
                  <a16:creationId xmlns:a16="http://schemas.microsoft.com/office/drawing/2014/main" id="{9F9DC70E-B4EA-482D-B853-B1AC25208F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444"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4">
              <a:extLst>
                <a:ext uri="{FF2B5EF4-FFF2-40B4-BE49-F238E27FC236}">
                  <a16:creationId xmlns:a16="http://schemas.microsoft.com/office/drawing/2014/main" id="{EA8C4ED3-5D8E-40E2-93EB-4C77AA0D9D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57"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4">
              <a:extLst>
                <a:ext uri="{FF2B5EF4-FFF2-40B4-BE49-F238E27FC236}">
                  <a16:creationId xmlns:a16="http://schemas.microsoft.com/office/drawing/2014/main" id="{3BB3A3EE-2CF5-4F79-9AEC-D238169CAD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8958"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4">
              <a:extLst>
                <a:ext uri="{FF2B5EF4-FFF2-40B4-BE49-F238E27FC236}">
                  <a16:creationId xmlns:a16="http://schemas.microsoft.com/office/drawing/2014/main" id="{D5CE6954-4C5D-4BE9-8EB3-0DCCA9C2D9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7"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4">
              <a:extLst>
                <a:ext uri="{FF2B5EF4-FFF2-40B4-BE49-F238E27FC236}">
                  <a16:creationId xmlns:a16="http://schemas.microsoft.com/office/drawing/2014/main" id="{923ABE35-2EB7-424B-8460-5BEF050F42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6"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4">
              <a:extLst>
                <a:ext uri="{FF2B5EF4-FFF2-40B4-BE49-F238E27FC236}">
                  <a16:creationId xmlns:a16="http://schemas.microsoft.com/office/drawing/2014/main" id="{9A7EE8F3-6767-40D2-AA46-A42FE12208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5172"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a:extLst>
                <a:ext uri="{FF2B5EF4-FFF2-40B4-BE49-F238E27FC236}">
                  <a16:creationId xmlns:a16="http://schemas.microsoft.com/office/drawing/2014/main" id="{EE4F68FA-8AA2-4736-AC2D-56BD13338C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4"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4">
              <a:extLst>
                <a:ext uri="{FF2B5EF4-FFF2-40B4-BE49-F238E27FC236}">
                  <a16:creationId xmlns:a16="http://schemas.microsoft.com/office/drawing/2014/main" id="{5863E16A-C589-4240-A48D-5FAC4F028F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3"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4">
              <a:extLst>
                <a:ext uri="{FF2B5EF4-FFF2-40B4-BE49-F238E27FC236}">
                  <a16:creationId xmlns:a16="http://schemas.microsoft.com/office/drawing/2014/main" id="{1D30C4C7-B1F3-4971-8283-3B1EC76F5F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5169"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4">
              <a:extLst>
                <a:ext uri="{FF2B5EF4-FFF2-40B4-BE49-F238E27FC236}">
                  <a16:creationId xmlns:a16="http://schemas.microsoft.com/office/drawing/2014/main" id="{16458214-151D-4AEB-8A8A-CDEC37F037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71"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 name="Picture 4">
              <a:extLst>
                <a:ext uri="{FF2B5EF4-FFF2-40B4-BE49-F238E27FC236}">
                  <a16:creationId xmlns:a16="http://schemas.microsoft.com/office/drawing/2014/main" id="{E27B0C6B-479F-4BC3-AD6D-5AB603D8B9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69"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4">
              <a:extLst>
                <a:ext uri="{FF2B5EF4-FFF2-40B4-BE49-F238E27FC236}">
                  <a16:creationId xmlns:a16="http://schemas.microsoft.com/office/drawing/2014/main" id="{48CD5C1C-F90F-45D7-9789-72E1222D2D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7366"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4">
              <a:extLst>
                <a:ext uri="{FF2B5EF4-FFF2-40B4-BE49-F238E27FC236}">
                  <a16:creationId xmlns:a16="http://schemas.microsoft.com/office/drawing/2014/main" id="{1440CC51-82BE-4DB8-84C7-FFCF2E3310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68"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4">
              <a:extLst>
                <a:ext uri="{FF2B5EF4-FFF2-40B4-BE49-F238E27FC236}">
                  <a16:creationId xmlns:a16="http://schemas.microsoft.com/office/drawing/2014/main" id="{97F08EC6-7954-4F82-A97E-8DA83B62636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6267"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4">
              <a:extLst>
                <a:ext uri="{FF2B5EF4-FFF2-40B4-BE49-F238E27FC236}">
                  <a16:creationId xmlns:a16="http://schemas.microsoft.com/office/drawing/2014/main" id="{DCF8AB1E-5493-42EB-A3E7-48E7E951D97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7363"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4">
              <a:extLst>
                <a:ext uri="{FF2B5EF4-FFF2-40B4-BE49-F238E27FC236}">
                  <a16:creationId xmlns:a16="http://schemas.microsoft.com/office/drawing/2014/main" id="{32C27110-76B1-4543-AD2C-ADB526B0A4B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5"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a:extLst>
                <a:ext uri="{FF2B5EF4-FFF2-40B4-BE49-F238E27FC236}">
                  <a16:creationId xmlns:a16="http://schemas.microsoft.com/office/drawing/2014/main" id="{65BE83AA-0F99-43A3-97F8-5F142733C0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3"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4">
              <a:extLst>
                <a:ext uri="{FF2B5EF4-FFF2-40B4-BE49-F238E27FC236}">
                  <a16:creationId xmlns:a16="http://schemas.microsoft.com/office/drawing/2014/main" id="{BC0F0807-CD4F-4423-87AE-441152B606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559"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4">
              <a:extLst>
                <a:ext uri="{FF2B5EF4-FFF2-40B4-BE49-F238E27FC236}">
                  <a16:creationId xmlns:a16="http://schemas.microsoft.com/office/drawing/2014/main" id="{3CBD26AC-98A8-454B-A353-18F6C37C65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2"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Picture 4">
              <a:extLst>
                <a:ext uri="{FF2B5EF4-FFF2-40B4-BE49-F238E27FC236}">
                  <a16:creationId xmlns:a16="http://schemas.microsoft.com/office/drawing/2014/main" id="{DC5DDF8E-7DC9-4C6B-AEDA-D14059B662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8460"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4">
              <a:extLst>
                <a:ext uri="{FF2B5EF4-FFF2-40B4-BE49-F238E27FC236}">
                  <a16:creationId xmlns:a16="http://schemas.microsoft.com/office/drawing/2014/main" id="{5C748B4D-26CE-4D9C-A5C8-B63DBD7FDF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557"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4">
              <a:extLst>
                <a:ext uri="{FF2B5EF4-FFF2-40B4-BE49-F238E27FC236}">
                  <a16:creationId xmlns:a16="http://schemas.microsoft.com/office/drawing/2014/main" id="{E7AAD2C2-D5B7-4ACA-975A-682B529555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69"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4">
              <a:extLst>
                <a:ext uri="{FF2B5EF4-FFF2-40B4-BE49-F238E27FC236}">
                  <a16:creationId xmlns:a16="http://schemas.microsoft.com/office/drawing/2014/main" id="{C57F0D7A-C1D3-4C5E-82A5-12119A1B0F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4070"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4">
              <a:extLst>
                <a:ext uri="{FF2B5EF4-FFF2-40B4-BE49-F238E27FC236}">
                  <a16:creationId xmlns:a16="http://schemas.microsoft.com/office/drawing/2014/main" id="{4C9D7AC8-6634-4E52-BB78-2450458B07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4277" y="476747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4">
              <a:extLst>
                <a:ext uri="{FF2B5EF4-FFF2-40B4-BE49-F238E27FC236}">
                  <a16:creationId xmlns:a16="http://schemas.microsoft.com/office/drawing/2014/main" id="{F2BB51F5-BD39-4AA0-BA55-AA632F6204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19390"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4">
              <a:extLst>
                <a:ext uri="{FF2B5EF4-FFF2-40B4-BE49-F238E27FC236}">
                  <a16:creationId xmlns:a16="http://schemas.microsoft.com/office/drawing/2014/main" id="{AEE671F0-7B44-45DA-A9E2-1CB429CDB2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7100"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4">
              <a:extLst>
                <a:ext uri="{FF2B5EF4-FFF2-40B4-BE49-F238E27FC236}">
                  <a16:creationId xmlns:a16="http://schemas.microsoft.com/office/drawing/2014/main" id="{A478A634-EDE0-45FB-9973-D58331F2C0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2212"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4">
              <a:extLst>
                <a:ext uri="{FF2B5EF4-FFF2-40B4-BE49-F238E27FC236}">
                  <a16:creationId xmlns:a16="http://schemas.microsoft.com/office/drawing/2014/main" id="{64808259-6480-4AF2-B31C-3C38ED8AE4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44277" y="490726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4">
              <a:extLst>
                <a:ext uri="{FF2B5EF4-FFF2-40B4-BE49-F238E27FC236}">
                  <a16:creationId xmlns:a16="http://schemas.microsoft.com/office/drawing/2014/main" id="{D440F539-AF60-4DAF-A603-CBE4130BFD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19390"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4">
              <a:extLst>
                <a:ext uri="{FF2B5EF4-FFF2-40B4-BE49-F238E27FC236}">
                  <a16:creationId xmlns:a16="http://schemas.microsoft.com/office/drawing/2014/main" id="{45C63025-2810-4CE8-8C6F-88D74BAA97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7100"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 name="Picture 4">
              <a:extLst>
                <a:ext uri="{FF2B5EF4-FFF2-40B4-BE49-F238E27FC236}">
                  <a16:creationId xmlns:a16="http://schemas.microsoft.com/office/drawing/2014/main" id="{75686752-822A-45E8-8E49-84FE0C9FB7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2212"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4">
              <a:extLst>
                <a:ext uri="{FF2B5EF4-FFF2-40B4-BE49-F238E27FC236}">
                  <a16:creationId xmlns:a16="http://schemas.microsoft.com/office/drawing/2014/main" id="{10D839B5-E714-481D-9942-7AC6CE31A3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625" y="504747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 name="Picture 4">
              <a:extLst>
                <a:ext uri="{FF2B5EF4-FFF2-40B4-BE49-F238E27FC236}">
                  <a16:creationId xmlns:a16="http://schemas.microsoft.com/office/drawing/2014/main" id="{26CD20DF-E1F3-422C-8D2F-3775659DBE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738"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 name="Picture 4">
              <a:extLst>
                <a:ext uri="{FF2B5EF4-FFF2-40B4-BE49-F238E27FC236}">
                  <a16:creationId xmlns:a16="http://schemas.microsoft.com/office/drawing/2014/main" id="{1CEF3CF5-B00E-4152-9D6C-24B25B6879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448"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4">
              <a:extLst>
                <a:ext uri="{FF2B5EF4-FFF2-40B4-BE49-F238E27FC236}">
                  <a16:creationId xmlns:a16="http://schemas.microsoft.com/office/drawing/2014/main" id="{5FBEE184-6181-4AF8-81EC-9F5C132143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560"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 name="Picture 4">
              <a:extLst>
                <a:ext uri="{FF2B5EF4-FFF2-40B4-BE49-F238E27FC236}">
                  <a16:creationId xmlns:a16="http://schemas.microsoft.com/office/drawing/2014/main" id="{C3CFA5EC-8FCD-41A9-AA96-8F02DA70B2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1776" y="51934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4">
              <a:extLst>
                <a:ext uri="{FF2B5EF4-FFF2-40B4-BE49-F238E27FC236}">
                  <a16:creationId xmlns:a16="http://schemas.microsoft.com/office/drawing/2014/main" id="{0F32A875-599C-4FC3-94C2-C19275F021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26889"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4">
              <a:extLst>
                <a:ext uri="{FF2B5EF4-FFF2-40B4-BE49-F238E27FC236}">
                  <a16:creationId xmlns:a16="http://schemas.microsoft.com/office/drawing/2014/main" id="{213D128D-F895-4F1B-AAEF-95B05026223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24599"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4">
              <a:extLst>
                <a:ext uri="{FF2B5EF4-FFF2-40B4-BE49-F238E27FC236}">
                  <a16:creationId xmlns:a16="http://schemas.microsoft.com/office/drawing/2014/main" id="{56A5E4B2-83B3-46AC-8331-FBAF0A0839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99711"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4">
              <a:extLst>
                <a:ext uri="{FF2B5EF4-FFF2-40B4-BE49-F238E27FC236}">
                  <a16:creationId xmlns:a16="http://schemas.microsoft.com/office/drawing/2014/main" id="{6EC475B6-5D3D-41EB-A630-8528EC7D9B1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9124" y="533363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4">
              <a:extLst>
                <a:ext uri="{FF2B5EF4-FFF2-40B4-BE49-F238E27FC236}">
                  <a16:creationId xmlns:a16="http://schemas.microsoft.com/office/drawing/2014/main" id="{CE5868E4-6156-44FE-B6DB-3FE69B96B20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4237"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 name="Picture 4">
              <a:extLst>
                <a:ext uri="{FF2B5EF4-FFF2-40B4-BE49-F238E27FC236}">
                  <a16:creationId xmlns:a16="http://schemas.microsoft.com/office/drawing/2014/main" id="{727AA5B4-BF0F-48A7-A983-6F91341243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31947"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 name="Picture 4">
              <a:extLst>
                <a:ext uri="{FF2B5EF4-FFF2-40B4-BE49-F238E27FC236}">
                  <a16:creationId xmlns:a16="http://schemas.microsoft.com/office/drawing/2014/main" id="{57C81253-EC76-42F1-879A-CD0D54DC55D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07059"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9" name="Grupp 128">
            <a:extLst>
              <a:ext uri="{FF2B5EF4-FFF2-40B4-BE49-F238E27FC236}">
                <a16:creationId xmlns:a16="http://schemas.microsoft.com/office/drawing/2014/main" id="{79857963-74EE-47A0-8D3B-42B0ECFF0426}"/>
              </a:ext>
            </a:extLst>
          </p:cNvPr>
          <p:cNvGrpSpPr/>
          <p:nvPr/>
        </p:nvGrpSpPr>
        <p:grpSpPr>
          <a:xfrm>
            <a:off x="5548936" y="2622113"/>
            <a:ext cx="1152898" cy="3622099"/>
            <a:chOff x="3867324" y="1848733"/>
            <a:chExt cx="1152898" cy="3622099"/>
          </a:xfrm>
        </p:grpSpPr>
        <p:pic>
          <p:nvPicPr>
            <p:cNvPr id="130" name="Picture 4">
              <a:extLst>
                <a:ext uri="{FF2B5EF4-FFF2-40B4-BE49-F238E27FC236}">
                  <a16:creationId xmlns:a16="http://schemas.microsoft.com/office/drawing/2014/main" id="{15014238-3290-4D93-A05D-59DD352BA4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45102"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1" name="Grupp 130">
              <a:extLst>
                <a:ext uri="{FF2B5EF4-FFF2-40B4-BE49-F238E27FC236}">
                  <a16:creationId xmlns:a16="http://schemas.microsoft.com/office/drawing/2014/main" id="{409478AA-A5DD-40C9-85A7-6C2E2E73F4F1}"/>
                </a:ext>
              </a:extLst>
            </p:cNvPr>
            <p:cNvGrpSpPr/>
            <p:nvPr/>
          </p:nvGrpSpPr>
          <p:grpSpPr>
            <a:xfrm>
              <a:off x="3867324" y="1848733"/>
              <a:ext cx="1145550" cy="3622099"/>
              <a:chOff x="3867324" y="1848733"/>
              <a:chExt cx="1145550" cy="3622099"/>
            </a:xfrm>
          </p:grpSpPr>
          <p:pic>
            <p:nvPicPr>
              <p:cNvPr id="132" name="Picture 4">
                <a:extLst>
                  <a:ext uri="{FF2B5EF4-FFF2-40B4-BE49-F238E27FC236}">
                    <a16:creationId xmlns:a16="http://schemas.microsoft.com/office/drawing/2014/main" id="{80B1E8E2-751D-4F2E-BFF9-4D24BF17F0D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9"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 name="Picture 4">
                <a:extLst>
                  <a:ext uri="{FF2B5EF4-FFF2-40B4-BE49-F238E27FC236}">
                    <a16:creationId xmlns:a16="http://schemas.microsoft.com/office/drawing/2014/main" id="{D62A8738-EDBC-4EAF-9136-0A44790730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8"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 name="Picture 4">
                <a:extLst>
                  <a:ext uri="{FF2B5EF4-FFF2-40B4-BE49-F238E27FC236}">
                    <a16:creationId xmlns:a16="http://schemas.microsoft.com/office/drawing/2014/main" id="{BB16141B-BAB1-4F41-82C3-0946CEE0AA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0284"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5" name="Picture 4">
                <a:extLst>
                  <a:ext uri="{FF2B5EF4-FFF2-40B4-BE49-F238E27FC236}">
                    <a16:creationId xmlns:a16="http://schemas.microsoft.com/office/drawing/2014/main" id="{DEE19BDB-7A01-458B-8757-763B14EAA3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6"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6" name="Picture 4">
                <a:extLst>
                  <a:ext uri="{FF2B5EF4-FFF2-40B4-BE49-F238E27FC236}">
                    <a16:creationId xmlns:a16="http://schemas.microsoft.com/office/drawing/2014/main" id="{2BA6C0FB-9BBB-4D59-B52F-13D266D89C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5"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 name="Picture 4">
                <a:extLst>
                  <a:ext uri="{FF2B5EF4-FFF2-40B4-BE49-F238E27FC236}">
                    <a16:creationId xmlns:a16="http://schemas.microsoft.com/office/drawing/2014/main" id="{33D72D92-5E6B-42CC-89EF-85BACC7F48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0281"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 name="Picture 4">
                <a:extLst>
                  <a:ext uri="{FF2B5EF4-FFF2-40B4-BE49-F238E27FC236}">
                    <a16:creationId xmlns:a16="http://schemas.microsoft.com/office/drawing/2014/main" id="{21190C2C-1108-4267-AC21-BEE422C478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83"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 name="Picture 4">
                <a:extLst>
                  <a:ext uri="{FF2B5EF4-FFF2-40B4-BE49-F238E27FC236}">
                    <a16:creationId xmlns:a16="http://schemas.microsoft.com/office/drawing/2014/main" id="{32BE40D3-F165-435C-8018-D4595047DE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82"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 name="Picture 4">
                <a:extLst>
                  <a:ext uri="{FF2B5EF4-FFF2-40B4-BE49-F238E27FC236}">
                    <a16:creationId xmlns:a16="http://schemas.microsoft.com/office/drawing/2014/main" id="{639CD8C4-DD93-4E58-9EA3-548FF91AE8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2478"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 name="Picture 4">
                <a:extLst>
                  <a:ext uri="{FF2B5EF4-FFF2-40B4-BE49-F238E27FC236}">
                    <a16:creationId xmlns:a16="http://schemas.microsoft.com/office/drawing/2014/main" id="{7C927520-721A-4078-ABF2-317267C1E6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80"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2" name="Picture 4">
                <a:extLst>
                  <a:ext uri="{FF2B5EF4-FFF2-40B4-BE49-F238E27FC236}">
                    <a16:creationId xmlns:a16="http://schemas.microsoft.com/office/drawing/2014/main" id="{B6DB6E0C-CBE8-4514-B059-6010E482B8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1379"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 name="Picture 4">
                <a:extLst>
                  <a:ext uri="{FF2B5EF4-FFF2-40B4-BE49-F238E27FC236}">
                    <a16:creationId xmlns:a16="http://schemas.microsoft.com/office/drawing/2014/main" id="{656E5770-8433-4EDB-AB41-03C42938B3B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2475"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 name="Picture 4">
                <a:extLst>
                  <a:ext uri="{FF2B5EF4-FFF2-40B4-BE49-F238E27FC236}">
                    <a16:creationId xmlns:a16="http://schemas.microsoft.com/office/drawing/2014/main" id="{19C4FE1B-A7D7-4158-908D-0FF4D26F41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7"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 name="Picture 4">
                <a:extLst>
                  <a:ext uri="{FF2B5EF4-FFF2-40B4-BE49-F238E27FC236}">
                    <a16:creationId xmlns:a16="http://schemas.microsoft.com/office/drawing/2014/main" id="{CD6F1B0D-62CB-4535-9E21-23B0708F7E9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5"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 name="Picture 4">
                <a:extLst>
                  <a:ext uri="{FF2B5EF4-FFF2-40B4-BE49-F238E27FC236}">
                    <a16:creationId xmlns:a16="http://schemas.microsoft.com/office/drawing/2014/main" id="{0C693DA0-B7A7-4D1D-88FE-A28FB4313B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672"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 name="Picture 4">
                <a:extLst>
                  <a:ext uri="{FF2B5EF4-FFF2-40B4-BE49-F238E27FC236}">
                    <a16:creationId xmlns:a16="http://schemas.microsoft.com/office/drawing/2014/main" id="{1EADCADF-83E7-4081-B217-26633BCAA57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4"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 name="Picture 4">
                <a:extLst>
                  <a:ext uri="{FF2B5EF4-FFF2-40B4-BE49-F238E27FC236}">
                    <a16:creationId xmlns:a16="http://schemas.microsoft.com/office/drawing/2014/main" id="{9B73A1C6-667D-4C08-A714-82FD51E3A1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3573"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 name="Picture 4">
                <a:extLst>
                  <a:ext uri="{FF2B5EF4-FFF2-40B4-BE49-F238E27FC236}">
                    <a16:creationId xmlns:a16="http://schemas.microsoft.com/office/drawing/2014/main" id="{944ADF31-5E49-4D72-8AE8-1208009004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669"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 name="Picture 4">
                <a:extLst>
                  <a:ext uri="{FF2B5EF4-FFF2-40B4-BE49-F238E27FC236}">
                    <a16:creationId xmlns:a16="http://schemas.microsoft.com/office/drawing/2014/main" id="{82ED9B1B-EF6B-4E48-8DA8-954754C2F5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1"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 name="Picture 4">
                <a:extLst>
                  <a:ext uri="{FF2B5EF4-FFF2-40B4-BE49-F238E27FC236}">
                    <a16:creationId xmlns:a16="http://schemas.microsoft.com/office/drawing/2014/main" id="{D7D2D410-4AA6-460D-9005-BEC9387D90E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9182"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2" name="Picture 4">
                <a:extLst>
                  <a:ext uri="{FF2B5EF4-FFF2-40B4-BE49-F238E27FC236}">
                    <a16:creationId xmlns:a16="http://schemas.microsoft.com/office/drawing/2014/main" id="{E5C6D1D4-E6A7-444D-84D1-D729D7D57F7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7" y="1848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 name="Picture 4">
                <a:extLst>
                  <a:ext uri="{FF2B5EF4-FFF2-40B4-BE49-F238E27FC236}">
                    <a16:creationId xmlns:a16="http://schemas.microsoft.com/office/drawing/2014/main" id="{63F17E85-D83A-4AA7-80B0-44D06AB14D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6" y="1985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4" name="Picture 4">
                <a:extLst>
                  <a:ext uri="{FF2B5EF4-FFF2-40B4-BE49-F238E27FC236}">
                    <a16:creationId xmlns:a16="http://schemas.microsoft.com/office/drawing/2014/main" id="{1875AC95-6C22-46B1-90DA-79E0F7536DE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0392" y="2141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 name="Picture 4">
                <a:extLst>
                  <a:ext uri="{FF2B5EF4-FFF2-40B4-BE49-F238E27FC236}">
                    <a16:creationId xmlns:a16="http://schemas.microsoft.com/office/drawing/2014/main" id="{56970DB8-2667-4189-B45E-2BE79E2423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5" y="22887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 name="Picture 4">
                <a:extLst>
                  <a:ext uri="{FF2B5EF4-FFF2-40B4-BE49-F238E27FC236}">
                    <a16:creationId xmlns:a16="http://schemas.microsoft.com/office/drawing/2014/main" id="{36FA4B2D-6A36-49A3-ADCE-C45A68B531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3" y="242598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4">
                <a:extLst>
                  <a:ext uri="{FF2B5EF4-FFF2-40B4-BE49-F238E27FC236}">
                    <a16:creationId xmlns:a16="http://schemas.microsoft.com/office/drawing/2014/main" id="{A33015DA-F1BF-46ED-A3E0-0D14370D55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0389" y="2581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4">
                <a:extLst>
                  <a:ext uri="{FF2B5EF4-FFF2-40B4-BE49-F238E27FC236}">
                    <a16:creationId xmlns:a16="http://schemas.microsoft.com/office/drawing/2014/main" id="{C365AA9A-3E68-45EF-A1B4-D9455737F6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91" y="27190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 name="Picture 4">
                <a:extLst>
                  <a:ext uri="{FF2B5EF4-FFF2-40B4-BE49-F238E27FC236}">
                    <a16:creationId xmlns:a16="http://schemas.microsoft.com/office/drawing/2014/main" id="{10CBEE94-A871-4518-94CF-A4A3E727B0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90" y="2856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 name="Picture 4">
                <a:extLst>
                  <a:ext uri="{FF2B5EF4-FFF2-40B4-BE49-F238E27FC236}">
                    <a16:creationId xmlns:a16="http://schemas.microsoft.com/office/drawing/2014/main" id="{401AAC91-432B-4B31-A186-003491A90A9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2586" y="30121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 name="Picture 4">
                <a:extLst>
                  <a:ext uri="{FF2B5EF4-FFF2-40B4-BE49-F238E27FC236}">
                    <a16:creationId xmlns:a16="http://schemas.microsoft.com/office/drawing/2014/main" id="{0431B25A-AD9D-475F-8485-CBEE91EFC49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88" y="31591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2" name="Picture 4">
                <a:extLst>
                  <a:ext uri="{FF2B5EF4-FFF2-40B4-BE49-F238E27FC236}">
                    <a16:creationId xmlns:a16="http://schemas.microsoft.com/office/drawing/2014/main" id="{A543172B-3AB8-4BF3-9D48-50108E71EC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1487" y="32963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 name="Picture 4">
                <a:extLst>
                  <a:ext uri="{FF2B5EF4-FFF2-40B4-BE49-F238E27FC236}">
                    <a16:creationId xmlns:a16="http://schemas.microsoft.com/office/drawing/2014/main" id="{F9ACF435-E5A1-43DC-B49E-6E30969134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2583" y="34522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 name="Picture 4">
                <a:extLst>
                  <a:ext uri="{FF2B5EF4-FFF2-40B4-BE49-F238E27FC236}">
                    <a16:creationId xmlns:a16="http://schemas.microsoft.com/office/drawing/2014/main" id="{1DDAD0D6-F583-4961-AA3D-6B92C7C18A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5" y="36116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 name="Picture 4">
                <a:extLst>
                  <a:ext uri="{FF2B5EF4-FFF2-40B4-BE49-F238E27FC236}">
                    <a16:creationId xmlns:a16="http://schemas.microsoft.com/office/drawing/2014/main" id="{DFE961F7-51BD-4FA6-93AB-1ECE8885A2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3" y="37488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 name="Picture 4">
                <a:extLst>
                  <a:ext uri="{FF2B5EF4-FFF2-40B4-BE49-F238E27FC236}">
                    <a16:creationId xmlns:a16="http://schemas.microsoft.com/office/drawing/2014/main" id="{13FCA122-6022-4B98-8A51-1118401A32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780" y="390475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 name="Picture 4">
                <a:extLst>
                  <a:ext uri="{FF2B5EF4-FFF2-40B4-BE49-F238E27FC236}">
                    <a16:creationId xmlns:a16="http://schemas.microsoft.com/office/drawing/2014/main" id="{1701B773-04FB-40A1-B159-485F4453C3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2" y="40517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 name="Picture 4">
                <a:extLst>
                  <a:ext uri="{FF2B5EF4-FFF2-40B4-BE49-F238E27FC236}">
                    <a16:creationId xmlns:a16="http://schemas.microsoft.com/office/drawing/2014/main" id="{63CBA31F-4484-489C-9D83-C17F3B0EEE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3681" y="418892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 name="Picture 4">
                <a:extLst>
                  <a:ext uri="{FF2B5EF4-FFF2-40B4-BE49-F238E27FC236}">
                    <a16:creationId xmlns:a16="http://schemas.microsoft.com/office/drawing/2014/main" id="{F03BE237-72DC-40CA-951C-6495262E59C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777" y="43448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0" name="Picture 4">
                <a:extLst>
                  <a:ext uri="{FF2B5EF4-FFF2-40B4-BE49-F238E27FC236}">
                    <a16:creationId xmlns:a16="http://schemas.microsoft.com/office/drawing/2014/main" id="{3BA4B12F-7AB7-4120-B739-5B8E0A4574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89" y="448200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 name="Picture 4">
                <a:extLst>
                  <a:ext uri="{FF2B5EF4-FFF2-40B4-BE49-F238E27FC236}">
                    <a16:creationId xmlns:a16="http://schemas.microsoft.com/office/drawing/2014/main" id="{66538608-F91D-43DC-9994-F6E63BC141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9290" y="462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 name="Picture 4">
                <a:extLst>
                  <a:ext uri="{FF2B5EF4-FFF2-40B4-BE49-F238E27FC236}">
                    <a16:creationId xmlns:a16="http://schemas.microsoft.com/office/drawing/2014/main" id="{F5A80268-0422-4129-976E-B3DC4BD04A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9"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 name="Picture 4">
                <a:extLst>
                  <a:ext uri="{FF2B5EF4-FFF2-40B4-BE49-F238E27FC236}">
                    <a16:creationId xmlns:a16="http://schemas.microsoft.com/office/drawing/2014/main" id="{501E7F7A-63E8-4623-B08F-9EC6DD424C9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8"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 name="Picture 4">
                <a:extLst>
                  <a:ext uri="{FF2B5EF4-FFF2-40B4-BE49-F238E27FC236}">
                    <a16:creationId xmlns:a16="http://schemas.microsoft.com/office/drawing/2014/main" id="{58D8BC65-9E36-4540-BC5C-7BD4AB268E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5504"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 name="Picture 4">
                <a:extLst>
                  <a:ext uri="{FF2B5EF4-FFF2-40B4-BE49-F238E27FC236}">
                    <a16:creationId xmlns:a16="http://schemas.microsoft.com/office/drawing/2014/main" id="{46CFF0B2-3BAF-4316-B13F-B3504CD01C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7"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 name="Picture 4">
                <a:extLst>
                  <a:ext uri="{FF2B5EF4-FFF2-40B4-BE49-F238E27FC236}">
                    <a16:creationId xmlns:a16="http://schemas.microsoft.com/office/drawing/2014/main" id="{C3158B27-6D1F-4E2D-8C1D-39A67D89691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5"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7" name="Picture 4">
                <a:extLst>
                  <a:ext uri="{FF2B5EF4-FFF2-40B4-BE49-F238E27FC236}">
                    <a16:creationId xmlns:a16="http://schemas.microsoft.com/office/drawing/2014/main" id="{BF984852-9DCE-4867-82F5-A922EE7656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5502"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8" name="Picture 4">
                <a:extLst>
                  <a:ext uri="{FF2B5EF4-FFF2-40B4-BE49-F238E27FC236}">
                    <a16:creationId xmlns:a16="http://schemas.microsoft.com/office/drawing/2014/main" id="{48071101-0E01-4551-9F07-6F30310708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603"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9" name="Picture 4">
                <a:extLst>
                  <a:ext uri="{FF2B5EF4-FFF2-40B4-BE49-F238E27FC236}">
                    <a16:creationId xmlns:a16="http://schemas.microsoft.com/office/drawing/2014/main" id="{FC470F5F-A6F2-4F10-9ABA-008C49108F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602"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0" name="Picture 4">
                <a:extLst>
                  <a:ext uri="{FF2B5EF4-FFF2-40B4-BE49-F238E27FC236}">
                    <a16:creationId xmlns:a16="http://schemas.microsoft.com/office/drawing/2014/main" id="{CA3D988E-9044-451E-AD5D-A39CCE38C3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7698"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1" name="Picture 4">
                <a:extLst>
                  <a:ext uri="{FF2B5EF4-FFF2-40B4-BE49-F238E27FC236}">
                    <a16:creationId xmlns:a16="http://schemas.microsoft.com/office/drawing/2014/main" id="{F0C25338-A489-4B70-B88B-A632C756D9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600"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 name="Picture 4">
                <a:extLst>
                  <a:ext uri="{FF2B5EF4-FFF2-40B4-BE49-F238E27FC236}">
                    <a16:creationId xmlns:a16="http://schemas.microsoft.com/office/drawing/2014/main" id="{3B780A0F-815E-45CE-B912-2132BDB8BC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6599"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3" name="Picture 4">
                <a:extLst>
                  <a:ext uri="{FF2B5EF4-FFF2-40B4-BE49-F238E27FC236}">
                    <a16:creationId xmlns:a16="http://schemas.microsoft.com/office/drawing/2014/main" id="{58C239BA-74C5-4825-AA46-5BE046C9EF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7695"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 name="Picture 4">
                <a:extLst>
                  <a:ext uri="{FF2B5EF4-FFF2-40B4-BE49-F238E27FC236}">
                    <a16:creationId xmlns:a16="http://schemas.microsoft.com/office/drawing/2014/main" id="{88D0DAF1-6033-4E34-8D2B-AA7BD94517F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7"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 name="Picture 4">
                <a:extLst>
                  <a:ext uri="{FF2B5EF4-FFF2-40B4-BE49-F238E27FC236}">
                    <a16:creationId xmlns:a16="http://schemas.microsoft.com/office/drawing/2014/main" id="{7F4E841E-32A5-4B48-84CB-6BEFE631EC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6"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 name="Picture 4">
                <a:extLst>
                  <a:ext uri="{FF2B5EF4-FFF2-40B4-BE49-F238E27FC236}">
                    <a16:creationId xmlns:a16="http://schemas.microsoft.com/office/drawing/2014/main" id="{4B3334EC-7DFD-411D-BD05-90F88663C0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9892"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 name="Picture 4">
                <a:extLst>
                  <a:ext uri="{FF2B5EF4-FFF2-40B4-BE49-F238E27FC236}">
                    <a16:creationId xmlns:a16="http://schemas.microsoft.com/office/drawing/2014/main" id="{13294E19-954A-4BA1-8BF8-D9587CB07B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4"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8" name="Picture 4">
                <a:extLst>
                  <a:ext uri="{FF2B5EF4-FFF2-40B4-BE49-F238E27FC236}">
                    <a16:creationId xmlns:a16="http://schemas.microsoft.com/office/drawing/2014/main" id="{DEB6725E-D20E-4175-9872-14DD2226067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8793"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 name="Picture 4">
                <a:extLst>
                  <a:ext uri="{FF2B5EF4-FFF2-40B4-BE49-F238E27FC236}">
                    <a16:creationId xmlns:a16="http://schemas.microsoft.com/office/drawing/2014/main" id="{862BBB5D-D725-46FA-A6DB-A6EAEB27C5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9889"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 name="Picture 4">
                <a:extLst>
                  <a:ext uri="{FF2B5EF4-FFF2-40B4-BE49-F238E27FC236}">
                    <a16:creationId xmlns:a16="http://schemas.microsoft.com/office/drawing/2014/main" id="{20FC5C25-7B08-48CC-B71E-2053C59A16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1"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4">
                <a:extLst>
                  <a:ext uri="{FF2B5EF4-FFF2-40B4-BE49-F238E27FC236}">
                    <a16:creationId xmlns:a16="http://schemas.microsoft.com/office/drawing/2014/main" id="{5AC90A3A-4FD7-4B90-86F8-2714EB3056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4403"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4">
                <a:extLst>
                  <a:ext uri="{FF2B5EF4-FFF2-40B4-BE49-F238E27FC236}">
                    <a16:creationId xmlns:a16="http://schemas.microsoft.com/office/drawing/2014/main" id="{82C9153C-5679-4AC3-BB49-DCC40C3C73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20" y="1848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4">
                <a:extLst>
                  <a:ext uri="{FF2B5EF4-FFF2-40B4-BE49-F238E27FC236}">
                    <a16:creationId xmlns:a16="http://schemas.microsoft.com/office/drawing/2014/main" id="{10D6B454-A3E8-47BB-855E-E6E6DF0D6E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8" y="19859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 name="Picture 4">
                <a:extLst>
                  <a:ext uri="{FF2B5EF4-FFF2-40B4-BE49-F238E27FC236}">
                    <a16:creationId xmlns:a16="http://schemas.microsoft.com/office/drawing/2014/main" id="{7D9EB6F4-3F49-4369-84F4-1E82A35CD6D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3215" y="21418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 name="Picture 4">
                <a:extLst>
                  <a:ext uri="{FF2B5EF4-FFF2-40B4-BE49-F238E27FC236}">
                    <a16:creationId xmlns:a16="http://schemas.microsoft.com/office/drawing/2014/main" id="{2F27A7D2-EC9B-47D2-9971-9E12177BA9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7" y="22887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 name="Picture 4">
                <a:extLst>
                  <a:ext uri="{FF2B5EF4-FFF2-40B4-BE49-F238E27FC236}">
                    <a16:creationId xmlns:a16="http://schemas.microsoft.com/office/drawing/2014/main" id="{C9CC2282-E565-41F5-A349-692A6E4C29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6" y="242598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4">
                <a:extLst>
                  <a:ext uri="{FF2B5EF4-FFF2-40B4-BE49-F238E27FC236}">
                    <a16:creationId xmlns:a16="http://schemas.microsoft.com/office/drawing/2014/main" id="{A2EDBD04-3343-454F-B7B1-390471047C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3212" y="25818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8" name="Picture 4">
                <a:extLst>
                  <a:ext uri="{FF2B5EF4-FFF2-40B4-BE49-F238E27FC236}">
                    <a16:creationId xmlns:a16="http://schemas.microsoft.com/office/drawing/2014/main" id="{1C8D7A72-02D6-4C98-B446-753C90C5A1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14" y="27190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 name="Picture 4">
                <a:extLst>
                  <a:ext uri="{FF2B5EF4-FFF2-40B4-BE49-F238E27FC236}">
                    <a16:creationId xmlns:a16="http://schemas.microsoft.com/office/drawing/2014/main" id="{279E2554-EBA6-4D81-883F-DBF90E0B03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12" y="28562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Picture 4">
                <a:extLst>
                  <a:ext uri="{FF2B5EF4-FFF2-40B4-BE49-F238E27FC236}">
                    <a16:creationId xmlns:a16="http://schemas.microsoft.com/office/drawing/2014/main" id="{5ECAA557-B006-46FA-803C-4E8FBA03CE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5408" y="301215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1" name="Picture 4">
                <a:extLst>
                  <a:ext uri="{FF2B5EF4-FFF2-40B4-BE49-F238E27FC236}">
                    <a16:creationId xmlns:a16="http://schemas.microsoft.com/office/drawing/2014/main" id="{7C484362-C2B3-4F31-9E79-766D5BFFD4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11" y="31591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2" name="Picture 4">
                <a:extLst>
                  <a:ext uri="{FF2B5EF4-FFF2-40B4-BE49-F238E27FC236}">
                    <a16:creationId xmlns:a16="http://schemas.microsoft.com/office/drawing/2014/main" id="{16229C1C-01DA-4F78-973A-A2C35B8F74C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4309" y="32963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3" name="Picture 4">
                <a:extLst>
                  <a:ext uri="{FF2B5EF4-FFF2-40B4-BE49-F238E27FC236}">
                    <a16:creationId xmlns:a16="http://schemas.microsoft.com/office/drawing/2014/main" id="{A9AD3B8C-C685-46EB-9152-F4C1EB21DE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5406" y="34522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 name="Picture 4">
                <a:extLst>
                  <a:ext uri="{FF2B5EF4-FFF2-40B4-BE49-F238E27FC236}">
                    <a16:creationId xmlns:a16="http://schemas.microsoft.com/office/drawing/2014/main" id="{B9626D53-C05C-4D8A-9F10-DC04344140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7" y="36116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 name="Picture 4">
                <a:extLst>
                  <a:ext uri="{FF2B5EF4-FFF2-40B4-BE49-F238E27FC236}">
                    <a16:creationId xmlns:a16="http://schemas.microsoft.com/office/drawing/2014/main" id="{E90A2315-F264-4440-B7F4-4278B3002A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6" y="37488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 name="Picture 4">
                <a:extLst>
                  <a:ext uri="{FF2B5EF4-FFF2-40B4-BE49-F238E27FC236}">
                    <a16:creationId xmlns:a16="http://schemas.microsoft.com/office/drawing/2014/main" id="{AD8279C5-791E-4CCA-8D00-7EDDFDA312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602" y="390475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 name="Picture 4">
                <a:extLst>
                  <a:ext uri="{FF2B5EF4-FFF2-40B4-BE49-F238E27FC236}">
                    <a16:creationId xmlns:a16="http://schemas.microsoft.com/office/drawing/2014/main" id="{C3489040-EE0D-4DC0-BD1D-EFD0581FF4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5" y="40517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8" name="Picture 4">
                <a:extLst>
                  <a:ext uri="{FF2B5EF4-FFF2-40B4-BE49-F238E27FC236}">
                    <a16:creationId xmlns:a16="http://schemas.microsoft.com/office/drawing/2014/main" id="{897A2B94-68A7-4F13-861A-6FB2493DE8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6503" y="418892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9" name="Picture 4">
                <a:extLst>
                  <a:ext uri="{FF2B5EF4-FFF2-40B4-BE49-F238E27FC236}">
                    <a16:creationId xmlns:a16="http://schemas.microsoft.com/office/drawing/2014/main" id="{48FB5F5F-C96E-451F-9888-A14BC3603B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599" y="43448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0" name="Picture 4">
                <a:extLst>
                  <a:ext uri="{FF2B5EF4-FFF2-40B4-BE49-F238E27FC236}">
                    <a16:creationId xmlns:a16="http://schemas.microsoft.com/office/drawing/2014/main" id="{E0F0E8EC-1443-44A1-8BA8-6AE8785A50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2" y="448200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1" name="Picture 4">
                <a:extLst>
                  <a:ext uri="{FF2B5EF4-FFF2-40B4-BE49-F238E27FC236}">
                    <a16:creationId xmlns:a16="http://schemas.microsoft.com/office/drawing/2014/main" id="{08BEB073-9C17-4769-8684-517E57ADFC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2113" y="462725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 name="Picture 4">
                <a:extLst>
                  <a:ext uri="{FF2B5EF4-FFF2-40B4-BE49-F238E27FC236}">
                    <a16:creationId xmlns:a16="http://schemas.microsoft.com/office/drawing/2014/main" id="{E4C2BC52-F613-4907-A5A9-01ACFFE9E5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7324"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 name="Picture 4">
                <a:extLst>
                  <a:ext uri="{FF2B5EF4-FFF2-40B4-BE49-F238E27FC236}">
                    <a16:creationId xmlns:a16="http://schemas.microsoft.com/office/drawing/2014/main" id="{B5EF3683-02AE-455B-AE39-14F258BC1F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7432" y="476747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 name="Picture 4">
                <a:extLst>
                  <a:ext uri="{FF2B5EF4-FFF2-40B4-BE49-F238E27FC236}">
                    <a16:creationId xmlns:a16="http://schemas.microsoft.com/office/drawing/2014/main" id="{E16675CA-8B6F-4645-8FD7-0C4D7D6B6F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2545"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 name="Picture 4">
                <a:extLst>
                  <a:ext uri="{FF2B5EF4-FFF2-40B4-BE49-F238E27FC236}">
                    <a16:creationId xmlns:a16="http://schemas.microsoft.com/office/drawing/2014/main" id="{C663C4B8-AAA1-4053-BE56-3C3B736F59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0255" y="476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 name="Picture 4">
                <a:extLst>
                  <a:ext uri="{FF2B5EF4-FFF2-40B4-BE49-F238E27FC236}">
                    <a16:creationId xmlns:a16="http://schemas.microsoft.com/office/drawing/2014/main" id="{81442B21-9697-4E00-A144-6707FBDBFDE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67324"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7" name="Picture 4">
                <a:extLst>
                  <a:ext uri="{FF2B5EF4-FFF2-40B4-BE49-F238E27FC236}">
                    <a16:creationId xmlns:a16="http://schemas.microsoft.com/office/drawing/2014/main" id="{8E882471-251E-4DF3-8900-39FB820A05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57432" y="490726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8" name="Picture 4">
                <a:extLst>
                  <a:ext uri="{FF2B5EF4-FFF2-40B4-BE49-F238E27FC236}">
                    <a16:creationId xmlns:a16="http://schemas.microsoft.com/office/drawing/2014/main" id="{D68758F4-2FC8-4A0F-8135-2C5B3DA553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2545"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9" name="Picture 4">
                <a:extLst>
                  <a:ext uri="{FF2B5EF4-FFF2-40B4-BE49-F238E27FC236}">
                    <a16:creationId xmlns:a16="http://schemas.microsoft.com/office/drawing/2014/main" id="{164A363C-2196-40E2-8246-81BCF98B65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0255" y="490726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 name="Picture 4">
                <a:extLst>
                  <a:ext uri="{FF2B5EF4-FFF2-40B4-BE49-F238E27FC236}">
                    <a16:creationId xmlns:a16="http://schemas.microsoft.com/office/drawing/2014/main" id="{9C884689-318C-457E-BF1A-0A38955AE4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672"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1" name="Picture 4">
                <a:extLst>
                  <a:ext uri="{FF2B5EF4-FFF2-40B4-BE49-F238E27FC236}">
                    <a16:creationId xmlns:a16="http://schemas.microsoft.com/office/drawing/2014/main" id="{37B0C73A-2E2A-4AB8-957B-8343D28CBA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780" y="504747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2" name="Picture 4">
                <a:extLst>
                  <a:ext uri="{FF2B5EF4-FFF2-40B4-BE49-F238E27FC236}">
                    <a16:creationId xmlns:a16="http://schemas.microsoft.com/office/drawing/2014/main" id="{6707E626-5588-4077-BCEA-834EE06959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9893"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3" name="Picture 4">
                <a:extLst>
                  <a:ext uri="{FF2B5EF4-FFF2-40B4-BE49-F238E27FC236}">
                    <a16:creationId xmlns:a16="http://schemas.microsoft.com/office/drawing/2014/main" id="{2DF5A50B-E554-4D68-9AFF-424DE6B647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603" y="50474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4" name="Picture 4">
                <a:extLst>
                  <a:ext uri="{FF2B5EF4-FFF2-40B4-BE49-F238E27FC236}">
                    <a16:creationId xmlns:a16="http://schemas.microsoft.com/office/drawing/2014/main" id="{8338315E-DAF8-45CD-ADD8-D6934083FC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4823"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 name="Picture 4">
                <a:extLst>
                  <a:ext uri="{FF2B5EF4-FFF2-40B4-BE49-F238E27FC236}">
                    <a16:creationId xmlns:a16="http://schemas.microsoft.com/office/drawing/2014/main" id="{B6BCA0F4-C1FE-462D-A92B-E1F08347C9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4931" y="51934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6" name="Picture 4">
                <a:extLst>
                  <a:ext uri="{FF2B5EF4-FFF2-40B4-BE49-F238E27FC236}">
                    <a16:creationId xmlns:a16="http://schemas.microsoft.com/office/drawing/2014/main" id="{8DCE5DC3-B4AF-4A0B-99D8-374A5A3785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0044"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 name="Picture 4">
                <a:extLst>
                  <a:ext uri="{FF2B5EF4-FFF2-40B4-BE49-F238E27FC236}">
                    <a16:creationId xmlns:a16="http://schemas.microsoft.com/office/drawing/2014/main" id="{9ADC0477-239C-455E-A40D-254FFA5892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7754" y="51934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8" name="Picture 4">
                <a:extLst>
                  <a:ext uri="{FF2B5EF4-FFF2-40B4-BE49-F238E27FC236}">
                    <a16:creationId xmlns:a16="http://schemas.microsoft.com/office/drawing/2014/main" id="{5E828F75-CB36-4036-87D2-3BA4C62276C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82171"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 name="Picture 4">
                <a:extLst>
                  <a:ext uri="{FF2B5EF4-FFF2-40B4-BE49-F238E27FC236}">
                    <a16:creationId xmlns:a16="http://schemas.microsoft.com/office/drawing/2014/main" id="{5C6D3A27-F980-47E7-B86E-5DE05FD7C8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2279" y="533363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 name="Picture 4">
                <a:extLst>
                  <a:ext uri="{FF2B5EF4-FFF2-40B4-BE49-F238E27FC236}">
                    <a16:creationId xmlns:a16="http://schemas.microsoft.com/office/drawing/2014/main" id="{B6EB8E26-5AD9-437D-A273-86353F72B2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7392" y="53336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231" name="Grupp 230">
            <a:extLst>
              <a:ext uri="{FF2B5EF4-FFF2-40B4-BE49-F238E27FC236}">
                <a16:creationId xmlns:a16="http://schemas.microsoft.com/office/drawing/2014/main" id="{467C9A7E-E4CA-4557-B5E0-F376D92CF720}"/>
              </a:ext>
            </a:extLst>
          </p:cNvPr>
          <p:cNvGrpSpPr/>
          <p:nvPr/>
        </p:nvGrpSpPr>
        <p:grpSpPr>
          <a:xfrm>
            <a:off x="6701991" y="2634011"/>
            <a:ext cx="1104964" cy="3625112"/>
            <a:chOff x="5005367" y="1848733"/>
            <a:chExt cx="1104964" cy="3625112"/>
          </a:xfrm>
        </p:grpSpPr>
        <p:pic>
          <p:nvPicPr>
            <p:cNvPr id="232" name="Picture 4">
              <a:extLst>
                <a:ext uri="{FF2B5EF4-FFF2-40B4-BE49-F238E27FC236}">
                  <a16:creationId xmlns:a16="http://schemas.microsoft.com/office/drawing/2014/main" id="{4688861B-385B-46FF-B409-F6E8A6CFE0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32"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3" name="Picture 4">
              <a:extLst>
                <a:ext uri="{FF2B5EF4-FFF2-40B4-BE49-F238E27FC236}">
                  <a16:creationId xmlns:a16="http://schemas.microsoft.com/office/drawing/2014/main" id="{F2C4A07F-AC54-41F0-A40B-2F0F8B7A093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31"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4" name="Picture 4">
              <a:extLst>
                <a:ext uri="{FF2B5EF4-FFF2-40B4-BE49-F238E27FC236}">
                  <a16:creationId xmlns:a16="http://schemas.microsoft.com/office/drawing/2014/main" id="{E84F0C04-8783-4C9B-B93A-1EBBAD179E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8327"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 name="Picture 4">
              <a:extLst>
                <a:ext uri="{FF2B5EF4-FFF2-40B4-BE49-F238E27FC236}">
                  <a16:creationId xmlns:a16="http://schemas.microsoft.com/office/drawing/2014/main" id="{DF31BE12-CC70-48D4-AB53-1D4C055459E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9"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6" name="Picture 4">
              <a:extLst>
                <a:ext uri="{FF2B5EF4-FFF2-40B4-BE49-F238E27FC236}">
                  <a16:creationId xmlns:a16="http://schemas.microsoft.com/office/drawing/2014/main" id="{EB889AAB-4DA9-4730-97FA-179308F2F1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8"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 name="Picture 4">
              <a:extLst>
                <a:ext uri="{FF2B5EF4-FFF2-40B4-BE49-F238E27FC236}">
                  <a16:creationId xmlns:a16="http://schemas.microsoft.com/office/drawing/2014/main" id="{0857C32B-2AF0-4D56-AC90-B6C70D00D1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8324"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 name="Picture 4">
              <a:extLst>
                <a:ext uri="{FF2B5EF4-FFF2-40B4-BE49-F238E27FC236}">
                  <a16:creationId xmlns:a16="http://schemas.microsoft.com/office/drawing/2014/main" id="{088DB0E8-760A-4246-9E57-CDCC197030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6"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9" name="Picture 4">
              <a:extLst>
                <a:ext uri="{FF2B5EF4-FFF2-40B4-BE49-F238E27FC236}">
                  <a16:creationId xmlns:a16="http://schemas.microsoft.com/office/drawing/2014/main" id="{137CC1CB-EB59-425C-93ED-06A6A50022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4"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 name="Picture 4">
              <a:extLst>
                <a:ext uri="{FF2B5EF4-FFF2-40B4-BE49-F238E27FC236}">
                  <a16:creationId xmlns:a16="http://schemas.microsoft.com/office/drawing/2014/main" id="{52935FBD-B4EC-4DA2-BD9B-E0121CAB3D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0521"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1" name="Picture 4">
              <a:extLst>
                <a:ext uri="{FF2B5EF4-FFF2-40B4-BE49-F238E27FC236}">
                  <a16:creationId xmlns:a16="http://schemas.microsoft.com/office/drawing/2014/main" id="{5850E5B5-D8F5-4DC6-9359-12B5C1D3A5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3"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2" name="Picture 4">
              <a:extLst>
                <a:ext uri="{FF2B5EF4-FFF2-40B4-BE49-F238E27FC236}">
                  <a16:creationId xmlns:a16="http://schemas.microsoft.com/office/drawing/2014/main" id="{D142A777-7418-4A73-B84E-166C1BA76EF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9422"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 name="Picture 4">
              <a:extLst>
                <a:ext uri="{FF2B5EF4-FFF2-40B4-BE49-F238E27FC236}">
                  <a16:creationId xmlns:a16="http://schemas.microsoft.com/office/drawing/2014/main" id="{FF7B734A-FF9D-4906-BB24-163F91D8111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0518"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4" name="Picture 4">
              <a:extLst>
                <a:ext uri="{FF2B5EF4-FFF2-40B4-BE49-F238E27FC236}">
                  <a16:creationId xmlns:a16="http://schemas.microsoft.com/office/drawing/2014/main" id="{45B02072-81D8-484B-B092-BB539913CEC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20"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 name="Picture 4">
              <a:extLst>
                <a:ext uri="{FF2B5EF4-FFF2-40B4-BE49-F238E27FC236}">
                  <a16:creationId xmlns:a16="http://schemas.microsoft.com/office/drawing/2014/main" id="{6A682A80-65DA-4D25-B2C8-4888107C790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18"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4">
              <a:extLst>
                <a:ext uri="{FF2B5EF4-FFF2-40B4-BE49-F238E27FC236}">
                  <a16:creationId xmlns:a16="http://schemas.microsoft.com/office/drawing/2014/main" id="{53A9BDCC-C7F3-431E-9284-24A3C2F190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714"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 name="Picture 4">
              <a:extLst>
                <a:ext uri="{FF2B5EF4-FFF2-40B4-BE49-F238E27FC236}">
                  <a16:creationId xmlns:a16="http://schemas.microsoft.com/office/drawing/2014/main" id="{09314C01-AECB-40F3-A3EE-8C5F72AA1E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17"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8" name="Picture 4">
              <a:extLst>
                <a:ext uri="{FF2B5EF4-FFF2-40B4-BE49-F238E27FC236}">
                  <a16:creationId xmlns:a16="http://schemas.microsoft.com/office/drawing/2014/main" id="{9050F665-90DE-4B4A-AA9C-13E70AD457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1615"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9" name="Picture 4">
              <a:extLst>
                <a:ext uri="{FF2B5EF4-FFF2-40B4-BE49-F238E27FC236}">
                  <a16:creationId xmlns:a16="http://schemas.microsoft.com/office/drawing/2014/main" id="{61EF3E34-426F-4A43-88C0-CD6017F80CB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712"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4">
              <a:extLst>
                <a:ext uri="{FF2B5EF4-FFF2-40B4-BE49-F238E27FC236}">
                  <a16:creationId xmlns:a16="http://schemas.microsoft.com/office/drawing/2014/main" id="{02BCB403-A7E0-4ABB-BC37-BD1EEEFA33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4"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1" name="Picture 4">
              <a:extLst>
                <a:ext uri="{FF2B5EF4-FFF2-40B4-BE49-F238E27FC236}">
                  <a16:creationId xmlns:a16="http://schemas.microsoft.com/office/drawing/2014/main" id="{3F33AD45-E699-4B5C-98FF-EEBB7DD82D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7225"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2" name="Picture 4">
              <a:extLst>
                <a:ext uri="{FF2B5EF4-FFF2-40B4-BE49-F238E27FC236}">
                  <a16:creationId xmlns:a16="http://schemas.microsoft.com/office/drawing/2014/main" id="{2EBA8C13-11F5-4134-9406-93C8D908703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4" y="184873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3" name="Picture 4">
              <a:extLst>
                <a:ext uri="{FF2B5EF4-FFF2-40B4-BE49-F238E27FC236}">
                  <a16:creationId xmlns:a16="http://schemas.microsoft.com/office/drawing/2014/main" id="{6FB465BE-062B-475A-A90B-C5869EB8D6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3" y="19859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4" name="Picture 4">
              <a:extLst>
                <a:ext uri="{FF2B5EF4-FFF2-40B4-BE49-F238E27FC236}">
                  <a16:creationId xmlns:a16="http://schemas.microsoft.com/office/drawing/2014/main" id="{C4F9CA67-D7AD-477A-AE20-608A761B33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3439" y="214181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5" name="Picture 4">
              <a:extLst>
                <a:ext uri="{FF2B5EF4-FFF2-40B4-BE49-F238E27FC236}">
                  <a16:creationId xmlns:a16="http://schemas.microsoft.com/office/drawing/2014/main" id="{509A5DFC-6734-46F0-BA96-A0383F9162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1" y="22887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 name="Picture 4">
              <a:extLst>
                <a:ext uri="{FF2B5EF4-FFF2-40B4-BE49-F238E27FC236}">
                  <a16:creationId xmlns:a16="http://schemas.microsoft.com/office/drawing/2014/main" id="{C32371E4-6048-4E03-870D-8E548CC640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40" y="24259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7" name="Picture 4">
              <a:extLst>
                <a:ext uri="{FF2B5EF4-FFF2-40B4-BE49-F238E27FC236}">
                  <a16:creationId xmlns:a16="http://schemas.microsoft.com/office/drawing/2014/main" id="{E4CB367F-C898-4AE5-9540-B949222CEF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3436" y="25818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8" name="Picture 4">
              <a:extLst>
                <a:ext uri="{FF2B5EF4-FFF2-40B4-BE49-F238E27FC236}">
                  <a16:creationId xmlns:a16="http://schemas.microsoft.com/office/drawing/2014/main" id="{364397E1-6FEE-48DE-9021-7553DA7AA7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8" y="27190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9" name="Picture 4">
              <a:extLst>
                <a:ext uri="{FF2B5EF4-FFF2-40B4-BE49-F238E27FC236}">
                  <a16:creationId xmlns:a16="http://schemas.microsoft.com/office/drawing/2014/main" id="{20A618BB-A99B-425B-8FA1-032A4A40036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7" y="2856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0" name="Picture 4">
              <a:extLst>
                <a:ext uri="{FF2B5EF4-FFF2-40B4-BE49-F238E27FC236}">
                  <a16:creationId xmlns:a16="http://schemas.microsoft.com/office/drawing/2014/main" id="{2652055F-B2A3-4415-9EFC-F65F12301C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5633" y="30121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1" name="Picture 4">
              <a:extLst>
                <a:ext uri="{FF2B5EF4-FFF2-40B4-BE49-F238E27FC236}">
                  <a16:creationId xmlns:a16="http://schemas.microsoft.com/office/drawing/2014/main" id="{AE963C02-9E1A-46FD-846D-5ACD1AB27D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5" y="315912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2" name="Picture 4">
              <a:extLst>
                <a:ext uri="{FF2B5EF4-FFF2-40B4-BE49-F238E27FC236}">
                  <a16:creationId xmlns:a16="http://schemas.microsoft.com/office/drawing/2014/main" id="{6B939C0D-9239-4977-B608-3783203375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4534" y="32963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3" name="Picture 4">
              <a:extLst>
                <a:ext uri="{FF2B5EF4-FFF2-40B4-BE49-F238E27FC236}">
                  <a16:creationId xmlns:a16="http://schemas.microsoft.com/office/drawing/2014/main" id="{65BC4B4E-71FE-4587-BB97-7AD380283F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5630" y="34522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4" name="Picture 4">
              <a:extLst>
                <a:ext uri="{FF2B5EF4-FFF2-40B4-BE49-F238E27FC236}">
                  <a16:creationId xmlns:a16="http://schemas.microsoft.com/office/drawing/2014/main" id="{53F4D18C-B1C9-4FD3-AB78-48979F834A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32" y="36116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5" name="Picture 4">
              <a:extLst>
                <a:ext uri="{FF2B5EF4-FFF2-40B4-BE49-F238E27FC236}">
                  <a16:creationId xmlns:a16="http://schemas.microsoft.com/office/drawing/2014/main" id="{2F5CD40A-5BAC-4615-A514-64E6235B06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30" y="37488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 name="Picture 4">
              <a:extLst>
                <a:ext uri="{FF2B5EF4-FFF2-40B4-BE49-F238E27FC236}">
                  <a16:creationId xmlns:a16="http://schemas.microsoft.com/office/drawing/2014/main" id="{02D59F5D-4694-4900-8109-A2011BDDA4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827" y="390475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 name="Picture 4">
              <a:extLst>
                <a:ext uri="{FF2B5EF4-FFF2-40B4-BE49-F238E27FC236}">
                  <a16:creationId xmlns:a16="http://schemas.microsoft.com/office/drawing/2014/main" id="{2A3DD59B-14C7-45F9-A656-B1CB1A3EE4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29" y="405172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8" name="Picture 4">
              <a:extLst>
                <a:ext uri="{FF2B5EF4-FFF2-40B4-BE49-F238E27FC236}">
                  <a16:creationId xmlns:a16="http://schemas.microsoft.com/office/drawing/2014/main" id="{C96EE262-EDB1-4239-956B-01BA5085C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6728" y="418892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9" name="Picture 4">
              <a:extLst>
                <a:ext uri="{FF2B5EF4-FFF2-40B4-BE49-F238E27FC236}">
                  <a16:creationId xmlns:a16="http://schemas.microsoft.com/office/drawing/2014/main" id="{E3D0B546-F998-4CE6-B686-99F6A1C973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824" y="434480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0" name="Picture 4">
              <a:extLst>
                <a:ext uri="{FF2B5EF4-FFF2-40B4-BE49-F238E27FC236}">
                  <a16:creationId xmlns:a16="http://schemas.microsoft.com/office/drawing/2014/main" id="{F0412D9A-004A-4783-86FA-71C28DFD5A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36" y="448200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1" name="Picture 4">
              <a:extLst>
                <a:ext uri="{FF2B5EF4-FFF2-40B4-BE49-F238E27FC236}">
                  <a16:creationId xmlns:a16="http://schemas.microsoft.com/office/drawing/2014/main" id="{297F5FF6-0848-4AC3-BEAF-D88D6F0517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2337" y="462725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2" name="Picture 4">
              <a:extLst>
                <a:ext uri="{FF2B5EF4-FFF2-40B4-BE49-F238E27FC236}">
                  <a16:creationId xmlns:a16="http://schemas.microsoft.com/office/drawing/2014/main" id="{EAA52583-B916-4651-85E8-FD4EA791E7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7" y="185174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3" name="Picture 4">
              <a:extLst>
                <a:ext uri="{FF2B5EF4-FFF2-40B4-BE49-F238E27FC236}">
                  <a16:creationId xmlns:a16="http://schemas.microsoft.com/office/drawing/2014/main" id="{E8CC35B8-1D96-4BA2-B524-21447BA1AE4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5" y="198895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4" name="Picture 4">
              <a:extLst>
                <a:ext uri="{FF2B5EF4-FFF2-40B4-BE49-F238E27FC236}">
                  <a16:creationId xmlns:a16="http://schemas.microsoft.com/office/drawing/2014/main" id="{66B92ADC-D118-484B-9210-E2C103FEC32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8211" y="214483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5" name="Picture 4">
              <a:extLst>
                <a:ext uri="{FF2B5EF4-FFF2-40B4-BE49-F238E27FC236}">
                  <a16:creationId xmlns:a16="http://schemas.microsoft.com/office/drawing/2014/main" id="{164EAFAE-76E0-4C64-A4A3-64B7AC69D7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4" y="229180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 name="Picture 4">
              <a:extLst>
                <a:ext uri="{FF2B5EF4-FFF2-40B4-BE49-F238E27FC236}">
                  <a16:creationId xmlns:a16="http://schemas.microsoft.com/office/drawing/2014/main" id="{CE9FEEFE-299E-4B15-B282-971C55169B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2" y="242900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7" name="Picture 4">
              <a:extLst>
                <a:ext uri="{FF2B5EF4-FFF2-40B4-BE49-F238E27FC236}">
                  <a16:creationId xmlns:a16="http://schemas.microsoft.com/office/drawing/2014/main" id="{FA7484C7-1590-42E0-B035-6D184B9BEF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8209" y="25848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8" name="Picture 4">
              <a:extLst>
                <a:ext uri="{FF2B5EF4-FFF2-40B4-BE49-F238E27FC236}">
                  <a16:creationId xmlns:a16="http://schemas.microsoft.com/office/drawing/2014/main" id="{BC4294EF-CE19-48DB-9DC9-47863120CE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10" y="27220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9" name="Picture 4">
              <a:extLst>
                <a:ext uri="{FF2B5EF4-FFF2-40B4-BE49-F238E27FC236}">
                  <a16:creationId xmlns:a16="http://schemas.microsoft.com/office/drawing/2014/main" id="{7243B85A-436B-4228-93E2-A6EAB9C794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09" y="28592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0" name="Picture 4">
              <a:extLst>
                <a:ext uri="{FF2B5EF4-FFF2-40B4-BE49-F238E27FC236}">
                  <a16:creationId xmlns:a16="http://schemas.microsoft.com/office/drawing/2014/main" id="{C6334385-57DD-4480-869C-7FE09678E42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0405" y="301516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1" name="Picture 4">
              <a:extLst>
                <a:ext uri="{FF2B5EF4-FFF2-40B4-BE49-F238E27FC236}">
                  <a16:creationId xmlns:a16="http://schemas.microsoft.com/office/drawing/2014/main" id="{5A2D5551-3E63-4A68-9307-96C7DB5F86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08" y="31621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 name="Picture 4">
              <a:extLst>
                <a:ext uri="{FF2B5EF4-FFF2-40B4-BE49-F238E27FC236}">
                  <a16:creationId xmlns:a16="http://schemas.microsoft.com/office/drawing/2014/main" id="{F2AAEB53-7A1D-46EA-887E-02DCE9607B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306" y="329933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3" name="Picture 4">
              <a:extLst>
                <a:ext uri="{FF2B5EF4-FFF2-40B4-BE49-F238E27FC236}">
                  <a16:creationId xmlns:a16="http://schemas.microsoft.com/office/drawing/2014/main" id="{4696B628-ECDA-4126-940A-AE8A00CDFB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0402" y="345521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4" name="Picture 4">
              <a:extLst>
                <a:ext uri="{FF2B5EF4-FFF2-40B4-BE49-F238E27FC236}">
                  <a16:creationId xmlns:a16="http://schemas.microsoft.com/office/drawing/2014/main" id="{6D391E6C-23FC-4933-AA1D-A4E48C99CCB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4" y="36146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5" name="Picture 4">
              <a:extLst>
                <a:ext uri="{FF2B5EF4-FFF2-40B4-BE49-F238E27FC236}">
                  <a16:creationId xmlns:a16="http://schemas.microsoft.com/office/drawing/2014/main" id="{FD7D053F-99F7-442F-B3AB-EC742B79EE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3" y="375188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 name="Picture 4">
              <a:extLst>
                <a:ext uri="{FF2B5EF4-FFF2-40B4-BE49-F238E27FC236}">
                  <a16:creationId xmlns:a16="http://schemas.microsoft.com/office/drawing/2014/main" id="{9B625CCA-15D7-49DB-BB21-CEC879C141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599" y="390776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7" name="Picture 4">
              <a:extLst>
                <a:ext uri="{FF2B5EF4-FFF2-40B4-BE49-F238E27FC236}">
                  <a16:creationId xmlns:a16="http://schemas.microsoft.com/office/drawing/2014/main" id="{C766C89F-E92B-41D4-8448-8E74263DEAE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1" y="40547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8" name="Picture 4">
              <a:extLst>
                <a:ext uri="{FF2B5EF4-FFF2-40B4-BE49-F238E27FC236}">
                  <a16:creationId xmlns:a16="http://schemas.microsoft.com/office/drawing/2014/main" id="{B016CB08-8C11-473C-9F49-979E747CEF5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1500" y="419193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9" name="Picture 4">
              <a:extLst>
                <a:ext uri="{FF2B5EF4-FFF2-40B4-BE49-F238E27FC236}">
                  <a16:creationId xmlns:a16="http://schemas.microsoft.com/office/drawing/2014/main" id="{B946F382-CD8F-4E35-93D9-8EDFF6B323D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596" y="434781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0" name="Picture 4">
              <a:extLst>
                <a:ext uri="{FF2B5EF4-FFF2-40B4-BE49-F238E27FC236}">
                  <a16:creationId xmlns:a16="http://schemas.microsoft.com/office/drawing/2014/main" id="{079EF468-12C7-490C-AA14-55FA48D857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08" y="448501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1" name="Picture 4">
              <a:extLst>
                <a:ext uri="{FF2B5EF4-FFF2-40B4-BE49-F238E27FC236}">
                  <a16:creationId xmlns:a16="http://schemas.microsoft.com/office/drawing/2014/main" id="{78F7396A-C000-4CFB-B10D-AB0B369EAB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7110" y="4630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2" name="Picture 4">
              <a:extLst>
                <a:ext uri="{FF2B5EF4-FFF2-40B4-BE49-F238E27FC236}">
                  <a16:creationId xmlns:a16="http://schemas.microsoft.com/office/drawing/2014/main" id="{3373931F-F27A-43A0-9D64-EB9F35688F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9" y="18517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3" name="Picture 4">
              <a:extLst>
                <a:ext uri="{FF2B5EF4-FFF2-40B4-BE49-F238E27FC236}">
                  <a16:creationId xmlns:a16="http://schemas.microsoft.com/office/drawing/2014/main" id="{269DFCA0-1A27-4222-9CBB-E644F47D69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7" y="198894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4" name="Picture 4">
              <a:extLst>
                <a:ext uri="{FF2B5EF4-FFF2-40B4-BE49-F238E27FC236}">
                  <a16:creationId xmlns:a16="http://schemas.microsoft.com/office/drawing/2014/main" id="{596D1C48-3489-4089-9759-A30755EB771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3323" y="214482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5" name="Picture 4">
              <a:extLst>
                <a:ext uri="{FF2B5EF4-FFF2-40B4-BE49-F238E27FC236}">
                  <a16:creationId xmlns:a16="http://schemas.microsoft.com/office/drawing/2014/main" id="{837741A6-25FB-43C4-BA54-26EAB6A344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6" y="229180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 name="Picture 4">
              <a:extLst>
                <a:ext uri="{FF2B5EF4-FFF2-40B4-BE49-F238E27FC236}">
                  <a16:creationId xmlns:a16="http://schemas.microsoft.com/office/drawing/2014/main" id="{8AF3A9E4-B05C-4807-BA82-9F1DA14E80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5" y="242900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 name="Picture 4">
              <a:extLst>
                <a:ext uri="{FF2B5EF4-FFF2-40B4-BE49-F238E27FC236}">
                  <a16:creationId xmlns:a16="http://schemas.microsoft.com/office/drawing/2014/main" id="{8CB2C930-87AF-43C9-B587-FBB926D7C35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3321" y="25848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8" name="Picture 4">
              <a:extLst>
                <a:ext uri="{FF2B5EF4-FFF2-40B4-BE49-F238E27FC236}">
                  <a16:creationId xmlns:a16="http://schemas.microsoft.com/office/drawing/2014/main" id="{D2F3A735-472E-4269-93BB-BF5003D912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22" y="27220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9" name="Picture 4">
              <a:extLst>
                <a:ext uri="{FF2B5EF4-FFF2-40B4-BE49-F238E27FC236}">
                  <a16:creationId xmlns:a16="http://schemas.microsoft.com/office/drawing/2014/main" id="{38A50A3E-4AEE-4416-B3B2-F96B8BE502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21" y="28592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0" name="Picture 4">
              <a:extLst>
                <a:ext uri="{FF2B5EF4-FFF2-40B4-BE49-F238E27FC236}">
                  <a16:creationId xmlns:a16="http://schemas.microsoft.com/office/drawing/2014/main" id="{850E1481-5E88-49F0-B990-2BF05137A6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5517" y="30151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1" name="Picture 4">
              <a:extLst>
                <a:ext uri="{FF2B5EF4-FFF2-40B4-BE49-F238E27FC236}">
                  <a16:creationId xmlns:a16="http://schemas.microsoft.com/office/drawing/2014/main" id="{E1D42443-0FB0-4662-BF1A-533A543882A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20" y="31621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2" name="Picture 4">
              <a:extLst>
                <a:ext uri="{FF2B5EF4-FFF2-40B4-BE49-F238E27FC236}">
                  <a16:creationId xmlns:a16="http://schemas.microsoft.com/office/drawing/2014/main" id="{92FDE7D4-C08C-4A16-B878-6EB266F2AE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4418" y="32993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3" name="Picture 4">
              <a:extLst>
                <a:ext uri="{FF2B5EF4-FFF2-40B4-BE49-F238E27FC236}">
                  <a16:creationId xmlns:a16="http://schemas.microsoft.com/office/drawing/2014/main" id="{42BD5549-811E-4FD1-A2F8-94A39584E0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5514" y="34552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4" name="Picture 4">
              <a:extLst>
                <a:ext uri="{FF2B5EF4-FFF2-40B4-BE49-F238E27FC236}">
                  <a16:creationId xmlns:a16="http://schemas.microsoft.com/office/drawing/2014/main" id="{F307EE4F-7E41-409F-9462-0FC3970EC2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6" y="36146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5" name="Picture 4">
              <a:extLst>
                <a:ext uri="{FF2B5EF4-FFF2-40B4-BE49-F238E27FC236}">
                  <a16:creationId xmlns:a16="http://schemas.microsoft.com/office/drawing/2014/main" id="{1D974EF5-EE66-442F-A39E-E179922599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5" y="37518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6" name="Picture 4">
              <a:extLst>
                <a:ext uri="{FF2B5EF4-FFF2-40B4-BE49-F238E27FC236}">
                  <a16:creationId xmlns:a16="http://schemas.microsoft.com/office/drawing/2014/main" id="{F8A5F4B6-8EA7-4782-87CB-53251CA61F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711" y="39077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 name="Picture 4">
              <a:extLst>
                <a:ext uri="{FF2B5EF4-FFF2-40B4-BE49-F238E27FC236}">
                  <a16:creationId xmlns:a16="http://schemas.microsoft.com/office/drawing/2014/main" id="{C2D7869C-FE51-4376-980D-C6281470FE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3" y="4054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 name="Picture 4">
              <a:extLst>
                <a:ext uri="{FF2B5EF4-FFF2-40B4-BE49-F238E27FC236}">
                  <a16:creationId xmlns:a16="http://schemas.microsoft.com/office/drawing/2014/main" id="{1859132A-E021-4BFE-BF4D-ABB00439D4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6612" y="4191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 name="Picture 4">
              <a:extLst>
                <a:ext uri="{FF2B5EF4-FFF2-40B4-BE49-F238E27FC236}">
                  <a16:creationId xmlns:a16="http://schemas.microsoft.com/office/drawing/2014/main" id="{D919E131-E9A3-4042-9554-79B3EF349BA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708" y="4347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0" name="Picture 4">
              <a:extLst>
                <a:ext uri="{FF2B5EF4-FFF2-40B4-BE49-F238E27FC236}">
                  <a16:creationId xmlns:a16="http://schemas.microsoft.com/office/drawing/2014/main" id="{D219F034-19E2-4892-AB4A-C1018E915A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0" y="44850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1" name="Picture 4">
              <a:extLst>
                <a:ext uri="{FF2B5EF4-FFF2-40B4-BE49-F238E27FC236}">
                  <a16:creationId xmlns:a16="http://schemas.microsoft.com/office/drawing/2014/main" id="{BDBD3D7E-9D52-49A0-A909-7147640392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2222" y="4630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 name="Picture 4">
              <a:extLst>
                <a:ext uri="{FF2B5EF4-FFF2-40B4-BE49-F238E27FC236}">
                  <a16:creationId xmlns:a16="http://schemas.microsoft.com/office/drawing/2014/main" id="{4E72C219-E8AD-4440-9323-0C509BD638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5367"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3" name="Picture 4">
              <a:extLst>
                <a:ext uri="{FF2B5EF4-FFF2-40B4-BE49-F238E27FC236}">
                  <a16:creationId xmlns:a16="http://schemas.microsoft.com/office/drawing/2014/main" id="{F268813C-CF73-4067-B8B6-F12D162BE1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0479" y="476747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 name="Picture 4">
              <a:extLst>
                <a:ext uri="{FF2B5EF4-FFF2-40B4-BE49-F238E27FC236}">
                  <a16:creationId xmlns:a16="http://schemas.microsoft.com/office/drawing/2014/main" id="{78F9D6C1-ABFE-472E-98D4-22370613E3D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5252" y="47704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 name="Picture 4">
              <a:extLst>
                <a:ext uri="{FF2B5EF4-FFF2-40B4-BE49-F238E27FC236}">
                  <a16:creationId xmlns:a16="http://schemas.microsoft.com/office/drawing/2014/main" id="{B6480025-F46E-403F-8178-A97BE61B5B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0364" y="47704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 name="Picture 4">
              <a:extLst>
                <a:ext uri="{FF2B5EF4-FFF2-40B4-BE49-F238E27FC236}">
                  <a16:creationId xmlns:a16="http://schemas.microsoft.com/office/drawing/2014/main" id="{DD368A05-8EA9-4199-8779-9CEBC315A1A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5367"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 name="Picture 4">
              <a:extLst>
                <a:ext uri="{FF2B5EF4-FFF2-40B4-BE49-F238E27FC236}">
                  <a16:creationId xmlns:a16="http://schemas.microsoft.com/office/drawing/2014/main" id="{90769EC7-C50F-478B-A372-8E8B544EE98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0479" y="490725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8" name="Picture 4">
              <a:extLst>
                <a:ext uri="{FF2B5EF4-FFF2-40B4-BE49-F238E27FC236}">
                  <a16:creationId xmlns:a16="http://schemas.microsoft.com/office/drawing/2014/main" id="{F5EB4B82-9DD6-4EFD-8BBD-87CDEE604B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5252" y="491027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9" name="Picture 4">
              <a:extLst>
                <a:ext uri="{FF2B5EF4-FFF2-40B4-BE49-F238E27FC236}">
                  <a16:creationId xmlns:a16="http://schemas.microsoft.com/office/drawing/2014/main" id="{D2B580AD-B017-44FF-B424-637065354E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0364" y="49102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0" name="Picture 4">
              <a:extLst>
                <a:ext uri="{FF2B5EF4-FFF2-40B4-BE49-F238E27FC236}">
                  <a16:creationId xmlns:a16="http://schemas.microsoft.com/office/drawing/2014/main" id="{0E0DB511-0F66-479F-AAB9-55D934329F9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715"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 name="Picture 4">
              <a:extLst>
                <a:ext uri="{FF2B5EF4-FFF2-40B4-BE49-F238E27FC236}">
                  <a16:creationId xmlns:a16="http://schemas.microsoft.com/office/drawing/2014/main" id="{DA3EF6CC-4525-4BF8-8AD7-1248B8CD603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827" y="50474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2" name="Picture 4">
              <a:extLst>
                <a:ext uri="{FF2B5EF4-FFF2-40B4-BE49-F238E27FC236}">
                  <a16:creationId xmlns:a16="http://schemas.microsoft.com/office/drawing/2014/main" id="{95E5AEBD-517F-41BD-A022-13BA8B8718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600" y="505048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3" name="Picture 4">
              <a:extLst>
                <a:ext uri="{FF2B5EF4-FFF2-40B4-BE49-F238E27FC236}">
                  <a16:creationId xmlns:a16="http://schemas.microsoft.com/office/drawing/2014/main" id="{0C95172B-B27C-4AB2-8228-C728A532FA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712" y="50504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4" name="Picture 4">
              <a:extLst>
                <a:ext uri="{FF2B5EF4-FFF2-40B4-BE49-F238E27FC236}">
                  <a16:creationId xmlns:a16="http://schemas.microsoft.com/office/drawing/2014/main" id="{90BE0F15-E0A3-49CC-A247-50C5DA6134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2866"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5" name="Picture 4">
              <a:extLst>
                <a:ext uri="{FF2B5EF4-FFF2-40B4-BE49-F238E27FC236}">
                  <a16:creationId xmlns:a16="http://schemas.microsoft.com/office/drawing/2014/main" id="{55710846-7215-473D-9EFD-EA7A3F74362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87978" y="519341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 name="Picture 4">
              <a:extLst>
                <a:ext uri="{FF2B5EF4-FFF2-40B4-BE49-F238E27FC236}">
                  <a16:creationId xmlns:a16="http://schemas.microsoft.com/office/drawing/2014/main" id="{ADAB308B-A83A-49B9-B3AF-EAE7390428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52751" y="519643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 name="Picture 4">
              <a:extLst>
                <a:ext uri="{FF2B5EF4-FFF2-40B4-BE49-F238E27FC236}">
                  <a16:creationId xmlns:a16="http://schemas.microsoft.com/office/drawing/2014/main" id="{0296FEA8-54D2-4EAA-812C-143092053B9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27863" y="51964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8" name="Picture 4">
              <a:extLst>
                <a:ext uri="{FF2B5EF4-FFF2-40B4-BE49-F238E27FC236}">
                  <a16:creationId xmlns:a16="http://schemas.microsoft.com/office/drawing/2014/main" id="{A9618C50-3DF9-4F09-8070-0F9398FCEB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0214"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9" name="Picture 4">
              <a:extLst>
                <a:ext uri="{FF2B5EF4-FFF2-40B4-BE49-F238E27FC236}">
                  <a16:creationId xmlns:a16="http://schemas.microsoft.com/office/drawing/2014/main" id="{81EB7C57-0920-41B4-8FE0-2C7CF15760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95326" y="53336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0" name="Picture 4">
              <a:extLst>
                <a:ext uri="{FF2B5EF4-FFF2-40B4-BE49-F238E27FC236}">
                  <a16:creationId xmlns:a16="http://schemas.microsoft.com/office/drawing/2014/main" id="{D5C8F7D8-5957-4A81-9303-3FC0EFB9AD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0099" y="533664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1" name="Picture 4">
              <a:extLst>
                <a:ext uri="{FF2B5EF4-FFF2-40B4-BE49-F238E27FC236}">
                  <a16:creationId xmlns:a16="http://schemas.microsoft.com/office/drawing/2014/main" id="{6FE7FD39-7714-4417-8BFD-280FB53501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35211" y="533664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32" name="Grupp 331">
            <a:extLst>
              <a:ext uri="{FF2B5EF4-FFF2-40B4-BE49-F238E27FC236}">
                <a16:creationId xmlns:a16="http://schemas.microsoft.com/office/drawing/2014/main" id="{F412E1A4-FBAC-4DBF-836E-24E695319381}"/>
              </a:ext>
            </a:extLst>
          </p:cNvPr>
          <p:cNvGrpSpPr/>
          <p:nvPr/>
        </p:nvGrpSpPr>
        <p:grpSpPr>
          <a:xfrm>
            <a:off x="7787665" y="2641246"/>
            <a:ext cx="840191" cy="3622097"/>
            <a:chOff x="6118074" y="1851746"/>
            <a:chExt cx="840191" cy="3622097"/>
          </a:xfrm>
        </p:grpSpPr>
        <p:pic>
          <p:nvPicPr>
            <p:cNvPr id="333" name="Picture 4">
              <a:extLst>
                <a:ext uri="{FF2B5EF4-FFF2-40B4-BE49-F238E27FC236}">
                  <a16:creationId xmlns:a16="http://schemas.microsoft.com/office/drawing/2014/main" id="{1262888E-C9D1-4141-B4F8-CFD00A62C3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9" y="18517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4" name="Picture 4">
              <a:extLst>
                <a:ext uri="{FF2B5EF4-FFF2-40B4-BE49-F238E27FC236}">
                  <a16:creationId xmlns:a16="http://schemas.microsoft.com/office/drawing/2014/main" id="{BB89524F-912A-49AC-B9CA-C805768DC9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8" y="198894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5" name="Picture 4">
              <a:extLst>
                <a:ext uri="{FF2B5EF4-FFF2-40B4-BE49-F238E27FC236}">
                  <a16:creationId xmlns:a16="http://schemas.microsoft.com/office/drawing/2014/main" id="{0D598E6C-EC70-4150-BA09-F7F4A2EAD80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1034" y="214482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6" name="Picture 4">
              <a:extLst>
                <a:ext uri="{FF2B5EF4-FFF2-40B4-BE49-F238E27FC236}">
                  <a16:creationId xmlns:a16="http://schemas.microsoft.com/office/drawing/2014/main" id="{92CF585B-B72D-4765-8139-9636E72528B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6" y="229180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 name="Picture 4">
              <a:extLst>
                <a:ext uri="{FF2B5EF4-FFF2-40B4-BE49-F238E27FC236}">
                  <a16:creationId xmlns:a16="http://schemas.microsoft.com/office/drawing/2014/main" id="{117069F5-0E31-4F17-A41B-DAFA4559100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5" y="242900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 name="Picture 4">
              <a:extLst>
                <a:ext uri="{FF2B5EF4-FFF2-40B4-BE49-F238E27FC236}">
                  <a16:creationId xmlns:a16="http://schemas.microsoft.com/office/drawing/2014/main" id="{02788DEF-B408-4D82-8F97-8B08E431171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1031" y="25848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9" name="Picture 4">
              <a:extLst>
                <a:ext uri="{FF2B5EF4-FFF2-40B4-BE49-F238E27FC236}">
                  <a16:creationId xmlns:a16="http://schemas.microsoft.com/office/drawing/2014/main" id="{F6062050-1148-44FA-A3A7-95672D2489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33" y="27220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0" name="Picture 4">
              <a:extLst>
                <a:ext uri="{FF2B5EF4-FFF2-40B4-BE49-F238E27FC236}">
                  <a16:creationId xmlns:a16="http://schemas.microsoft.com/office/drawing/2014/main" id="{9DE9FB12-6433-4D0C-BC74-DECA681240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31" y="28592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1" name="Picture 4">
              <a:extLst>
                <a:ext uri="{FF2B5EF4-FFF2-40B4-BE49-F238E27FC236}">
                  <a16:creationId xmlns:a16="http://schemas.microsoft.com/office/drawing/2014/main" id="{9568B92C-6901-4F36-8B42-6A5F2F5B9BF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3228" y="30151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2" name="Picture 4">
              <a:extLst>
                <a:ext uri="{FF2B5EF4-FFF2-40B4-BE49-F238E27FC236}">
                  <a16:creationId xmlns:a16="http://schemas.microsoft.com/office/drawing/2014/main" id="{4B99A032-366F-4FDD-B259-620F4C251B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30" y="31621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3" name="Picture 4">
              <a:extLst>
                <a:ext uri="{FF2B5EF4-FFF2-40B4-BE49-F238E27FC236}">
                  <a16:creationId xmlns:a16="http://schemas.microsoft.com/office/drawing/2014/main" id="{459E641F-7BD7-43DA-BE37-5236F8C6FF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2129" y="32993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4" name="Picture 4">
              <a:extLst>
                <a:ext uri="{FF2B5EF4-FFF2-40B4-BE49-F238E27FC236}">
                  <a16:creationId xmlns:a16="http://schemas.microsoft.com/office/drawing/2014/main" id="{F52944B2-7166-486F-89CF-02780EC8C08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3225" y="34552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5" name="Picture 4">
              <a:extLst>
                <a:ext uri="{FF2B5EF4-FFF2-40B4-BE49-F238E27FC236}">
                  <a16:creationId xmlns:a16="http://schemas.microsoft.com/office/drawing/2014/main" id="{25D2B973-E790-46B4-9438-38F93261A6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7" y="36146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6" name="Picture 4">
              <a:extLst>
                <a:ext uri="{FF2B5EF4-FFF2-40B4-BE49-F238E27FC236}">
                  <a16:creationId xmlns:a16="http://schemas.microsoft.com/office/drawing/2014/main" id="{26B05770-8A4A-4001-97C3-DB69EA7298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5" y="37518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7" name="Picture 4">
              <a:extLst>
                <a:ext uri="{FF2B5EF4-FFF2-40B4-BE49-F238E27FC236}">
                  <a16:creationId xmlns:a16="http://schemas.microsoft.com/office/drawing/2014/main" id="{ED800C37-B278-4126-9764-C3675A6FF3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421" y="390776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 name="Picture 4">
              <a:extLst>
                <a:ext uri="{FF2B5EF4-FFF2-40B4-BE49-F238E27FC236}">
                  <a16:creationId xmlns:a16="http://schemas.microsoft.com/office/drawing/2014/main" id="{1552148A-AEA7-4654-9C59-2FFCB26E81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4" y="40547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9" name="Picture 4">
              <a:extLst>
                <a:ext uri="{FF2B5EF4-FFF2-40B4-BE49-F238E27FC236}">
                  <a16:creationId xmlns:a16="http://schemas.microsoft.com/office/drawing/2014/main" id="{B1588875-2301-4C49-AF8B-C765F226F2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4322" y="419193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0" name="Picture 4">
              <a:extLst>
                <a:ext uri="{FF2B5EF4-FFF2-40B4-BE49-F238E27FC236}">
                  <a16:creationId xmlns:a16="http://schemas.microsoft.com/office/drawing/2014/main" id="{DE6CBE79-2973-421B-9FC5-9DF9600945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419" y="43478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1" name="Picture 4">
              <a:extLst>
                <a:ext uri="{FF2B5EF4-FFF2-40B4-BE49-F238E27FC236}">
                  <a16:creationId xmlns:a16="http://schemas.microsoft.com/office/drawing/2014/main" id="{DB4E3D3A-F5C0-48F1-B3BB-D69F5309BD5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1" y="448501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2" name="Picture 4">
              <a:extLst>
                <a:ext uri="{FF2B5EF4-FFF2-40B4-BE49-F238E27FC236}">
                  <a16:creationId xmlns:a16="http://schemas.microsoft.com/office/drawing/2014/main" id="{6C702B22-1572-466D-972F-E413457345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9932" y="463027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3" name="Picture 4">
              <a:extLst>
                <a:ext uri="{FF2B5EF4-FFF2-40B4-BE49-F238E27FC236}">
                  <a16:creationId xmlns:a16="http://schemas.microsoft.com/office/drawing/2014/main" id="{E0FE4CFE-8A21-432C-A2B0-4C89453752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51" y="185174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4" name="Picture 4">
              <a:extLst>
                <a:ext uri="{FF2B5EF4-FFF2-40B4-BE49-F238E27FC236}">
                  <a16:creationId xmlns:a16="http://schemas.microsoft.com/office/drawing/2014/main" id="{685F05C6-D715-49D0-ACD1-9B92DDB88D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50" y="19889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5" name="Picture 4">
              <a:extLst>
                <a:ext uri="{FF2B5EF4-FFF2-40B4-BE49-F238E27FC236}">
                  <a16:creationId xmlns:a16="http://schemas.microsoft.com/office/drawing/2014/main" id="{52116EF0-B4F7-4AFE-A8CB-4C6B471B91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6146" y="21448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6" name="Picture 4">
              <a:extLst>
                <a:ext uri="{FF2B5EF4-FFF2-40B4-BE49-F238E27FC236}">
                  <a16:creationId xmlns:a16="http://schemas.microsoft.com/office/drawing/2014/main" id="{952D7E96-F59B-4ECB-9073-4EB71F5882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8" y="229179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7" name="Picture 4">
              <a:extLst>
                <a:ext uri="{FF2B5EF4-FFF2-40B4-BE49-F238E27FC236}">
                  <a16:creationId xmlns:a16="http://schemas.microsoft.com/office/drawing/2014/main" id="{AD2BA024-360C-458C-B0E2-237AF44716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7" y="242899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 name="Picture 4">
              <a:extLst>
                <a:ext uri="{FF2B5EF4-FFF2-40B4-BE49-F238E27FC236}">
                  <a16:creationId xmlns:a16="http://schemas.microsoft.com/office/drawing/2014/main" id="{05598977-A506-4D97-A0D8-AD4911552A7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6143" y="258488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 name="Picture 4">
              <a:extLst>
                <a:ext uri="{FF2B5EF4-FFF2-40B4-BE49-F238E27FC236}">
                  <a16:creationId xmlns:a16="http://schemas.microsoft.com/office/drawing/2014/main" id="{4C2ADE5F-2ECF-4EAC-8DE5-A353C71A94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5" y="272208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0" name="Picture 4">
              <a:extLst>
                <a:ext uri="{FF2B5EF4-FFF2-40B4-BE49-F238E27FC236}">
                  <a16:creationId xmlns:a16="http://schemas.microsoft.com/office/drawing/2014/main" id="{E282DD0E-D13A-4AB8-B36E-3A783F0D93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4" y="28592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1" name="Picture 4">
              <a:extLst>
                <a:ext uri="{FF2B5EF4-FFF2-40B4-BE49-F238E27FC236}">
                  <a16:creationId xmlns:a16="http://schemas.microsoft.com/office/drawing/2014/main" id="{C0D46329-2F8A-4764-905F-32C74B7167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8340" y="301516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2" name="Picture 4">
              <a:extLst>
                <a:ext uri="{FF2B5EF4-FFF2-40B4-BE49-F238E27FC236}">
                  <a16:creationId xmlns:a16="http://schemas.microsoft.com/office/drawing/2014/main" id="{A129C8EE-809B-4AC5-A16B-D784DDD65C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2" y="31621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3" name="Picture 4">
              <a:extLst>
                <a:ext uri="{FF2B5EF4-FFF2-40B4-BE49-F238E27FC236}">
                  <a16:creationId xmlns:a16="http://schemas.microsoft.com/office/drawing/2014/main" id="{BF3C1E9E-1564-49F4-90F7-CF5EA5E3B4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7241" y="32993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4" name="Picture 4">
              <a:extLst>
                <a:ext uri="{FF2B5EF4-FFF2-40B4-BE49-F238E27FC236}">
                  <a16:creationId xmlns:a16="http://schemas.microsoft.com/office/drawing/2014/main" id="{53D6C41C-0765-4D77-B919-F9AE2CADC7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8337" y="34552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5" name="Picture 4">
              <a:extLst>
                <a:ext uri="{FF2B5EF4-FFF2-40B4-BE49-F238E27FC236}">
                  <a16:creationId xmlns:a16="http://schemas.microsoft.com/office/drawing/2014/main" id="{BC6CBD53-B167-4723-8324-B835B3536B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9" y="36146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6" name="Picture 4">
              <a:extLst>
                <a:ext uri="{FF2B5EF4-FFF2-40B4-BE49-F238E27FC236}">
                  <a16:creationId xmlns:a16="http://schemas.microsoft.com/office/drawing/2014/main" id="{73BE1E1C-A889-4D44-AD73-E7C16DDCB78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7" y="37518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 name="Picture 4">
              <a:extLst>
                <a:ext uri="{FF2B5EF4-FFF2-40B4-BE49-F238E27FC236}">
                  <a16:creationId xmlns:a16="http://schemas.microsoft.com/office/drawing/2014/main" id="{C7EB73D6-B505-4DF4-ACCB-CDA1169C89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534" y="390776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 name="Picture 4">
              <a:extLst>
                <a:ext uri="{FF2B5EF4-FFF2-40B4-BE49-F238E27FC236}">
                  <a16:creationId xmlns:a16="http://schemas.microsoft.com/office/drawing/2014/main" id="{B7197955-7292-40DF-A543-1D0AF884A8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6" y="4054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9" name="Picture 4">
              <a:extLst>
                <a:ext uri="{FF2B5EF4-FFF2-40B4-BE49-F238E27FC236}">
                  <a16:creationId xmlns:a16="http://schemas.microsoft.com/office/drawing/2014/main" id="{20BEDA94-3098-445F-9EBD-34D555AD2C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9435" y="41919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0" name="Picture 4">
              <a:extLst>
                <a:ext uri="{FF2B5EF4-FFF2-40B4-BE49-F238E27FC236}">
                  <a16:creationId xmlns:a16="http://schemas.microsoft.com/office/drawing/2014/main" id="{78D54F40-81C1-4C49-8E43-BEFC43E3DA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531" y="43478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1" name="Picture 4">
              <a:extLst>
                <a:ext uri="{FF2B5EF4-FFF2-40B4-BE49-F238E27FC236}">
                  <a16:creationId xmlns:a16="http://schemas.microsoft.com/office/drawing/2014/main" id="{40537523-FA20-4708-91B6-330E9CFD2C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3" y="44850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2" name="Picture 4">
              <a:extLst>
                <a:ext uri="{FF2B5EF4-FFF2-40B4-BE49-F238E27FC236}">
                  <a16:creationId xmlns:a16="http://schemas.microsoft.com/office/drawing/2014/main" id="{CC6E36B2-BC4A-4B17-AD2C-C64498BAB5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5044" y="46302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3" name="Picture 4">
              <a:extLst>
                <a:ext uri="{FF2B5EF4-FFF2-40B4-BE49-F238E27FC236}">
                  <a16:creationId xmlns:a16="http://schemas.microsoft.com/office/drawing/2014/main" id="{8A12755B-B789-4AD2-BA51-D313758F59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63" y="185174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4" name="Picture 4">
              <a:extLst>
                <a:ext uri="{FF2B5EF4-FFF2-40B4-BE49-F238E27FC236}">
                  <a16:creationId xmlns:a16="http://schemas.microsoft.com/office/drawing/2014/main" id="{F1DA38B4-BE81-4DF2-8182-766080134A1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62" y="198894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5" name="Picture 4">
              <a:extLst>
                <a:ext uri="{FF2B5EF4-FFF2-40B4-BE49-F238E27FC236}">
                  <a16:creationId xmlns:a16="http://schemas.microsoft.com/office/drawing/2014/main" id="{FFA5C3DC-1676-47AE-8412-87D08533AD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1258" y="21448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6" name="Picture 4">
              <a:extLst>
                <a:ext uri="{FF2B5EF4-FFF2-40B4-BE49-F238E27FC236}">
                  <a16:creationId xmlns:a16="http://schemas.microsoft.com/office/drawing/2014/main" id="{72FFFDE4-F8EB-4F6D-9EF4-6F1383CA052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61" y="229179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7" name="Picture 4">
              <a:extLst>
                <a:ext uri="{FF2B5EF4-FFF2-40B4-BE49-F238E27FC236}">
                  <a16:creationId xmlns:a16="http://schemas.microsoft.com/office/drawing/2014/main" id="{3B450165-6CBD-4DC7-835C-CFBC9EBE5C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59" y="242899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 name="Picture 4">
              <a:extLst>
                <a:ext uri="{FF2B5EF4-FFF2-40B4-BE49-F238E27FC236}">
                  <a16:creationId xmlns:a16="http://schemas.microsoft.com/office/drawing/2014/main" id="{733256F3-9FB1-40F3-8D2F-FE6FC386ECA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1255" y="2584880"/>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9" name="Picture 4">
              <a:extLst>
                <a:ext uri="{FF2B5EF4-FFF2-40B4-BE49-F238E27FC236}">
                  <a16:creationId xmlns:a16="http://schemas.microsoft.com/office/drawing/2014/main" id="{CAFEB48C-E8F4-4E39-A4C1-3CCD8EA5D5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7" y="272208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0" name="Picture 4">
              <a:extLst>
                <a:ext uri="{FF2B5EF4-FFF2-40B4-BE49-F238E27FC236}">
                  <a16:creationId xmlns:a16="http://schemas.microsoft.com/office/drawing/2014/main" id="{CE0E6837-AAEE-4FFB-9FB4-2AA39EE9CE6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6" y="28592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1" name="Picture 4">
              <a:extLst>
                <a:ext uri="{FF2B5EF4-FFF2-40B4-BE49-F238E27FC236}">
                  <a16:creationId xmlns:a16="http://schemas.microsoft.com/office/drawing/2014/main" id="{1D8EE2EA-2D7B-4BF8-9041-10D054B34A9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3452" y="301516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2" name="Picture 4">
              <a:extLst>
                <a:ext uri="{FF2B5EF4-FFF2-40B4-BE49-F238E27FC236}">
                  <a16:creationId xmlns:a16="http://schemas.microsoft.com/office/drawing/2014/main" id="{20A5390A-1E38-45C7-A333-FCB44B8B64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4" y="31621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3" name="Picture 4">
              <a:extLst>
                <a:ext uri="{FF2B5EF4-FFF2-40B4-BE49-F238E27FC236}">
                  <a16:creationId xmlns:a16="http://schemas.microsoft.com/office/drawing/2014/main" id="{8760325C-64A9-4DB5-B8D8-EF6C5A5CD09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2353" y="329933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 name="Picture 4">
              <a:extLst>
                <a:ext uri="{FF2B5EF4-FFF2-40B4-BE49-F238E27FC236}">
                  <a16:creationId xmlns:a16="http://schemas.microsoft.com/office/drawing/2014/main" id="{425B3CBD-57F5-4783-979A-52DD5562DE4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3449" y="34552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5" name="Picture 4">
              <a:extLst>
                <a:ext uri="{FF2B5EF4-FFF2-40B4-BE49-F238E27FC236}">
                  <a16:creationId xmlns:a16="http://schemas.microsoft.com/office/drawing/2014/main" id="{A9A73121-A2CA-4A14-8F57-F8A58B8762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51" y="361468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6" name="Picture 4">
              <a:extLst>
                <a:ext uri="{FF2B5EF4-FFF2-40B4-BE49-F238E27FC236}">
                  <a16:creationId xmlns:a16="http://schemas.microsoft.com/office/drawing/2014/main" id="{A68DF798-D4FF-4059-A3DA-2BECE6F054F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49" y="375188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7" name="Picture 4">
              <a:extLst>
                <a:ext uri="{FF2B5EF4-FFF2-40B4-BE49-F238E27FC236}">
                  <a16:creationId xmlns:a16="http://schemas.microsoft.com/office/drawing/2014/main" id="{696E1286-EAF9-4746-B768-78C086BA6E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646" y="390776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8" name="Picture 4">
              <a:extLst>
                <a:ext uri="{FF2B5EF4-FFF2-40B4-BE49-F238E27FC236}">
                  <a16:creationId xmlns:a16="http://schemas.microsoft.com/office/drawing/2014/main" id="{A9A28FB8-BE99-4826-A762-8F6B741C1B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48" y="405473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 name="Picture 4">
              <a:extLst>
                <a:ext uri="{FF2B5EF4-FFF2-40B4-BE49-F238E27FC236}">
                  <a16:creationId xmlns:a16="http://schemas.microsoft.com/office/drawing/2014/main" id="{759C2745-4E64-4C35-B0A7-B2349A9F19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4547" y="419193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0" name="Picture 4">
              <a:extLst>
                <a:ext uri="{FF2B5EF4-FFF2-40B4-BE49-F238E27FC236}">
                  <a16:creationId xmlns:a16="http://schemas.microsoft.com/office/drawing/2014/main" id="{997A4180-B907-42D4-9D58-EEF4F37099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643" y="434781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1" name="Picture 4">
              <a:extLst>
                <a:ext uri="{FF2B5EF4-FFF2-40B4-BE49-F238E27FC236}">
                  <a16:creationId xmlns:a16="http://schemas.microsoft.com/office/drawing/2014/main" id="{7A6EDEE8-B0A1-42D6-9200-39EEE6E09D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55" y="448501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2" name="Picture 4">
              <a:extLst>
                <a:ext uri="{FF2B5EF4-FFF2-40B4-BE49-F238E27FC236}">
                  <a16:creationId xmlns:a16="http://schemas.microsoft.com/office/drawing/2014/main" id="{1D35649C-3DE1-4545-988E-F18869B356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0156" y="4630269"/>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3" name="Picture 4">
              <a:extLst>
                <a:ext uri="{FF2B5EF4-FFF2-40B4-BE49-F238E27FC236}">
                  <a16:creationId xmlns:a16="http://schemas.microsoft.com/office/drawing/2014/main" id="{EBE5648F-0082-4955-AC42-D55F4C9573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8074" y="4770485"/>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4" name="Picture 4">
              <a:extLst>
                <a:ext uri="{FF2B5EF4-FFF2-40B4-BE49-F238E27FC236}">
                  <a16:creationId xmlns:a16="http://schemas.microsoft.com/office/drawing/2014/main" id="{99F39674-8C71-4BE8-8EB3-B21F31D3797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3186" y="47704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5" name="Picture 4">
              <a:extLst>
                <a:ext uri="{FF2B5EF4-FFF2-40B4-BE49-F238E27FC236}">
                  <a16:creationId xmlns:a16="http://schemas.microsoft.com/office/drawing/2014/main" id="{967634D8-6BD3-4FFC-AD21-4C3FA4008B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8298" y="4770484"/>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6" name="Picture 4">
              <a:extLst>
                <a:ext uri="{FF2B5EF4-FFF2-40B4-BE49-F238E27FC236}">
                  <a16:creationId xmlns:a16="http://schemas.microsoft.com/office/drawing/2014/main" id="{40CD0FB3-F727-415D-AFC0-EF78078A2C1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8074" y="4910273"/>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7" name="Picture 4">
              <a:extLst>
                <a:ext uri="{FF2B5EF4-FFF2-40B4-BE49-F238E27FC236}">
                  <a16:creationId xmlns:a16="http://schemas.microsoft.com/office/drawing/2014/main" id="{AD7EB515-8C77-4622-95C6-C61349C738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93186" y="4910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8" name="Picture 4">
              <a:extLst>
                <a:ext uri="{FF2B5EF4-FFF2-40B4-BE49-F238E27FC236}">
                  <a16:creationId xmlns:a16="http://schemas.microsoft.com/office/drawing/2014/main" id="{0C6008FE-3E8F-4492-9642-1DDB2F615A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8298" y="491027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 name="Picture 4">
              <a:extLst>
                <a:ext uri="{FF2B5EF4-FFF2-40B4-BE49-F238E27FC236}">
                  <a16:creationId xmlns:a16="http://schemas.microsoft.com/office/drawing/2014/main" id="{52DD999F-862A-4BE3-8E00-87FCC37967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422" y="505048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0" name="Picture 4">
              <a:extLst>
                <a:ext uri="{FF2B5EF4-FFF2-40B4-BE49-F238E27FC236}">
                  <a16:creationId xmlns:a16="http://schemas.microsoft.com/office/drawing/2014/main" id="{0C2A93C1-81B4-47ED-AAAB-6A0BD3BF6D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534" y="505048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1" name="Picture 4">
              <a:extLst>
                <a:ext uri="{FF2B5EF4-FFF2-40B4-BE49-F238E27FC236}">
                  <a16:creationId xmlns:a16="http://schemas.microsoft.com/office/drawing/2014/main" id="{46CE1755-BCC3-4E81-9708-508C52B80F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646" y="5050486"/>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2" name="Picture 4">
              <a:extLst>
                <a:ext uri="{FF2B5EF4-FFF2-40B4-BE49-F238E27FC236}">
                  <a16:creationId xmlns:a16="http://schemas.microsoft.com/office/drawing/2014/main" id="{F7870DA6-7344-47AB-862F-D7CB8C08ED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5573" y="5196428"/>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3" name="Picture 4">
              <a:extLst>
                <a:ext uri="{FF2B5EF4-FFF2-40B4-BE49-F238E27FC236}">
                  <a16:creationId xmlns:a16="http://schemas.microsoft.com/office/drawing/2014/main" id="{65228731-F789-4405-AACD-932226D518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685" y="519642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4" name="Picture 4">
              <a:extLst>
                <a:ext uri="{FF2B5EF4-FFF2-40B4-BE49-F238E27FC236}">
                  <a16:creationId xmlns:a16="http://schemas.microsoft.com/office/drawing/2014/main" id="{96848551-2459-4D38-9554-873056F8918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5797" y="5196427"/>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5" name="Picture 4">
              <a:extLst>
                <a:ext uri="{FF2B5EF4-FFF2-40B4-BE49-F238E27FC236}">
                  <a16:creationId xmlns:a16="http://schemas.microsoft.com/office/drawing/2014/main" id="{0A991D06-6DC6-4EBA-84E7-511A9F36C83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32921" y="5336642"/>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6" name="Picture 4">
              <a:extLst>
                <a:ext uri="{FF2B5EF4-FFF2-40B4-BE49-F238E27FC236}">
                  <a16:creationId xmlns:a16="http://schemas.microsoft.com/office/drawing/2014/main" id="{B14C323E-7EAA-487C-96C3-EF80CE8D5B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8033" y="533664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7" name="Picture 4">
              <a:extLst>
                <a:ext uri="{FF2B5EF4-FFF2-40B4-BE49-F238E27FC236}">
                  <a16:creationId xmlns:a16="http://schemas.microsoft.com/office/drawing/2014/main" id="{CCF2E296-4FA3-4119-AB96-3D3906AD96D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83145" y="5336641"/>
              <a:ext cx="275120" cy="13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9" name="textruta 60">
            <a:extLst>
              <a:ext uri="{FF2B5EF4-FFF2-40B4-BE49-F238E27FC236}">
                <a16:creationId xmlns:a16="http://schemas.microsoft.com/office/drawing/2014/main" id="{F2C4FA3F-49AC-498B-84F4-1ABAE2A411A2}"/>
              </a:ext>
            </a:extLst>
          </p:cNvPr>
          <p:cNvSpPr txBox="1">
            <a:spLocks noChangeArrowheads="1"/>
          </p:cNvSpPr>
          <p:nvPr/>
        </p:nvSpPr>
        <p:spPr bwMode="auto">
          <a:xfrm>
            <a:off x="1848493" y="3430715"/>
            <a:ext cx="1440631" cy="830997"/>
          </a:xfrm>
          <a:prstGeom prst="rect">
            <a:avLst/>
          </a:prstGeom>
          <a:solidFill>
            <a:srgbClr val="FFFFFF">
              <a:alpha val="60000"/>
            </a:srgbClr>
          </a:solidFill>
          <a:ln>
            <a:noFill/>
          </a:ln>
          <a:effectLst>
            <a:softEdge rad="63500"/>
          </a:effectLst>
        </p:spPr>
        <p:txBody>
          <a:bodyPr wrap="square">
            <a:spAutoFit/>
          </a:bodyPr>
          <a:lstStyle/>
          <a:p>
            <a:pPr algn="ctr"/>
            <a:r>
              <a:rPr lang="sv-SE" altLang="sv-SE" sz="2400" b="1">
                <a:solidFill>
                  <a:srgbClr val="000000"/>
                </a:solidFill>
              </a:rPr>
              <a:t>13 </a:t>
            </a:r>
          </a:p>
          <a:p>
            <a:pPr algn="ctr"/>
            <a:r>
              <a:rPr lang="sv-SE" altLang="sv-SE" sz="2400" b="1">
                <a:solidFill>
                  <a:srgbClr val="000000"/>
                </a:solidFill>
              </a:rPr>
              <a:t>bussar</a:t>
            </a:r>
          </a:p>
        </p:txBody>
      </p:sp>
      <p:sp>
        <p:nvSpPr>
          <p:cNvPr id="410" name="textruta 61">
            <a:extLst>
              <a:ext uri="{FF2B5EF4-FFF2-40B4-BE49-F238E27FC236}">
                <a16:creationId xmlns:a16="http://schemas.microsoft.com/office/drawing/2014/main" id="{DC43075F-92CA-447E-8A0F-8305A56E9E71}"/>
              </a:ext>
            </a:extLst>
          </p:cNvPr>
          <p:cNvSpPr txBox="1">
            <a:spLocks noChangeArrowheads="1"/>
          </p:cNvSpPr>
          <p:nvPr/>
        </p:nvSpPr>
        <p:spPr bwMode="auto">
          <a:xfrm>
            <a:off x="5922482" y="3390388"/>
            <a:ext cx="1272349" cy="830997"/>
          </a:xfrm>
          <a:prstGeom prst="rect">
            <a:avLst/>
          </a:prstGeom>
          <a:solidFill>
            <a:srgbClr val="FFFFFF">
              <a:alpha val="60000"/>
            </a:srgbClr>
          </a:solidFill>
          <a:ln>
            <a:noFill/>
          </a:ln>
          <a:effectLst>
            <a:softEdge rad="63500"/>
          </a:effectLst>
        </p:spPr>
        <p:txBody>
          <a:bodyPr wrap="square">
            <a:spAutoFit/>
          </a:bodyPr>
          <a:lstStyle/>
          <a:p>
            <a:pPr algn="ctr"/>
            <a:r>
              <a:rPr lang="sv-SE" altLang="sv-SE" sz="2400" b="1">
                <a:solidFill>
                  <a:srgbClr val="000000"/>
                </a:solidFill>
              </a:rPr>
              <a:t>375 </a:t>
            </a:r>
          </a:p>
          <a:p>
            <a:pPr algn="ctr"/>
            <a:r>
              <a:rPr lang="sv-SE" altLang="sv-SE" sz="2400" b="1">
                <a:solidFill>
                  <a:srgbClr val="000000"/>
                </a:solidFill>
              </a:rPr>
              <a:t>bilar</a:t>
            </a:r>
          </a:p>
        </p:txBody>
      </p:sp>
      <p:sp>
        <p:nvSpPr>
          <p:cNvPr id="3" name="textruta 2">
            <a:extLst>
              <a:ext uri="{FF2B5EF4-FFF2-40B4-BE49-F238E27FC236}">
                <a16:creationId xmlns:a16="http://schemas.microsoft.com/office/drawing/2014/main" id="{20A65F72-8096-4F98-93A0-CB7FA4E6E52B}"/>
              </a:ext>
            </a:extLst>
          </p:cNvPr>
          <p:cNvSpPr txBox="1"/>
          <p:nvPr/>
        </p:nvSpPr>
        <p:spPr>
          <a:xfrm>
            <a:off x="838201" y="1825624"/>
            <a:ext cx="5973416" cy="646331"/>
          </a:xfrm>
          <a:prstGeom prst="rect">
            <a:avLst/>
          </a:prstGeom>
          <a:noFill/>
        </p:spPr>
        <p:txBody>
          <a:bodyPr wrap="square" rtlCol="0">
            <a:spAutoFit/>
          </a:bodyPr>
          <a:lstStyle/>
          <a:p>
            <a:pPr marL="285750" indent="-285750">
              <a:buFont typeface="Arial" panose="020B0604020202020204" pitchFamily="34" charset="0"/>
              <a:buChar char="•"/>
            </a:pPr>
            <a:r>
              <a:rPr lang="sv-SE">
                <a:solidFill>
                  <a:srgbClr val="000000"/>
                </a:solidFill>
              </a:rPr>
              <a:t>Enligt befolkningsprognosen med 469 personer per år,</a:t>
            </a:r>
            <a:br>
              <a:rPr lang="sv-SE">
                <a:solidFill>
                  <a:srgbClr val="000000"/>
                </a:solidFill>
              </a:rPr>
            </a:br>
            <a:r>
              <a:rPr lang="sv-SE">
                <a:solidFill>
                  <a:srgbClr val="000000"/>
                </a:solidFill>
              </a:rPr>
              <a:t>det motsvarar antingen…</a:t>
            </a:r>
            <a:endParaRPr lang="sv-SE"/>
          </a:p>
        </p:txBody>
      </p:sp>
    </p:spTree>
    <p:extLst>
      <p:ext uri="{BB962C8B-B14F-4D97-AF65-F5344CB8AC3E}">
        <p14:creationId xmlns:p14="http://schemas.microsoft.com/office/powerpoint/2010/main" val="236020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129"/>
                                        </p:tgtEl>
                                        <p:attrNameLst>
                                          <p:attrName>style.visibility</p:attrName>
                                        </p:attrNameLst>
                                      </p:cBhvr>
                                      <p:to>
                                        <p:strVal val="visible"/>
                                      </p:to>
                                    </p:set>
                                    <p:animEffect transition="in" filter="fade">
                                      <p:cBhvr>
                                        <p:cTn id="16" dur="750"/>
                                        <p:tgtEl>
                                          <p:spTgt spid="129"/>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fade">
                                      <p:cBhvr>
                                        <p:cTn id="20" dur="750"/>
                                        <p:tgtEl>
                                          <p:spTgt spid="231"/>
                                        </p:tgtEl>
                                      </p:cBhvr>
                                    </p:animEffect>
                                  </p:childTnLst>
                                </p:cTn>
                              </p:par>
                            </p:childTnLst>
                          </p:cTn>
                        </p:par>
                        <p:par>
                          <p:cTn id="21" fill="hold">
                            <p:stCondLst>
                              <p:cond delay="2250"/>
                            </p:stCondLst>
                            <p:childTnLst>
                              <p:par>
                                <p:cTn id="22" presetID="10" presetClass="entr" presetSubtype="0" fill="hold" nodeType="after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fade">
                                      <p:cBhvr>
                                        <p:cTn id="24" dur="750"/>
                                        <p:tgtEl>
                                          <p:spTgt spid="33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409"/>
                                        </p:tgtEl>
                                        <p:attrNameLst>
                                          <p:attrName>style.visibility</p:attrName>
                                        </p:attrNameLst>
                                      </p:cBhvr>
                                      <p:to>
                                        <p:strVal val="visible"/>
                                      </p:to>
                                    </p:set>
                                    <p:animEffect transition="in" filter="fade">
                                      <p:cBhvr>
                                        <p:cTn id="28" dur="1000"/>
                                        <p:tgtEl>
                                          <p:spTgt spid="409"/>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410"/>
                                        </p:tgtEl>
                                        <p:attrNameLst>
                                          <p:attrName>style.visibility</p:attrName>
                                        </p:attrNameLst>
                                      </p:cBhvr>
                                      <p:to>
                                        <p:strVal val="visible"/>
                                      </p:to>
                                    </p:set>
                                    <p:animEffect transition="in" filter="fade">
                                      <p:cBhvr>
                                        <p:cTn id="32" dur="10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animBg="1"/>
      <p:bldP spid="4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 11">
            <a:extLst>
              <a:ext uri="{FF2B5EF4-FFF2-40B4-BE49-F238E27FC236}">
                <a16:creationId xmlns:a16="http://schemas.microsoft.com/office/drawing/2014/main" id="{96CE600E-4E69-4D7C-B6AB-0A5DE9664220}"/>
              </a:ext>
            </a:extLst>
          </p:cNvPr>
          <p:cNvSpPr/>
          <p:nvPr/>
        </p:nvSpPr>
        <p:spPr>
          <a:xfrm>
            <a:off x="359043" y="497417"/>
            <a:ext cx="3746200" cy="3589242"/>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sp>
        <p:nvSpPr>
          <p:cNvPr id="8" name="Platshållare för innehåll 7">
            <a:extLst>
              <a:ext uri="{FF2B5EF4-FFF2-40B4-BE49-F238E27FC236}">
                <a16:creationId xmlns:a16="http://schemas.microsoft.com/office/drawing/2014/main" id="{813AC72B-44D0-47F5-81E6-DE7F144E3E6C}"/>
              </a:ext>
            </a:extLst>
          </p:cNvPr>
          <p:cNvSpPr>
            <a:spLocks noGrp="1"/>
          </p:cNvSpPr>
          <p:nvPr>
            <p:ph idx="1"/>
          </p:nvPr>
        </p:nvSpPr>
        <p:spPr>
          <a:xfrm>
            <a:off x="4451504" y="778708"/>
            <a:ext cx="6858350" cy="760564"/>
          </a:xfrm>
        </p:spPr>
        <p:txBody>
          <a:bodyPr/>
          <a:lstStyle/>
          <a:p>
            <a:r>
              <a:rPr lang="sv-SE"/>
              <a:t>Färdmedelsfördelning, </a:t>
            </a:r>
            <a:r>
              <a:rPr lang="sv-SE">
                <a:solidFill>
                  <a:srgbClr val="95C11F"/>
                </a:solidFill>
              </a:rPr>
              <a:t>punkt 13</a:t>
            </a:r>
            <a:endParaRPr lang="sv-SE"/>
          </a:p>
        </p:txBody>
      </p:sp>
      <p:pic>
        <p:nvPicPr>
          <p:cNvPr id="4" name="Platshållare för innehåll 7" descr="En bild som visar hjul, klocka&#10;&#10;Automatiskt genererad beskrivning">
            <a:extLst>
              <a:ext uri="{FF2B5EF4-FFF2-40B4-BE49-F238E27FC236}">
                <a16:creationId xmlns:a16="http://schemas.microsoft.com/office/drawing/2014/main" id="{E3AA855D-6117-4E42-9277-F12E077C0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286" y="5178692"/>
            <a:ext cx="3840175" cy="1420058"/>
          </a:xfrm>
          <a:prstGeom prst="rect">
            <a:avLst/>
          </a:prstGeom>
        </p:spPr>
      </p:pic>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7">
            <a:extLst>
              <a:ext uri="{FF2B5EF4-FFF2-40B4-BE49-F238E27FC236}">
                <a16:creationId xmlns:a16="http://schemas.microsoft.com/office/drawing/2014/main" id="{13BB3ADD-CA4B-4C3C-AE43-0C54D4605DD0}"/>
              </a:ext>
            </a:extLst>
          </p:cNvPr>
          <p:cNvSpPr txBox="1">
            <a:spLocks/>
          </p:cNvSpPr>
          <p:nvPr/>
        </p:nvSpPr>
        <p:spPr>
          <a:xfrm>
            <a:off x="4451504" y="1531474"/>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Fortsatt satsning på elektrifiering av stadsbusstrafiken, </a:t>
            </a:r>
            <a:r>
              <a:rPr lang="sv-SE" b="1">
                <a:solidFill>
                  <a:srgbClr val="95C11F"/>
                </a:solidFill>
              </a:rPr>
              <a:t>punkt 14</a:t>
            </a:r>
            <a:endParaRPr lang="sv-SE" b="1"/>
          </a:p>
        </p:txBody>
      </p:sp>
    </p:spTree>
    <p:extLst>
      <p:ext uri="{BB962C8B-B14F-4D97-AF65-F5344CB8AC3E}">
        <p14:creationId xmlns:p14="http://schemas.microsoft.com/office/powerpoint/2010/main" val="1106895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6" name="Rubrik 1">
            <a:extLst>
              <a:ext uri="{FF2B5EF4-FFF2-40B4-BE49-F238E27FC236}">
                <a16:creationId xmlns:a16="http://schemas.microsoft.com/office/drawing/2014/main" id="{A3096730-19F2-4BE2-B974-FD25A6B3FC8B}"/>
              </a:ext>
            </a:extLst>
          </p:cNvPr>
          <p:cNvSpPr txBox="1">
            <a:spLocks/>
          </p:cNvSpPr>
          <p:nvPr/>
        </p:nvSpPr>
        <p:spPr>
          <a:xfrm>
            <a:off x="1111870" y="674857"/>
            <a:ext cx="77724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ltLang="sv-SE" err="1"/>
              <a:t>Elbussar</a:t>
            </a:r>
            <a:endParaRPr lang="sv-SE" altLang="sv-SE"/>
          </a:p>
        </p:txBody>
      </p:sp>
      <p:cxnSp>
        <p:nvCxnSpPr>
          <p:cNvPr id="17" name="Rak koppling 16">
            <a:extLst>
              <a:ext uri="{FF2B5EF4-FFF2-40B4-BE49-F238E27FC236}">
                <a16:creationId xmlns:a16="http://schemas.microsoft.com/office/drawing/2014/main" id="{E45A42E5-FB18-4570-A444-61F5A2082233}"/>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12" name="Rectangle 23">
            <a:extLst>
              <a:ext uri="{FF2B5EF4-FFF2-40B4-BE49-F238E27FC236}">
                <a16:creationId xmlns:a16="http://schemas.microsoft.com/office/drawing/2014/main" id="{988656EB-1B86-41B9-8A8C-B6CED7273DD0}"/>
              </a:ext>
            </a:extLst>
          </p:cNvPr>
          <p:cNvSpPr>
            <a:spLocks noChangeArrowheads="1"/>
          </p:cNvSpPr>
          <p:nvPr/>
        </p:nvSpPr>
        <p:spPr bwMode="auto">
          <a:xfrm>
            <a:off x="838199" y="1737691"/>
            <a:ext cx="8064897"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8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a:cs typeface="ヒラギノ角ゴ Pro W3"/>
              </a:defRPr>
            </a:lvl1pPr>
            <a:lvl2pPr marL="742950" indent="-285750">
              <a:spcBef>
                <a:spcPct val="80000"/>
              </a:spcBef>
              <a:buSzPct val="80000"/>
              <a:buFont typeface="Arial" panose="020B0604020202020204" pitchFamily="34" charset="0"/>
              <a:buChar char="-"/>
              <a:defRPr sz="1600">
                <a:solidFill>
                  <a:schemeClr val="tx1"/>
                </a:solidFill>
                <a:latin typeface="Arial" panose="020B0604020202020204" pitchFamily="34" charset="0"/>
                <a:ea typeface="ヒラギノ角ゴ Pro W3"/>
                <a:cs typeface="ヒラギノ角ゴ Pro W3"/>
              </a:defRPr>
            </a:lvl2pPr>
            <a:lvl3pPr marL="1143000" indent="-228600">
              <a:spcBef>
                <a:spcPct val="80000"/>
              </a:spcBef>
              <a:buSzPct val="80000"/>
              <a:buFont typeface="Times" panose="02020603050405020304" pitchFamily="18" charset="0"/>
              <a:buChar char="•"/>
              <a:defRPr sz="1600">
                <a:solidFill>
                  <a:schemeClr val="tx1"/>
                </a:solidFill>
                <a:latin typeface="Arial" panose="020B0604020202020204" pitchFamily="34" charset="0"/>
                <a:ea typeface="ヒラギノ角ゴ Pro W3"/>
                <a:cs typeface="ヒラギノ角ゴ Pro W3"/>
              </a:defRPr>
            </a:lvl3pPr>
            <a:lvl4pPr marL="1600200" indent="-228600">
              <a:spcBef>
                <a:spcPct val="80000"/>
              </a:spcBef>
              <a:buSzPct val="80000"/>
              <a:buFont typeface="Times" panose="02020603050405020304" pitchFamily="18" charset="0"/>
              <a:buChar char="•"/>
              <a:defRPr sz="1400">
                <a:solidFill>
                  <a:schemeClr val="tx1"/>
                </a:solidFill>
                <a:latin typeface="Arial" panose="020B0604020202020204" pitchFamily="34" charset="0"/>
                <a:ea typeface="ヒラギノ角ゴ Pro W3"/>
                <a:cs typeface="ヒラギノ角ゴ Pro W3"/>
              </a:defRPr>
            </a:lvl4pPr>
            <a:lvl5pPr marL="2057400" indent="-228600">
              <a:spcBef>
                <a:spcPct val="80000"/>
              </a:spcBef>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ea typeface="ヒラギノ角ゴ Pro W3"/>
                <a:cs typeface="ヒラギノ角ゴ Pro W3"/>
              </a:defRPr>
            </a:lvl9pPr>
          </a:lstStyle>
          <a:p>
            <a:pPr>
              <a:spcBef>
                <a:spcPts val="0"/>
              </a:spcBef>
              <a:spcAft>
                <a:spcPts val="600"/>
              </a:spcAft>
            </a:pPr>
            <a:r>
              <a:rPr lang="sv-SE" altLang="sv-SE" dirty="0" err="1"/>
              <a:t>Elbusslinje</a:t>
            </a:r>
            <a:r>
              <a:rPr lang="sv-SE" altLang="sv-SE" dirty="0"/>
              <a:t> i drift: </a:t>
            </a:r>
            <a:r>
              <a:rPr lang="sv-SE" altLang="sv-SE" dirty="0" err="1"/>
              <a:t>Brittsbo</a:t>
            </a:r>
            <a:r>
              <a:rPr lang="sv-SE" altLang="sv-SE" dirty="0"/>
              <a:t> - Torvalla</a:t>
            </a:r>
          </a:p>
          <a:p>
            <a:pPr>
              <a:spcBef>
                <a:spcPts val="0"/>
              </a:spcBef>
              <a:spcAft>
                <a:spcPts val="600"/>
              </a:spcAft>
            </a:pPr>
            <a:r>
              <a:rPr lang="sv-SE" altLang="sv-SE" dirty="0"/>
              <a:t>Ny </a:t>
            </a:r>
            <a:r>
              <a:rPr lang="sv-SE" altLang="sv-SE" dirty="0" err="1"/>
              <a:t>elbusslinje</a:t>
            </a:r>
            <a:r>
              <a:rPr lang="sv-SE" altLang="sv-SE" dirty="0"/>
              <a:t> 2021: Valla – </a:t>
            </a:r>
            <a:r>
              <a:rPr lang="sv-SE" altLang="sv-SE" dirty="0" err="1"/>
              <a:t>Odenskog</a:t>
            </a:r>
            <a:endParaRPr lang="sv-SE" altLang="sv-SE" dirty="0"/>
          </a:p>
          <a:p>
            <a:pPr>
              <a:spcBef>
                <a:spcPts val="0"/>
              </a:spcBef>
              <a:spcAft>
                <a:spcPts val="600"/>
              </a:spcAft>
            </a:pPr>
            <a:r>
              <a:rPr lang="sv-SE" altLang="sv-SE" dirty="0"/>
              <a:t>Fyra </a:t>
            </a:r>
            <a:r>
              <a:rPr lang="sv-SE" altLang="sv-SE" dirty="0" err="1"/>
              <a:t>laddstationer</a:t>
            </a:r>
            <a:r>
              <a:rPr lang="sv-SE" altLang="sv-SE" dirty="0"/>
              <a:t> med </a:t>
            </a:r>
            <a:br>
              <a:rPr lang="sv-SE" altLang="sv-SE" dirty="0"/>
            </a:br>
            <a:r>
              <a:rPr lang="sv-SE" altLang="sv-SE" dirty="0"/>
              <a:t>pantograf vid varje </a:t>
            </a:r>
            <a:br>
              <a:rPr lang="sv-SE" altLang="sv-SE" dirty="0"/>
            </a:br>
            <a:r>
              <a:rPr lang="sv-SE" altLang="sv-SE" dirty="0"/>
              <a:t>ändhållplats</a:t>
            </a:r>
          </a:p>
          <a:p>
            <a:pPr>
              <a:spcBef>
                <a:spcPts val="0"/>
              </a:spcBef>
              <a:spcAft>
                <a:spcPts val="600"/>
              </a:spcAft>
            </a:pPr>
            <a:r>
              <a:rPr lang="sv-SE" altLang="sv-SE" dirty="0"/>
              <a:t>6 </a:t>
            </a:r>
            <a:r>
              <a:rPr lang="sv-SE" altLang="sv-SE" dirty="0" err="1"/>
              <a:t>elbussar</a:t>
            </a:r>
            <a:r>
              <a:rPr lang="sv-SE" altLang="sv-SE" dirty="0"/>
              <a:t> just nu, 4 till 2021</a:t>
            </a:r>
          </a:p>
          <a:p>
            <a:pPr>
              <a:spcBef>
                <a:spcPts val="0"/>
              </a:spcBef>
              <a:spcAft>
                <a:spcPts val="600"/>
              </a:spcAft>
            </a:pPr>
            <a:r>
              <a:rPr lang="sv-SE" altLang="sv-SE" dirty="0"/>
              <a:t>1/3 bussar på el resten HVO och RME</a:t>
            </a:r>
          </a:p>
          <a:p>
            <a:pPr>
              <a:spcBef>
                <a:spcPts val="0"/>
              </a:spcBef>
              <a:spcAft>
                <a:spcPts val="600"/>
              </a:spcAft>
            </a:pPr>
            <a:endParaRPr lang="sv-SE" altLang="sv-SE" dirty="0"/>
          </a:p>
          <a:p>
            <a:pPr>
              <a:spcBef>
                <a:spcPts val="0"/>
              </a:spcBef>
              <a:spcAft>
                <a:spcPts val="600"/>
              </a:spcAft>
            </a:pPr>
            <a:endParaRPr lang="sv-SE" altLang="sv-SE" dirty="0"/>
          </a:p>
        </p:txBody>
      </p:sp>
      <p:pic>
        <p:nvPicPr>
          <p:cNvPr id="13" name="Platshållare för innehåll 5">
            <a:extLst>
              <a:ext uri="{FF2B5EF4-FFF2-40B4-BE49-F238E27FC236}">
                <a16:creationId xmlns:a16="http://schemas.microsoft.com/office/drawing/2014/main" id="{4AB4449E-5097-41F9-A3AF-E4C5CB2859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5175" y="2790949"/>
            <a:ext cx="3738189" cy="2285971"/>
          </a:xfrm>
          <a:prstGeom prst="rect">
            <a:avLst/>
          </a:prstGeom>
        </p:spPr>
      </p:pic>
    </p:spTree>
    <p:extLst>
      <p:ext uri="{BB962C8B-B14F-4D97-AF65-F5344CB8AC3E}">
        <p14:creationId xmlns:p14="http://schemas.microsoft.com/office/powerpoint/2010/main" val="303659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 11">
            <a:extLst>
              <a:ext uri="{FF2B5EF4-FFF2-40B4-BE49-F238E27FC236}">
                <a16:creationId xmlns:a16="http://schemas.microsoft.com/office/drawing/2014/main" id="{7D6CE826-7491-4EA4-9C60-908849301B32}"/>
              </a:ext>
            </a:extLst>
          </p:cNvPr>
          <p:cNvSpPr/>
          <p:nvPr/>
        </p:nvSpPr>
        <p:spPr>
          <a:xfrm>
            <a:off x="363093" y="445296"/>
            <a:ext cx="3746200" cy="3589242"/>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sp>
        <p:nvSpPr>
          <p:cNvPr id="8" name="Platshållare för innehåll 7">
            <a:extLst>
              <a:ext uri="{FF2B5EF4-FFF2-40B4-BE49-F238E27FC236}">
                <a16:creationId xmlns:a16="http://schemas.microsoft.com/office/drawing/2014/main" id="{813AC72B-44D0-47F5-81E6-DE7F144E3E6C}"/>
              </a:ext>
            </a:extLst>
          </p:cNvPr>
          <p:cNvSpPr>
            <a:spLocks noGrp="1"/>
          </p:cNvSpPr>
          <p:nvPr>
            <p:ph idx="1"/>
          </p:nvPr>
        </p:nvSpPr>
        <p:spPr>
          <a:xfrm>
            <a:off x="4451504" y="778708"/>
            <a:ext cx="6858350" cy="760564"/>
          </a:xfrm>
        </p:spPr>
        <p:txBody>
          <a:bodyPr/>
          <a:lstStyle/>
          <a:p>
            <a:r>
              <a:rPr lang="sv-SE"/>
              <a:t>Färdmedelsfördelning, </a:t>
            </a:r>
            <a:r>
              <a:rPr lang="sv-SE">
                <a:solidFill>
                  <a:srgbClr val="95C11F"/>
                </a:solidFill>
              </a:rPr>
              <a:t>punkt 13</a:t>
            </a:r>
            <a:endParaRPr lang="sv-SE"/>
          </a:p>
        </p:txBody>
      </p:sp>
      <p:pic>
        <p:nvPicPr>
          <p:cNvPr id="4" name="Platshållare för innehåll 7" descr="En bild som visar hjul, klocka&#10;&#10;Automatiskt genererad beskrivning">
            <a:extLst>
              <a:ext uri="{FF2B5EF4-FFF2-40B4-BE49-F238E27FC236}">
                <a16:creationId xmlns:a16="http://schemas.microsoft.com/office/drawing/2014/main" id="{E3AA855D-6117-4E42-9277-F12E077C0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286" y="5178692"/>
            <a:ext cx="3840175" cy="1420058"/>
          </a:xfrm>
          <a:prstGeom prst="rect">
            <a:avLst/>
          </a:prstGeom>
        </p:spPr>
      </p:pic>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7">
            <a:extLst>
              <a:ext uri="{FF2B5EF4-FFF2-40B4-BE49-F238E27FC236}">
                <a16:creationId xmlns:a16="http://schemas.microsoft.com/office/drawing/2014/main" id="{13BB3ADD-CA4B-4C3C-AE43-0C54D4605DD0}"/>
              </a:ext>
            </a:extLst>
          </p:cNvPr>
          <p:cNvSpPr txBox="1">
            <a:spLocks/>
          </p:cNvSpPr>
          <p:nvPr/>
        </p:nvSpPr>
        <p:spPr>
          <a:xfrm>
            <a:off x="4451504" y="1531474"/>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Fortsatt satsning på elektrifiering av stadsbusstrafiken, </a:t>
            </a:r>
            <a:r>
              <a:rPr lang="sv-SE">
                <a:solidFill>
                  <a:srgbClr val="95C11F"/>
                </a:solidFill>
              </a:rPr>
              <a:t>punkt 14</a:t>
            </a:r>
            <a:endParaRPr lang="sv-SE"/>
          </a:p>
        </p:txBody>
      </p:sp>
      <p:sp>
        <p:nvSpPr>
          <p:cNvPr id="13" name="Platshållare för innehåll 7">
            <a:extLst>
              <a:ext uri="{FF2B5EF4-FFF2-40B4-BE49-F238E27FC236}">
                <a16:creationId xmlns:a16="http://schemas.microsoft.com/office/drawing/2014/main" id="{776B232B-B0BF-45BE-AF2F-D32D85978C5F}"/>
              </a:ext>
            </a:extLst>
          </p:cNvPr>
          <p:cNvSpPr txBox="1">
            <a:spLocks/>
          </p:cNvSpPr>
          <p:nvPr/>
        </p:nvSpPr>
        <p:spPr>
          <a:xfrm>
            <a:off x="4196526" y="2484208"/>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Implementera handlingsplan som tagits fram genom CERO-projektet, </a:t>
            </a:r>
            <a:r>
              <a:rPr lang="sv-SE" b="1">
                <a:solidFill>
                  <a:srgbClr val="95C11F"/>
                </a:solidFill>
              </a:rPr>
              <a:t>punkt 17</a:t>
            </a:r>
            <a:endParaRPr lang="sv-SE" b="1"/>
          </a:p>
        </p:txBody>
      </p:sp>
    </p:spTree>
    <p:extLst>
      <p:ext uri="{BB962C8B-B14F-4D97-AF65-F5344CB8AC3E}">
        <p14:creationId xmlns:p14="http://schemas.microsoft.com/office/powerpoint/2010/main" val="34144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4" name="Picture 10">
            <a:extLst>
              <a:ext uri="{FF2B5EF4-FFF2-40B4-BE49-F238E27FC236}">
                <a16:creationId xmlns:a16="http://schemas.microsoft.com/office/drawing/2014/main" id="{21051F4B-28BB-4402-8916-ADEAC93F7E8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9647" y="2259986"/>
            <a:ext cx="4106649" cy="2871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tshållare för innehåll 2">
            <a:extLst>
              <a:ext uri="{FF2B5EF4-FFF2-40B4-BE49-F238E27FC236}">
                <a16:creationId xmlns:a16="http://schemas.microsoft.com/office/drawing/2014/main" id="{0D6FFD52-87CE-48D4-9643-C301BEAC6C8D}"/>
              </a:ext>
            </a:extLst>
          </p:cNvPr>
          <p:cNvSpPr>
            <a:spLocks noGrp="1"/>
          </p:cNvSpPr>
          <p:nvPr>
            <p:ph idx="1"/>
          </p:nvPr>
        </p:nvSpPr>
        <p:spPr>
          <a:xfrm>
            <a:off x="1345703" y="1894286"/>
            <a:ext cx="5393943" cy="3618010"/>
          </a:xfrm>
        </p:spPr>
        <p:txBody>
          <a:bodyPr>
            <a:normAutofit fontScale="92500" lnSpcReduction="10000"/>
          </a:bodyPr>
          <a:lstStyle/>
          <a:p>
            <a:pPr>
              <a:buFont typeface="Arial" panose="020B0604020202020204" pitchFamily="34" charset="0"/>
              <a:buChar char="•"/>
            </a:pPr>
            <a:r>
              <a:rPr lang="sv-SE" altLang="sv-SE"/>
              <a:t>CERO – en metod för kartläggning av utsläpp och kostnader i organisationen</a:t>
            </a:r>
          </a:p>
          <a:p>
            <a:pPr>
              <a:buFont typeface="Arial" panose="020B0604020202020204" pitchFamily="34" charset="0"/>
              <a:buChar char="•"/>
            </a:pPr>
            <a:r>
              <a:rPr lang="sv-SE" altLang="sv-SE"/>
              <a:t>Analys av resedata</a:t>
            </a:r>
          </a:p>
          <a:p>
            <a:pPr lvl="1">
              <a:buFont typeface="Arial" panose="020B0604020202020204" pitchFamily="34" charset="0"/>
              <a:buChar char="•"/>
            </a:pPr>
            <a:r>
              <a:rPr lang="sv-SE" altLang="sv-SE"/>
              <a:t>Fordonsflotta, tjänsteresor</a:t>
            </a:r>
          </a:p>
          <a:p>
            <a:pPr lvl="1">
              <a:buFont typeface="Arial" panose="020B0604020202020204" pitchFamily="34" charset="0"/>
              <a:buChar char="•"/>
            </a:pPr>
            <a:r>
              <a:rPr lang="sv-SE" altLang="sv-SE"/>
              <a:t>Resvaneundersökning bland anställda</a:t>
            </a:r>
          </a:p>
          <a:p>
            <a:pPr>
              <a:buFont typeface="Arial" panose="020B0604020202020204" pitchFamily="34" charset="0"/>
              <a:buChar char="•"/>
            </a:pPr>
            <a:r>
              <a:rPr lang="sv-SE" altLang="sv-SE"/>
              <a:t>Förslag till kostnads- och klimatoptimala åtgärder</a:t>
            </a:r>
          </a:p>
          <a:p>
            <a:pPr>
              <a:buFont typeface="Arial" panose="020B0604020202020204" pitchFamily="34" charset="0"/>
              <a:buChar char="•"/>
            </a:pPr>
            <a:r>
              <a:rPr lang="sv-SE" altLang="sv-SE"/>
              <a:t>Handlingsplan</a:t>
            </a:r>
          </a:p>
        </p:txBody>
      </p:sp>
      <p:sp>
        <p:nvSpPr>
          <p:cNvPr id="16" name="Rubrik 1">
            <a:extLst>
              <a:ext uri="{FF2B5EF4-FFF2-40B4-BE49-F238E27FC236}">
                <a16:creationId xmlns:a16="http://schemas.microsoft.com/office/drawing/2014/main" id="{A3096730-19F2-4BE2-B974-FD25A6B3FC8B}"/>
              </a:ext>
            </a:extLst>
          </p:cNvPr>
          <p:cNvSpPr txBox="1">
            <a:spLocks/>
          </p:cNvSpPr>
          <p:nvPr/>
        </p:nvSpPr>
        <p:spPr>
          <a:xfrm>
            <a:off x="1111870" y="674857"/>
            <a:ext cx="7772400" cy="91440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ltLang="sv-SE"/>
              <a:t>Analys av tjänste- och pendlingsresor</a:t>
            </a:r>
          </a:p>
        </p:txBody>
      </p:sp>
      <p:cxnSp>
        <p:nvCxnSpPr>
          <p:cNvPr id="17" name="Rak koppling 16">
            <a:extLst>
              <a:ext uri="{FF2B5EF4-FFF2-40B4-BE49-F238E27FC236}">
                <a16:creationId xmlns:a16="http://schemas.microsoft.com/office/drawing/2014/main" id="{E45A42E5-FB18-4570-A444-61F5A2082233}"/>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039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63449A6-FCE1-40CB-BACE-7295DE128EDE}"/>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6285" y="534390"/>
            <a:ext cx="9530585" cy="5771407"/>
          </a:xfrm>
          <a:prstGeom prst="rect">
            <a:avLst/>
          </a:prstGeom>
          <a:noFill/>
          <a:ln>
            <a:noFill/>
          </a:ln>
        </p:spPr>
      </p:pic>
      <p:sp>
        <p:nvSpPr>
          <p:cNvPr id="9" name="Ellips 8">
            <a:extLst>
              <a:ext uri="{FF2B5EF4-FFF2-40B4-BE49-F238E27FC236}">
                <a16:creationId xmlns:a16="http://schemas.microsoft.com/office/drawing/2014/main" id="{1F10D427-E5BC-44D5-B6FF-6AF8087C7FC5}"/>
              </a:ext>
            </a:extLst>
          </p:cNvPr>
          <p:cNvSpPr/>
          <p:nvPr/>
        </p:nvSpPr>
        <p:spPr bwMode="auto">
          <a:xfrm>
            <a:off x="5951984" y="2018310"/>
            <a:ext cx="288032" cy="288032"/>
          </a:xfrm>
          <a:prstGeom prst="ellipse">
            <a:avLst/>
          </a:prstGeom>
          <a:solidFill>
            <a:srgbClr val="F14713">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pPr>
            <a:endParaRPr lang="sv-SE" sz="2400">
              <a:solidFill>
                <a:schemeClr val="bg1"/>
              </a:solidFill>
              <a:latin typeface="Arial" charset="0"/>
            </a:endParaRPr>
          </a:p>
        </p:txBody>
      </p:sp>
      <p:sp>
        <p:nvSpPr>
          <p:cNvPr id="10" name="Ellips 9">
            <a:extLst>
              <a:ext uri="{FF2B5EF4-FFF2-40B4-BE49-F238E27FC236}">
                <a16:creationId xmlns:a16="http://schemas.microsoft.com/office/drawing/2014/main" id="{1EE54CC5-F4F3-4A25-A2AD-481E76E52004}"/>
              </a:ext>
            </a:extLst>
          </p:cNvPr>
          <p:cNvSpPr/>
          <p:nvPr/>
        </p:nvSpPr>
        <p:spPr bwMode="auto">
          <a:xfrm>
            <a:off x="8953433" y="4132956"/>
            <a:ext cx="207640" cy="224408"/>
          </a:xfrm>
          <a:prstGeom prst="ellipse">
            <a:avLst/>
          </a:prstGeom>
          <a:solidFill>
            <a:srgbClr val="F14713">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pPr>
            <a:endParaRPr lang="sv-SE" sz="2400">
              <a:solidFill>
                <a:schemeClr val="bg1"/>
              </a:solidFill>
              <a:latin typeface="Arial" charset="0"/>
            </a:endParaRPr>
          </a:p>
        </p:txBody>
      </p:sp>
      <p:sp>
        <p:nvSpPr>
          <p:cNvPr id="11" name="Ellips 10">
            <a:extLst>
              <a:ext uri="{FF2B5EF4-FFF2-40B4-BE49-F238E27FC236}">
                <a16:creationId xmlns:a16="http://schemas.microsoft.com/office/drawing/2014/main" id="{F3EB1D80-57C4-47AE-AFFC-F97A18DDB59D}"/>
              </a:ext>
            </a:extLst>
          </p:cNvPr>
          <p:cNvSpPr/>
          <p:nvPr/>
        </p:nvSpPr>
        <p:spPr bwMode="auto">
          <a:xfrm>
            <a:off x="2945584" y="5348708"/>
            <a:ext cx="288032" cy="288032"/>
          </a:xfrm>
          <a:prstGeom prst="ellipse">
            <a:avLst/>
          </a:prstGeom>
          <a:solidFill>
            <a:srgbClr val="FF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pPr>
            <a:endParaRPr lang="sv-SE" sz="2400">
              <a:solidFill>
                <a:schemeClr val="bg1"/>
              </a:solidFill>
              <a:latin typeface="Arial" charset="0"/>
            </a:endParaRPr>
          </a:p>
        </p:txBody>
      </p:sp>
      <p:sp>
        <p:nvSpPr>
          <p:cNvPr id="12" name="Ellips 11">
            <a:extLst>
              <a:ext uri="{FF2B5EF4-FFF2-40B4-BE49-F238E27FC236}">
                <a16:creationId xmlns:a16="http://schemas.microsoft.com/office/drawing/2014/main" id="{C559851F-F483-452F-91FD-8188B9EA6068}"/>
              </a:ext>
            </a:extLst>
          </p:cNvPr>
          <p:cNvSpPr/>
          <p:nvPr/>
        </p:nvSpPr>
        <p:spPr bwMode="auto">
          <a:xfrm>
            <a:off x="8953433" y="4488861"/>
            <a:ext cx="207640" cy="224408"/>
          </a:xfrm>
          <a:prstGeom prst="ellipse">
            <a:avLst/>
          </a:prstGeom>
          <a:solidFill>
            <a:srgbClr val="FF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pPr>
            <a:endParaRPr lang="sv-SE" sz="2400">
              <a:solidFill>
                <a:schemeClr val="bg1"/>
              </a:solidFill>
              <a:latin typeface="Arial" charset="0"/>
            </a:endParaRPr>
          </a:p>
        </p:txBody>
      </p:sp>
      <p:sp>
        <p:nvSpPr>
          <p:cNvPr id="7" name="Rektangel 6">
            <a:extLst>
              <a:ext uri="{FF2B5EF4-FFF2-40B4-BE49-F238E27FC236}">
                <a16:creationId xmlns:a16="http://schemas.microsoft.com/office/drawing/2014/main" id="{8F5D9F6F-1146-4D95-ADDD-C62DBC195671}"/>
              </a:ext>
            </a:extLst>
          </p:cNvPr>
          <p:cNvSpPr/>
          <p:nvPr/>
        </p:nvSpPr>
        <p:spPr>
          <a:xfrm rot="21255840">
            <a:off x="3365060" y="1589040"/>
            <a:ext cx="1952311" cy="803895"/>
          </a:xfrm>
          <a:prstGeom prst="rect">
            <a:avLst/>
          </a:prstGeom>
          <a:solidFill>
            <a:srgbClr val="8596C2"/>
          </a:solidFill>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144000" rIns="144000" bIns="144000">
            <a:spAutoFit/>
          </a:bodyPr>
          <a:lstStyle/>
          <a:p>
            <a:pPr>
              <a:spcBef>
                <a:spcPts val="3600"/>
              </a:spcBef>
              <a:defRPr/>
            </a:pPr>
            <a:r>
              <a:rPr lang="sv-SE" altLang="sv-SE" sz="1600" b="1">
                <a:solidFill>
                  <a:schemeClr val="bg1"/>
                </a:solidFill>
              </a:rPr>
              <a:t>1 av 5 bilister har kortare är 5 km</a:t>
            </a:r>
          </a:p>
        </p:txBody>
      </p:sp>
      <p:sp>
        <p:nvSpPr>
          <p:cNvPr id="8" name="Rektangel 7">
            <a:extLst>
              <a:ext uri="{FF2B5EF4-FFF2-40B4-BE49-F238E27FC236}">
                <a16:creationId xmlns:a16="http://schemas.microsoft.com/office/drawing/2014/main" id="{B6DA29FE-A2FC-4240-BDFB-5A749F69CEB7}"/>
              </a:ext>
            </a:extLst>
          </p:cNvPr>
          <p:cNvSpPr/>
          <p:nvPr/>
        </p:nvSpPr>
        <p:spPr>
          <a:xfrm rot="318462">
            <a:off x="5573187" y="3234217"/>
            <a:ext cx="2053739" cy="1521919"/>
          </a:xfrm>
          <a:prstGeom prst="rect">
            <a:avLst/>
          </a:prstGeom>
          <a:solidFill>
            <a:srgbClr val="8596C2"/>
          </a:solidFill>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144000" tIns="144000" rIns="144000" bIns="144000">
            <a:spAutoFit/>
          </a:bodyPr>
          <a:lstStyle/>
          <a:p>
            <a:pPr>
              <a:spcBef>
                <a:spcPts val="3600"/>
              </a:spcBef>
              <a:defRPr/>
            </a:pPr>
            <a:r>
              <a:rPr lang="sv-SE" altLang="sv-SE" sz="1600" b="1">
                <a:solidFill>
                  <a:schemeClr val="bg1"/>
                </a:solidFill>
              </a:rPr>
              <a:t>Majoritet positiv till att kommunen jobbar för att minska utsläpp från pendling</a:t>
            </a:r>
          </a:p>
        </p:txBody>
      </p:sp>
      <p:sp>
        <p:nvSpPr>
          <p:cNvPr id="14" name="Ellips 13">
            <a:extLst>
              <a:ext uri="{FF2B5EF4-FFF2-40B4-BE49-F238E27FC236}">
                <a16:creationId xmlns:a16="http://schemas.microsoft.com/office/drawing/2014/main" id="{2AB9CD35-7927-498B-A610-529A09B0D957}"/>
              </a:ext>
            </a:extLst>
          </p:cNvPr>
          <p:cNvSpPr/>
          <p:nvPr/>
        </p:nvSpPr>
        <p:spPr bwMode="auto">
          <a:xfrm>
            <a:off x="1604950" y="5738327"/>
            <a:ext cx="432048" cy="432048"/>
          </a:xfrm>
          <a:prstGeom prst="ellipse">
            <a:avLst/>
          </a:prstGeom>
          <a:solidFill>
            <a:schemeClr val="accent1">
              <a:lumMod val="50000"/>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eaLnBrk="0" fontAlgn="base" hangingPunct="0">
              <a:spcBef>
                <a:spcPct val="0"/>
              </a:spcBef>
              <a:spcAft>
                <a:spcPct val="0"/>
              </a:spcAft>
              <a:buClr>
                <a:srgbClr val="000000"/>
              </a:buClr>
              <a:buSzPct val="100000"/>
            </a:pPr>
            <a:endParaRPr lang="sv-SE" sz="2400">
              <a:solidFill>
                <a:schemeClr val="bg1"/>
              </a:solidFill>
              <a:latin typeface="Arial" charset="0"/>
            </a:endParaRPr>
          </a:p>
        </p:txBody>
      </p:sp>
      <p:grpSp>
        <p:nvGrpSpPr>
          <p:cNvPr id="13" name="Kommunlogotyp">
            <a:extLst>
              <a:ext uri="{FF2B5EF4-FFF2-40B4-BE49-F238E27FC236}">
                <a16:creationId xmlns:a16="http://schemas.microsoft.com/office/drawing/2014/main" id="{8929095B-521F-4BA1-ACC8-D397A4F5B563}"/>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5" name="Platta">
              <a:extLst>
                <a:ext uri="{FF2B5EF4-FFF2-40B4-BE49-F238E27FC236}">
                  <a16:creationId xmlns:a16="http://schemas.microsoft.com/office/drawing/2014/main" id="{E27E1C03-412A-40C7-8163-6049FE0EC8FD}"/>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6" name="Kommunvapen">
              <a:extLst>
                <a:ext uri="{FF2B5EF4-FFF2-40B4-BE49-F238E27FC236}">
                  <a16:creationId xmlns:a16="http://schemas.microsoft.com/office/drawing/2014/main" id="{A1F38924-2201-403B-82D3-493D01197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239647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 11">
            <a:extLst>
              <a:ext uri="{FF2B5EF4-FFF2-40B4-BE49-F238E27FC236}">
                <a16:creationId xmlns:a16="http://schemas.microsoft.com/office/drawing/2014/main" id="{79C03ED2-BED2-4429-A811-6E8E9D666562}"/>
              </a:ext>
            </a:extLst>
          </p:cNvPr>
          <p:cNvSpPr/>
          <p:nvPr/>
        </p:nvSpPr>
        <p:spPr>
          <a:xfrm>
            <a:off x="363093" y="436899"/>
            <a:ext cx="3746200" cy="3589242"/>
          </a:xfrm>
          <a:prstGeom prst="ellipse">
            <a:avLst/>
          </a:prstGeom>
          <a:solidFill>
            <a:srgbClr val="95C11F"/>
          </a:solidFill>
          <a:ln>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BEABA185-4532-4F4C-873D-BE8BE96F8A67}"/>
              </a:ext>
            </a:extLst>
          </p:cNvPr>
          <p:cNvSpPr/>
          <p:nvPr/>
        </p:nvSpPr>
        <p:spPr>
          <a:xfrm>
            <a:off x="363093" y="445296"/>
            <a:ext cx="3746200" cy="3589242"/>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sp>
        <p:nvSpPr>
          <p:cNvPr id="8" name="Platshållare för innehåll 7">
            <a:extLst>
              <a:ext uri="{FF2B5EF4-FFF2-40B4-BE49-F238E27FC236}">
                <a16:creationId xmlns:a16="http://schemas.microsoft.com/office/drawing/2014/main" id="{813AC72B-44D0-47F5-81E6-DE7F144E3E6C}"/>
              </a:ext>
            </a:extLst>
          </p:cNvPr>
          <p:cNvSpPr>
            <a:spLocks noGrp="1"/>
          </p:cNvSpPr>
          <p:nvPr>
            <p:ph idx="1"/>
          </p:nvPr>
        </p:nvSpPr>
        <p:spPr>
          <a:xfrm>
            <a:off x="4451504" y="778708"/>
            <a:ext cx="6858350" cy="760564"/>
          </a:xfrm>
        </p:spPr>
        <p:txBody>
          <a:bodyPr/>
          <a:lstStyle/>
          <a:p>
            <a:r>
              <a:rPr lang="sv-SE"/>
              <a:t>Färdmedelsfördelning, </a:t>
            </a:r>
            <a:r>
              <a:rPr lang="sv-SE">
                <a:solidFill>
                  <a:srgbClr val="95C11F"/>
                </a:solidFill>
              </a:rPr>
              <a:t>punkt 13</a:t>
            </a:r>
            <a:endParaRPr lang="sv-SE"/>
          </a:p>
        </p:txBody>
      </p:sp>
      <p:pic>
        <p:nvPicPr>
          <p:cNvPr id="4" name="Platshållare för innehåll 7" descr="En bild som visar hjul, klocka&#10;&#10;Automatiskt genererad beskrivning">
            <a:extLst>
              <a:ext uri="{FF2B5EF4-FFF2-40B4-BE49-F238E27FC236}">
                <a16:creationId xmlns:a16="http://schemas.microsoft.com/office/drawing/2014/main" id="{E3AA855D-6117-4E42-9277-F12E077C0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286" y="5178692"/>
            <a:ext cx="3840175" cy="1420058"/>
          </a:xfrm>
          <a:prstGeom prst="rect">
            <a:avLst/>
          </a:prstGeom>
        </p:spPr>
      </p:pic>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7">
            <a:extLst>
              <a:ext uri="{FF2B5EF4-FFF2-40B4-BE49-F238E27FC236}">
                <a16:creationId xmlns:a16="http://schemas.microsoft.com/office/drawing/2014/main" id="{13BB3ADD-CA4B-4C3C-AE43-0C54D4605DD0}"/>
              </a:ext>
            </a:extLst>
          </p:cNvPr>
          <p:cNvSpPr txBox="1">
            <a:spLocks/>
          </p:cNvSpPr>
          <p:nvPr/>
        </p:nvSpPr>
        <p:spPr>
          <a:xfrm>
            <a:off x="4451504" y="1531474"/>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Fortsatt satsning på elektrifiering av stadsbusstrafiken, </a:t>
            </a:r>
            <a:r>
              <a:rPr lang="sv-SE">
                <a:solidFill>
                  <a:srgbClr val="95C11F"/>
                </a:solidFill>
              </a:rPr>
              <a:t>punkt 14</a:t>
            </a:r>
            <a:endParaRPr lang="sv-SE"/>
          </a:p>
        </p:txBody>
      </p:sp>
      <p:sp>
        <p:nvSpPr>
          <p:cNvPr id="13" name="Platshållare för innehåll 7">
            <a:extLst>
              <a:ext uri="{FF2B5EF4-FFF2-40B4-BE49-F238E27FC236}">
                <a16:creationId xmlns:a16="http://schemas.microsoft.com/office/drawing/2014/main" id="{776B232B-B0BF-45BE-AF2F-D32D85978C5F}"/>
              </a:ext>
            </a:extLst>
          </p:cNvPr>
          <p:cNvSpPr txBox="1">
            <a:spLocks/>
          </p:cNvSpPr>
          <p:nvPr/>
        </p:nvSpPr>
        <p:spPr>
          <a:xfrm>
            <a:off x="4196526" y="2484208"/>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Implementera handlingsplan som tagits fram genom CERO-projektet, </a:t>
            </a:r>
            <a:r>
              <a:rPr lang="sv-SE">
                <a:solidFill>
                  <a:srgbClr val="95C11F"/>
                </a:solidFill>
              </a:rPr>
              <a:t>punkt 17</a:t>
            </a:r>
            <a:endParaRPr lang="sv-SE"/>
          </a:p>
        </p:txBody>
      </p:sp>
      <p:sp>
        <p:nvSpPr>
          <p:cNvPr id="15" name="Platshållare för innehåll 7">
            <a:extLst>
              <a:ext uri="{FF2B5EF4-FFF2-40B4-BE49-F238E27FC236}">
                <a16:creationId xmlns:a16="http://schemas.microsoft.com/office/drawing/2014/main" id="{96D57AD5-017D-4AD1-B1B5-E23027E03929}"/>
              </a:ext>
            </a:extLst>
          </p:cNvPr>
          <p:cNvSpPr txBox="1">
            <a:spLocks/>
          </p:cNvSpPr>
          <p:nvPr/>
        </p:nvSpPr>
        <p:spPr>
          <a:xfrm>
            <a:off x="3884111" y="3473192"/>
            <a:ext cx="7096438"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Laddinfrastruktur för elfordon vid nybyggnation, </a:t>
            </a:r>
            <a:r>
              <a:rPr lang="sv-SE" b="1">
                <a:solidFill>
                  <a:srgbClr val="95C11F"/>
                </a:solidFill>
              </a:rPr>
              <a:t>punkt 21</a:t>
            </a:r>
            <a:endParaRPr lang="sv-SE" b="1"/>
          </a:p>
        </p:txBody>
      </p:sp>
    </p:spTree>
    <p:extLst>
      <p:ext uri="{BB962C8B-B14F-4D97-AF65-F5344CB8AC3E}">
        <p14:creationId xmlns:p14="http://schemas.microsoft.com/office/powerpoint/2010/main" val="479200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 2">
            <a:extLst>
              <a:ext uri="{FF2B5EF4-FFF2-40B4-BE49-F238E27FC236}">
                <a16:creationId xmlns:a16="http://schemas.microsoft.com/office/drawing/2014/main" id="{BEABA185-4532-4F4C-873D-BE8BE96F8A67}"/>
              </a:ext>
            </a:extLst>
          </p:cNvPr>
          <p:cNvSpPr/>
          <p:nvPr/>
        </p:nvSpPr>
        <p:spPr>
          <a:xfrm>
            <a:off x="363093" y="445296"/>
            <a:ext cx="3746200" cy="3589242"/>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sp>
        <p:nvSpPr>
          <p:cNvPr id="8" name="Platshållare för innehåll 7">
            <a:extLst>
              <a:ext uri="{FF2B5EF4-FFF2-40B4-BE49-F238E27FC236}">
                <a16:creationId xmlns:a16="http://schemas.microsoft.com/office/drawing/2014/main" id="{813AC72B-44D0-47F5-81E6-DE7F144E3E6C}"/>
              </a:ext>
            </a:extLst>
          </p:cNvPr>
          <p:cNvSpPr>
            <a:spLocks noGrp="1"/>
          </p:cNvSpPr>
          <p:nvPr>
            <p:ph idx="1"/>
          </p:nvPr>
        </p:nvSpPr>
        <p:spPr>
          <a:xfrm>
            <a:off x="4451504" y="778708"/>
            <a:ext cx="6858350" cy="760564"/>
          </a:xfrm>
        </p:spPr>
        <p:txBody>
          <a:bodyPr/>
          <a:lstStyle/>
          <a:p>
            <a:r>
              <a:rPr lang="sv-SE"/>
              <a:t>Färdmedelsfördelning, </a:t>
            </a:r>
            <a:r>
              <a:rPr lang="sv-SE">
                <a:solidFill>
                  <a:srgbClr val="95C11F"/>
                </a:solidFill>
              </a:rPr>
              <a:t>punkt 13</a:t>
            </a:r>
            <a:endParaRPr lang="sv-SE"/>
          </a:p>
        </p:txBody>
      </p:sp>
      <p:pic>
        <p:nvPicPr>
          <p:cNvPr id="4" name="Platshållare för innehåll 7" descr="En bild som visar hjul, klocka&#10;&#10;Automatiskt genererad beskrivning">
            <a:extLst>
              <a:ext uri="{FF2B5EF4-FFF2-40B4-BE49-F238E27FC236}">
                <a16:creationId xmlns:a16="http://schemas.microsoft.com/office/drawing/2014/main" id="{E3AA855D-6117-4E42-9277-F12E077C0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286" y="5178692"/>
            <a:ext cx="3840175" cy="1420058"/>
          </a:xfrm>
          <a:prstGeom prst="rect">
            <a:avLst/>
          </a:prstGeom>
        </p:spPr>
      </p:pic>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7">
            <a:extLst>
              <a:ext uri="{FF2B5EF4-FFF2-40B4-BE49-F238E27FC236}">
                <a16:creationId xmlns:a16="http://schemas.microsoft.com/office/drawing/2014/main" id="{13BB3ADD-CA4B-4C3C-AE43-0C54D4605DD0}"/>
              </a:ext>
            </a:extLst>
          </p:cNvPr>
          <p:cNvSpPr txBox="1">
            <a:spLocks/>
          </p:cNvSpPr>
          <p:nvPr/>
        </p:nvSpPr>
        <p:spPr>
          <a:xfrm>
            <a:off x="4451504" y="1531474"/>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Fortsatt satsning på elektrifiering av stadsbusstrafiken, </a:t>
            </a:r>
            <a:r>
              <a:rPr lang="sv-SE">
                <a:solidFill>
                  <a:srgbClr val="95C11F"/>
                </a:solidFill>
              </a:rPr>
              <a:t>punkt 14</a:t>
            </a:r>
            <a:endParaRPr lang="sv-SE"/>
          </a:p>
        </p:txBody>
      </p:sp>
      <p:sp>
        <p:nvSpPr>
          <p:cNvPr id="12" name="Platshållare för innehåll 7">
            <a:extLst>
              <a:ext uri="{FF2B5EF4-FFF2-40B4-BE49-F238E27FC236}">
                <a16:creationId xmlns:a16="http://schemas.microsoft.com/office/drawing/2014/main" id="{E27425EC-A1E9-4D73-A771-1B18B429FB68}"/>
              </a:ext>
            </a:extLst>
          </p:cNvPr>
          <p:cNvSpPr txBox="1">
            <a:spLocks/>
          </p:cNvSpPr>
          <p:nvPr/>
        </p:nvSpPr>
        <p:spPr>
          <a:xfrm>
            <a:off x="3129811" y="4308119"/>
            <a:ext cx="6858350" cy="1816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Byt ut tjänstebilar till elfordon, </a:t>
            </a:r>
            <a:r>
              <a:rPr lang="sv-SE" b="1">
                <a:solidFill>
                  <a:srgbClr val="95C11F"/>
                </a:solidFill>
              </a:rPr>
              <a:t>punkt 22</a:t>
            </a:r>
            <a:endParaRPr lang="sv-SE" b="1"/>
          </a:p>
        </p:txBody>
      </p:sp>
      <p:sp>
        <p:nvSpPr>
          <p:cNvPr id="13" name="Platshållare för innehåll 7">
            <a:extLst>
              <a:ext uri="{FF2B5EF4-FFF2-40B4-BE49-F238E27FC236}">
                <a16:creationId xmlns:a16="http://schemas.microsoft.com/office/drawing/2014/main" id="{776B232B-B0BF-45BE-AF2F-D32D85978C5F}"/>
              </a:ext>
            </a:extLst>
          </p:cNvPr>
          <p:cNvSpPr txBox="1">
            <a:spLocks/>
          </p:cNvSpPr>
          <p:nvPr/>
        </p:nvSpPr>
        <p:spPr>
          <a:xfrm>
            <a:off x="4196526" y="2484208"/>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Implementera handlingsplan som tagits fram genom CERO-projektet, </a:t>
            </a:r>
            <a:r>
              <a:rPr lang="sv-SE">
                <a:solidFill>
                  <a:srgbClr val="95C11F"/>
                </a:solidFill>
              </a:rPr>
              <a:t>punkt 17</a:t>
            </a:r>
            <a:endParaRPr lang="sv-SE"/>
          </a:p>
        </p:txBody>
      </p:sp>
      <p:sp>
        <p:nvSpPr>
          <p:cNvPr id="15" name="Platshållare för innehåll 7">
            <a:extLst>
              <a:ext uri="{FF2B5EF4-FFF2-40B4-BE49-F238E27FC236}">
                <a16:creationId xmlns:a16="http://schemas.microsoft.com/office/drawing/2014/main" id="{96D57AD5-017D-4AD1-B1B5-E23027E03929}"/>
              </a:ext>
            </a:extLst>
          </p:cNvPr>
          <p:cNvSpPr txBox="1">
            <a:spLocks/>
          </p:cNvSpPr>
          <p:nvPr/>
        </p:nvSpPr>
        <p:spPr>
          <a:xfrm>
            <a:off x="3884111" y="3473192"/>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Laddinfrastruktur för elfordon vid nybyggnation, </a:t>
            </a:r>
            <a:r>
              <a:rPr lang="sv-SE">
                <a:solidFill>
                  <a:srgbClr val="95C11F"/>
                </a:solidFill>
              </a:rPr>
              <a:t>punkt 21</a:t>
            </a:r>
            <a:endParaRPr lang="sv-SE"/>
          </a:p>
        </p:txBody>
      </p:sp>
    </p:spTree>
    <p:extLst>
      <p:ext uri="{BB962C8B-B14F-4D97-AF65-F5344CB8AC3E}">
        <p14:creationId xmlns:p14="http://schemas.microsoft.com/office/powerpoint/2010/main" val="1529435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6" name="Rubrik 1">
            <a:extLst>
              <a:ext uri="{FF2B5EF4-FFF2-40B4-BE49-F238E27FC236}">
                <a16:creationId xmlns:a16="http://schemas.microsoft.com/office/drawing/2014/main" id="{A3096730-19F2-4BE2-B974-FD25A6B3FC8B}"/>
              </a:ext>
            </a:extLst>
          </p:cNvPr>
          <p:cNvSpPr txBox="1">
            <a:spLocks/>
          </p:cNvSpPr>
          <p:nvPr/>
        </p:nvSpPr>
        <p:spPr>
          <a:xfrm>
            <a:off x="1111870" y="674857"/>
            <a:ext cx="7772400" cy="914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ltLang="sv-SE"/>
              <a:t>Laddbara bilar och </a:t>
            </a:r>
            <a:r>
              <a:rPr lang="sv-SE" altLang="sv-SE" err="1"/>
              <a:t>laddpunkter</a:t>
            </a:r>
            <a:endParaRPr lang="sv-SE" altLang="sv-SE"/>
          </a:p>
        </p:txBody>
      </p:sp>
      <p:cxnSp>
        <p:nvCxnSpPr>
          <p:cNvPr id="17" name="Rak koppling 16">
            <a:extLst>
              <a:ext uri="{FF2B5EF4-FFF2-40B4-BE49-F238E27FC236}">
                <a16:creationId xmlns:a16="http://schemas.microsoft.com/office/drawing/2014/main" id="{E45A42E5-FB18-4570-A444-61F5A2082233}"/>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10" name="textruta 2">
            <a:extLst>
              <a:ext uri="{FF2B5EF4-FFF2-40B4-BE49-F238E27FC236}">
                <a16:creationId xmlns:a16="http://schemas.microsoft.com/office/drawing/2014/main" id="{CE43ADD5-F84B-42DD-967B-820D1A4B6A90}"/>
              </a:ext>
            </a:extLst>
          </p:cNvPr>
          <p:cNvSpPr txBox="1">
            <a:spLocks noChangeArrowheads="1"/>
          </p:cNvSpPr>
          <p:nvPr/>
        </p:nvSpPr>
        <p:spPr bwMode="auto">
          <a:xfrm>
            <a:off x="1348008" y="1827215"/>
            <a:ext cx="92507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80000"/>
              </a:spcBef>
              <a:buSzPct val="80000"/>
              <a:buFont typeface="Times" panose="02020603050405020304" pitchFamily="18" charset="0"/>
              <a:buChar char="•"/>
              <a:defRPr sz="2000">
                <a:solidFill>
                  <a:schemeClr val="tx1"/>
                </a:solidFill>
                <a:latin typeface="Arial" panose="020B0604020202020204" pitchFamily="34" charset="0"/>
                <a:cs typeface="ヒラギノ角ゴ Pro W3" charset="0"/>
              </a:defRPr>
            </a:lvl1pPr>
            <a:lvl2pPr marL="742950" indent="-285750">
              <a:spcBef>
                <a:spcPct val="80000"/>
              </a:spcBef>
              <a:buSzPct val="80000"/>
              <a:buFont typeface="Arial" panose="020B0604020202020204" pitchFamily="34" charset="0"/>
              <a:buChar char="-"/>
              <a:defRPr sz="1600">
                <a:solidFill>
                  <a:schemeClr val="tx1"/>
                </a:solidFill>
                <a:latin typeface="Arial" panose="020B0604020202020204" pitchFamily="34" charset="0"/>
                <a:cs typeface="ヒラギノ角ゴ Pro W3" charset="0"/>
              </a:defRPr>
            </a:lvl2pPr>
            <a:lvl3pPr marL="1143000" indent="-228600">
              <a:spcBef>
                <a:spcPct val="80000"/>
              </a:spcBef>
              <a:buSzPct val="80000"/>
              <a:buFont typeface="Times" panose="02020603050405020304" pitchFamily="18" charset="0"/>
              <a:buChar char="•"/>
              <a:defRPr sz="1600">
                <a:solidFill>
                  <a:schemeClr val="tx1"/>
                </a:solidFill>
                <a:latin typeface="Arial" panose="020B0604020202020204" pitchFamily="34" charset="0"/>
                <a:cs typeface="ヒラギノ角ゴ Pro W3" charset="0"/>
              </a:defRPr>
            </a:lvl3pPr>
            <a:lvl4pPr marL="1600200" indent="-228600">
              <a:spcBef>
                <a:spcPct val="80000"/>
              </a:spcBef>
              <a:buSzPct val="80000"/>
              <a:buFont typeface="Times" panose="02020603050405020304" pitchFamily="18" charset="0"/>
              <a:buChar char="•"/>
              <a:defRPr sz="1400">
                <a:solidFill>
                  <a:schemeClr val="tx1"/>
                </a:solidFill>
                <a:latin typeface="Arial" panose="020B0604020202020204" pitchFamily="34" charset="0"/>
                <a:cs typeface="ヒラギノ角ゴ Pro W3" charset="0"/>
              </a:defRPr>
            </a:lvl4pPr>
            <a:lvl5pPr marL="2057400" indent="-228600">
              <a:spcBef>
                <a:spcPct val="80000"/>
              </a:spcBef>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5pPr>
            <a:lvl6pPr marL="25146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6pPr>
            <a:lvl7pPr marL="29718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7pPr>
            <a:lvl8pPr marL="34290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8pPr>
            <a:lvl9pPr marL="3886200" indent="-228600" eaLnBrk="0" fontAlgn="base" hangingPunct="0">
              <a:spcBef>
                <a:spcPct val="80000"/>
              </a:spcBef>
              <a:spcAft>
                <a:spcPct val="0"/>
              </a:spcAft>
              <a:buSzPct val="80000"/>
              <a:buFont typeface="Times" panose="02020603050405020304" pitchFamily="18" charset="0"/>
              <a:buChar char="•"/>
              <a:defRPr sz="1200">
                <a:solidFill>
                  <a:schemeClr val="tx1"/>
                </a:solidFill>
                <a:latin typeface="Arial" panose="020B0604020202020204" pitchFamily="34" charset="0"/>
                <a:cs typeface="ヒラギノ角ゴ Pro W3" charset="0"/>
              </a:defRPr>
            </a:lvl9pPr>
          </a:lstStyle>
          <a:p>
            <a:pPr>
              <a:spcBef>
                <a:spcPct val="0"/>
              </a:spcBef>
              <a:buSzTx/>
              <a:buFont typeface="Arial" panose="020B0604020202020204" pitchFamily="34" charset="0"/>
              <a:buChar char="•"/>
            </a:pPr>
            <a:r>
              <a:rPr lang="sv-SE" altLang="sv-SE" sz="1600" dirty="0"/>
              <a:t>Laddbara bilar = rena elbilar och </a:t>
            </a:r>
            <a:r>
              <a:rPr lang="sv-SE" altLang="sv-SE" sz="1600" dirty="0" err="1"/>
              <a:t>laddhybrider</a:t>
            </a:r>
            <a:r>
              <a:rPr lang="sv-SE" altLang="sv-SE" sz="1600" dirty="0"/>
              <a:t> </a:t>
            </a:r>
          </a:p>
          <a:p>
            <a:pPr>
              <a:spcBef>
                <a:spcPct val="0"/>
              </a:spcBef>
              <a:buSzTx/>
              <a:buFont typeface="Arial" panose="020B0604020202020204" pitchFamily="34" charset="0"/>
              <a:buChar char="•"/>
            </a:pPr>
            <a:r>
              <a:rPr lang="sv-SE" altLang="sv-SE" sz="1600" dirty="0"/>
              <a:t>Elhybrider kan inte laddas via elnätet</a:t>
            </a:r>
          </a:p>
          <a:p>
            <a:pPr>
              <a:spcBef>
                <a:spcPct val="0"/>
              </a:spcBef>
              <a:buSzTx/>
              <a:buFont typeface="Arial" panose="020B0604020202020204" pitchFamily="34" charset="0"/>
              <a:buChar char="•"/>
            </a:pPr>
            <a:r>
              <a:rPr lang="sv-SE" altLang="sv-SE" sz="1600" dirty="0"/>
              <a:t>Länet har högst antal </a:t>
            </a:r>
            <a:r>
              <a:rPr lang="sv-SE" altLang="sv-SE" sz="1600" dirty="0" err="1"/>
              <a:t>laddpunkter</a:t>
            </a:r>
            <a:r>
              <a:rPr lang="sv-SE" altLang="sv-SE" sz="1600" dirty="0"/>
              <a:t> per invånare, per personbil och per laddbar i Sverige</a:t>
            </a:r>
          </a:p>
        </p:txBody>
      </p:sp>
      <p:graphicFrame>
        <p:nvGraphicFramePr>
          <p:cNvPr id="21" name="Chart 2">
            <a:extLst>
              <a:ext uri="{FF2B5EF4-FFF2-40B4-BE49-F238E27FC236}">
                <a16:creationId xmlns:a16="http://schemas.microsoft.com/office/drawing/2014/main" id="{00000000-0008-0000-0300-000003000000}"/>
              </a:ext>
            </a:extLst>
          </p:cNvPr>
          <p:cNvGraphicFramePr>
            <a:graphicFrameLocks/>
          </p:cNvGraphicFramePr>
          <p:nvPr>
            <p:extLst>
              <p:ext uri="{D42A27DB-BD31-4B8C-83A1-F6EECF244321}">
                <p14:modId xmlns:p14="http://schemas.microsoft.com/office/powerpoint/2010/main" val="3065270645"/>
              </p:ext>
            </p:extLst>
          </p:nvPr>
        </p:nvGraphicFramePr>
        <p:xfrm>
          <a:off x="6284066" y="2841345"/>
          <a:ext cx="5405213" cy="31104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 10">
            <a:extLst>
              <a:ext uri="{FF2B5EF4-FFF2-40B4-BE49-F238E27FC236}">
                <a16:creationId xmlns:a16="http://schemas.microsoft.com/office/drawing/2014/main" id="{00000000-0008-0000-0300-000002000000}"/>
              </a:ext>
            </a:extLst>
          </p:cNvPr>
          <p:cNvGraphicFramePr/>
          <p:nvPr>
            <p:extLst>
              <p:ext uri="{D42A27DB-BD31-4B8C-83A1-F6EECF244321}">
                <p14:modId xmlns:p14="http://schemas.microsoft.com/office/powerpoint/2010/main" val="796799995"/>
              </p:ext>
            </p:extLst>
          </p:nvPr>
        </p:nvGraphicFramePr>
        <p:xfrm>
          <a:off x="878853" y="2841345"/>
          <a:ext cx="5405213" cy="31104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58251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 2">
            <a:extLst>
              <a:ext uri="{FF2B5EF4-FFF2-40B4-BE49-F238E27FC236}">
                <a16:creationId xmlns:a16="http://schemas.microsoft.com/office/drawing/2014/main" id="{BEABA185-4532-4F4C-873D-BE8BE96F8A67}"/>
              </a:ext>
            </a:extLst>
          </p:cNvPr>
          <p:cNvSpPr/>
          <p:nvPr/>
        </p:nvSpPr>
        <p:spPr>
          <a:xfrm>
            <a:off x="363093" y="445296"/>
            <a:ext cx="3746200" cy="3589242"/>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sp>
        <p:nvSpPr>
          <p:cNvPr id="8" name="Platshållare för innehåll 7">
            <a:extLst>
              <a:ext uri="{FF2B5EF4-FFF2-40B4-BE49-F238E27FC236}">
                <a16:creationId xmlns:a16="http://schemas.microsoft.com/office/drawing/2014/main" id="{813AC72B-44D0-47F5-81E6-DE7F144E3E6C}"/>
              </a:ext>
            </a:extLst>
          </p:cNvPr>
          <p:cNvSpPr>
            <a:spLocks noGrp="1"/>
          </p:cNvSpPr>
          <p:nvPr>
            <p:ph idx="1"/>
          </p:nvPr>
        </p:nvSpPr>
        <p:spPr>
          <a:xfrm>
            <a:off x="4451504" y="778708"/>
            <a:ext cx="6858350" cy="760564"/>
          </a:xfrm>
        </p:spPr>
        <p:txBody>
          <a:bodyPr/>
          <a:lstStyle/>
          <a:p>
            <a:r>
              <a:rPr lang="sv-SE"/>
              <a:t>Färdmedelsfördelning, </a:t>
            </a:r>
            <a:r>
              <a:rPr lang="sv-SE">
                <a:solidFill>
                  <a:srgbClr val="95C11F"/>
                </a:solidFill>
              </a:rPr>
              <a:t>punkt 13</a:t>
            </a:r>
            <a:endParaRPr lang="sv-SE"/>
          </a:p>
        </p:txBody>
      </p:sp>
      <p:pic>
        <p:nvPicPr>
          <p:cNvPr id="4" name="Platshållare för innehåll 7" descr="En bild som visar hjul, klocka&#10;&#10;Automatiskt genererad beskrivning">
            <a:extLst>
              <a:ext uri="{FF2B5EF4-FFF2-40B4-BE49-F238E27FC236}">
                <a16:creationId xmlns:a16="http://schemas.microsoft.com/office/drawing/2014/main" id="{E3AA855D-6117-4E42-9277-F12E077C0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286" y="5178692"/>
            <a:ext cx="3840175" cy="1420058"/>
          </a:xfrm>
          <a:prstGeom prst="rect">
            <a:avLst/>
          </a:prstGeom>
        </p:spPr>
      </p:pic>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1" name="Platshållare för innehåll 7">
            <a:extLst>
              <a:ext uri="{FF2B5EF4-FFF2-40B4-BE49-F238E27FC236}">
                <a16:creationId xmlns:a16="http://schemas.microsoft.com/office/drawing/2014/main" id="{4C0CCB23-1755-4251-8F7E-A3C61F9E8150}"/>
              </a:ext>
            </a:extLst>
          </p:cNvPr>
          <p:cNvSpPr txBox="1">
            <a:spLocks/>
          </p:cNvSpPr>
          <p:nvPr/>
        </p:nvSpPr>
        <p:spPr>
          <a:xfrm>
            <a:off x="2197657" y="4907773"/>
            <a:ext cx="6858350" cy="1816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Minska antal tjänstebilar, stimulera fossilbränslefritt resande, </a:t>
            </a:r>
            <a:r>
              <a:rPr lang="sv-SE" b="1">
                <a:solidFill>
                  <a:srgbClr val="95C11F"/>
                </a:solidFill>
              </a:rPr>
              <a:t>punkt 23</a:t>
            </a:r>
            <a:endParaRPr lang="sv-SE" b="1"/>
          </a:p>
        </p:txBody>
      </p:sp>
      <p:sp>
        <p:nvSpPr>
          <p:cNvPr id="10" name="Platshållare för innehåll 7">
            <a:extLst>
              <a:ext uri="{FF2B5EF4-FFF2-40B4-BE49-F238E27FC236}">
                <a16:creationId xmlns:a16="http://schemas.microsoft.com/office/drawing/2014/main" id="{13BB3ADD-CA4B-4C3C-AE43-0C54D4605DD0}"/>
              </a:ext>
            </a:extLst>
          </p:cNvPr>
          <p:cNvSpPr txBox="1">
            <a:spLocks/>
          </p:cNvSpPr>
          <p:nvPr/>
        </p:nvSpPr>
        <p:spPr>
          <a:xfrm>
            <a:off x="4451504" y="1531474"/>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Fortsatt satsning på elektrifiering av stadsbusstrafiken, </a:t>
            </a:r>
            <a:r>
              <a:rPr lang="sv-SE">
                <a:solidFill>
                  <a:srgbClr val="95C11F"/>
                </a:solidFill>
              </a:rPr>
              <a:t>punkt 14</a:t>
            </a:r>
            <a:endParaRPr lang="sv-SE"/>
          </a:p>
        </p:txBody>
      </p:sp>
      <p:sp>
        <p:nvSpPr>
          <p:cNvPr id="12" name="Platshållare för innehåll 7">
            <a:extLst>
              <a:ext uri="{FF2B5EF4-FFF2-40B4-BE49-F238E27FC236}">
                <a16:creationId xmlns:a16="http://schemas.microsoft.com/office/drawing/2014/main" id="{E27425EC-A1E9-4D73-A771-1B18B429FB68}"/>
              </a:ext>
            </a:extLst>
          </p:cNvPr>
          <p:cNvSpPr txBox="1">
            <a:spLocks/>
          </p:cNvSpPr>
          <p:nvPr/>
        </p:nvSpPr>
        <p:spPr>
          <a:xfrm>
            <a:off x="3129811" y="4308119"/>
            <a:ext cx="6858350" cy="1816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Byt ut tjänstebilar till elfordon, </a:t>
            </a:r>
            <a:r>
              <a:rPr lang="sv-SE">
                <a:solidFill>
                  <a:srgbClr val="95C11F"/>
                </a:solidFill>
              </a:rPr>
              <a:t>punkt 22</a:t>
            </a:r>
            <a:endParaRPr lang="sv-SE"/>
          </a:p>
        </p:txBody>
      </p:sp>
      <p:sp>
        <p:nvSpPr>
          <p:cNvPr id="13" name="Platshållare för innehåll 7">
            <a:extLst>
              <a:ext uri="{FF2B5EF4-FFF2-40B4-BE49-F238E27FC236}">
                <a16:creationId xmlns:a16="http://schemas.microsoft.com/office/drawing/2014/main" id="{776B232B-B0BF-45BE-AF2F-D32D85978C5F}"/>
              </a:ext>
            </a:extLst>
          </p:cNvPr>
          <p:cNvSpPr txBox="1">
            <a:spLocks/>
          </p:cNvSpPr>
          <p:nvPr/>
        </p:nvSpPr>
        <p:spPr>
          <a:xfrm>
            <a:off x="4196526" y="2484208"/>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Implementera handlingsplan som tagits fram genom CERO-projektet, </a:t>
            </a:r>
            <a:r>
              <a:rPr lang="sv-SE">
                <a:solidFill>
                  <a:srgbClr val="95C11F"/>
                </a:solidFill>
              </a:rPr>
              <a:t>punkt 17</a:t>
            </a:r>
            <a:endParaRPr lang="sv-SE"/>
          </a:p>
        </p:txBody>
      </p:sp>
      <p:sp>
        <p:nvSpPr>
          <p:cNvPr id="15" name="Platshållare för innehåll 7">
            <a:extLst>
              <a:ext uri="{FF2B5EF4-FFF2-40B4-BE49-F238E27FC236}">
                <a16:creationId xmlns:a16="http://schemas.microsoft.com/office/drawing/2014/main" id="{96D57AD5-017D-4AD1-B1B5-E23027E03929}"/>
              </a:ext>
            </a:extLst>
          </p:cNvPr>
          <p:cNvSpPr txBox="1">
            <a:spLocks/>
          </p:cNvSpPr>
          <p:nvPr/>
        </p:nvSpPr>
        <p:spPr>
          <a:xfrm>
            <a:off x="3884111" y="3473192"/>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Laddinfrastruktur för elfordon vid nybyggnation, </a:t>
            </a:r>
            <a:r>
              <a:rPr lang="sv-SE">
                <a:solidFill>
                  <a:srgbClr val="95C11F"/>
                </a:solidFill>
              </a:rPr>
              <a:t>punkt 21</a:t>
            </a:r>
            <a:endParaRPr lang="sv-SE"/>
          </a:p>
        </p:txBody>
      </p:sp>
    </p:spTree>
    <p:extLst>
      <p:ext uri="{BB962C8B-B14F-4D97-AF65-F5344CB8AC3E}">
        <p14:creationId xmlns:p14="http://schemas.microsoft.com/office/powerpoint/2010/main" val="339911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diagonala rundade hörn 7">
            <a:extLst>
              <a:ext uri="{FF2B5EF4-FFF2-40B4-BE49-F238E27FC236}">
                <a16:creationId xmlns:a16="http://schemas.microsoft.com/office/drawing/2014/main" id="{72A1E357-02AB-4EEA-A772-81F10514F509}"/>
              </a:ext>
            </a:extLst>
          </p:cNvPr>
          <p:cNvSpPr/>
          <p:nvPr/>
        </p:nvSpPr>
        <p:spPr>
          <a:xfrm>
            <a:off x="872395" y="1990443"/>
            <a:ext cx="9909748" cy="4251240"/>
          </a:xfrm>
          <a:prstGeom prst="round2DiagRect">
            <a:avLst>
              <a:gd name="adj1" fmla="val 0"/>
              <a:gd name="adj2" fmla="val 19364"/>
            </a:avLst>
          </a:prstGeom>
          <a:noFill/>
          <a:ln w="57150">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60F988F-6C6B-4209-A0EA-F0B432AC3ADD}"/>
              </a:ext>
            </a:extLst>
          </p:cNvPr>
          <p:cNvSpPr>
            <a:spLocks noGrp="1"/>
          </p:cNvSpPr>
          <p:nvPr>
            <p:ph type="title"/>
          </p:nvPr>
        </p:nvSpPr>
        <p:spPr>
          <a:xfrm>
            <a:off x="838200" y="616317"/>
            <a:ext cx="10142346" cy="1325563"/>
          </a:xfrm>
        </p:spPr>
        <p:txBody>
          <a:bodyPr>
            <a:normAutofit/>
          </a:bodyPr>
          <a:lstStyle/>
          <a:p>
            <a:r>
              <a:rPr lang="sv-SE" sz="4200" b="1"/>
              <a:t>Klimatstrategins övergripande målbilder</a:t>
            </a:r>
            <a:br>
              <a:rPr lang="sv-SE"/>
            </a:br>
            <a:endParaRPr lang="sv-SE"/>
          </a:p>
        </p:txBody>
      </p:sp>
      <p:sp>
        <p:nvSpPr>
          <p:cNvPr id="7" name="Platshållare för innehåll 2">
            <a:extLst>
              <a:ext uri="{FF2B5EF4-FFF2-40B4-BE49-F238E27FC236}">
                <a16:creationId xmlns:a16="http://schemas.microsoft.com/office/drawing/2014/main" id="{A19A5F9D-7B31-4DE7-A50E-7E0A29B075E3}"/>
              </a:ext>
            </a:extLst>
          </p:cNvPr>
          <p:cNvSpPr txBox="1">
            <a:spLocks/>
          </p:cNvSpPr>
          <p:nvPr/>
        </p:nvSpPr>
        <p:spPr>
          <a:xfrm>
            <a:off x="1191648" y="2166521"/>
            <a:ext cx="6676524" cy="38990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Fossila koldioxidutsläpp: minskat med </a:t>
            </a:r>
            <a:r>
              <a:rPr lang="sv-SE" b="1"/>
              <a:t>100% till 2030, </a:t>
            </a:r>
            <a:r>
              <a:rPr lang="sv-SE"/>
              <a:t>för det geografiska området, och till </a:t>
            </a:r>
            <a:r>
              <a:rPr lang="sv-SE" b="1"/>
              <a:t>2025</a:t>
            </a:r>
            <a:r>
              <a:rPr lang="sv-SE"/>
              <a:t> för kommunorganisationen </a:t>
            </a:r>
          </a:p>
          <a:p>
            <a:r>
              <a:rPr lang="sv-SE"/>
              <a:t>Energiförbrukning: minskat med </a:t>
            </a:r>
            <a:r>
              <a:rPr lang="sv-SE" b="1"/>
              <a:t>30% till 2030</a:t>
            </a:r>
          </a:p>
          <a:p>
            <a:r>
              <a:rPr lang="sv-SE"/>
              <a:t>Färdmedelsfördelning: 40% bil, 20% kollektivtrafik, </a:t>
            </a:r>
            <a:r>
              <a:rPr lang="sv-SE" b="1"/>
              <a:t>40% aktiva transporter till 2030</a:t>
            </a:r>
          </a:p>
          <a:p>
            <a:r>
              <a:rPr lang="sv-SE"/>
              <a:t>Översiktsplan: Kommunen ska ta en </a:t>
            </a:r>
            <a:r>
              <a:rPr lang="sv-SE" b="1"/>
              <a:t>ledande roll </a:t>
            </a:r>
            <a:r>
              <a:rPr lang="sv-SE"/>
              <a:t>i arbetet med att </a:t>
            </a:r>
            <a:r>
              <a:rPr lang="sv-SE" b="1"/>
              <a:t>minska utsläppen</a:t>
            </a:r>
            <a:r>
              <a:rPr lang="sv-SE"/>
              <a:t> av växthusgaser</a:t>
            </a:r>
          </a:p>
          <a:p>
            <a:r>
              <a:rPr lang="sv-SE"/>
              <a:t>Bidra till FN:s 17 mål i </a:t>
            </a:r>
            <a:r>
              <a:rPr lang="sv-SE" b="1"/>
              <a:t>Agenda 2030</a:t>
            </a:r>
          </a:p>
        </p:txBody>
      </p:sp>
      <p:cxnSp>
        <p:nvCxnSpPr>
          <p:cNvPr id="9" name="Rak koppling 8">
            <a:extLst>
              <a:ext uri="{FF2B5EF4-FFF2-40B4-BE49-F238E27FC236}">
                <a16:creationId xmlns:a16="http://schemas.microsoft.com/office/drawing/2014/main" id="{9A124A7A-D4D5-406C-BB79-DE350CBE54BF}"/>
              </a:ext>
            </a:extLst>
          </p:cNvPr>
          <p:cNvCxnSpPr/>
          <p:nvPr/>
        </p:nvCxnSpPr>
        <p:spPr>
          <a:xfrm>
            <a:off x="838200" y="1467623"/>
            <a:ext cx="10088380"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11" name="Kommunlogotyp">
            <a:extLst>
              <a:ext uri="{FF2B5EF4-FFF2-40B4-BE49-F238E27FC236}">
                <a16:creationId xmlns:a16="http://schemas.microsoft.com/office/drawing/2014/main" id="{C250C469-C6C8-4490-A73B-56181250F16C}"/>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2" name="Platta">
              <a:extLst>
                <a:ext uri="{FF2B5EF4-FFF2-40B4-BE49-F238E27FC236}">
                  <a16:creationId xmlns:a16="http://schemas.microsoft.com/office/drawing/2014/main" id="{89484795-C2A3-4253-B5A9-687AA29A800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3" name="Kommunvapen">
              <a:extLst>
                <a:ext uri="{FF2B5EF4-FFF2-40B4-BE49-F238E27FC236}">
                  <a16:creationId xmlns:a16="http://schemas.microsoft.com/office/drawing/2014/main" id="{9512B5C3-1DBF-454F-B5A1-DE5D64123D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pSp>
        <p:nvGrpSpPr>
          <p:cNvPr id="10" name="Grupp 13">
            <a:extLst>
              <a:ext uri="{FF2B5EF4-FFF2-40B4-BE49-F238E27FC236}">
                <a16:creationId xmlns:a16="http://schemas.microsoft.com/office/drawing/2014/main" id="{70EF6530-FDC8-4121-9A20-EC638619E97D}"/>
              </a:ext>
            </a:extLst>
          </p:cNvPr>
          <p:cNvGrpSpPr>
            <a:grpSpLocks/>
          </p:cNvGrpSpPr>
          <p:nvPr/>
        </p:nvGrpSpPr>
        <p:grpSpPr bwMode="auto">
          <a:xfrm>
            <a:off x="7723838" y="4550474"/>
            <a:ext cx="4453573" cy="2391906"/>
            <a:chOff x="-56081" y="1043538"/>
            <a:chExt cx="9006668" cy="4625374"/>
          </a:xfrm>
        </p:grpSpPr>
        <p:pic>
          <p:nvPicPr>
            <p:cNvPr id="14" name="Bildobjekt 11" descr="En bild som visar väg, utomhus, byggnad, mark&#10;&#10;Automatiskt genererad beskrivning">
              <a:extLst>
                <a:ext uri="{FF2B5EF4-FFF2-40B4-BE49-F238E27FC236}">
                  <a16:creationId xmlns:a16="http://schemas.microsoft.com/office/drawing/2014/main" id="{3C784522-99BA-488F-9162-0189CA746F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081" y="1043538"/>
              <a:ext cx="9006668" cy="444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p 12">
              <a:extLst>
                <a:ext uri="{FF2B5EF4-FFF2-40B4-BE49-F238E27FC236}">
                  <a16:creationId xmlns:a16="http://schemas.microsoft.com/office/drawing/2014/main" id="{A66354FD-8FAE-4BF1-BA1B-DCBE39052BE3}"/>
                </a:ext>
              </a:extLst>
            </p:cNvPr>
            <p:cNvGrpSpPr>
              <a:grpSpLocks/>
            </p:cNvGrpSpPr>
            <p:nvPr/>
          </p:nvGrpSpPr>
          <p:grpSpPr bwMode="auto">
            <a:xfrm>
              <a:off x="1167104" y="4591275"/>
              <a:ext cx="7783482" cy="1077637"/>
              <a:chOff x="1174763" y="4877387"/>
              <a:chExt cx="7783482" cy="1077637"/>
            </a:xfrm>
          </p:grpSpPr>
          <p:sp>
            <p:nvSpPr>
              <p:cNvPr id="16" name="textruta 6">
                <a:extLst>
                  <a:ext uri="{FF2B5EF4-FFF2-40B4-BE49-F238E27FC236}">
                    <a16:creationId xmlns:a16="http://schemas.microsoft.com/office/drawing/2014/main" id="{CCBB6781-3197-494C-99E3-01B0B714B0C8}"/>
                  </a:ext>
                </a:extLst>
              </p:cNvPr>
              <p:cNvSpPr txBox="1">
                <a:spLocks noChangeArrowheads="1"/>
              </p:cNvSpPr>
              <p:nvPr/>
            </p:nvSpPr>
            <p:spPr bwMode="auto">
              <a:xfrm>
                <a:off x="1174763" y="4877387"/>
                <a:ext cx="1800200" cy="101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1pPr>
                <a:lvl2pPr marL="742950" indent="-28575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2pPr>
                <a:lvl3pPr marL="11430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3pPr>
                <a:lvl4pPr marL="16002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4pPr>
                <a:lvl5pPr marL="20574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9pPr>
              </a:lstStyle>
              <a:p>
                <a:pPr defTabSz="914400" eaLnBrk="0" fontAlgn="base" hangingPunct="0">
                  <a:spcBef>
                    <a:spcPct val="0"/>
                  </a:spcBef>
                  <a:spcAft>
                    <a:spcPct val="0"/>
                  </a:spcAft>
                  <a:buSzTx/>
                  <a:buFont typeface="Times" panose="02020603050405020304" pitchFamily="18" charset="0"/>
                  <a:buNone/>
                </a:pPr>
                <a:r>
                  <a:rPr lang="sv-SE" altLang="sv-SE" sz="2800" dirty="0">
                    <a:solidFill>
                      <a:srgbClr val="FFFFFF"/>
                    </a:solidFill>
                    <a:latin typeface="Bell Gothic Std Black" pitchFamily="34" charset="0"/>
                  </a:rPr>
                  <a:t>70%</a:t>
                </a:r>
              </a:p>
            </p:txBody>
          </p:sp>
          <p:sp>
            <p:nvSpPr>
              <p:cNvPr id="17" name="textruta 7">
                <a:extLst>
                  <a:ext uri="{FF2B5EF4-FFF2-40B4-BE49-F238E27FC236}">
                    <a16:creationId xmlns:a16="http://schemas.microsoft.com/office/drawing/2014/main" id="{379A20FF-5076-4D6F-9F2C-162E154974DD}"/>
                  </a:ext>
                </a:extLst>
              </p:cNvPr>
              <p:cNvSpPr txBox="1">
                <a:spLocks noChangeArrowheads="1"/>
              </p:cNvSpPr>
              <p:nvPr/>
            </p:nvSpPr>
            <p:spPr bwMode="auto">
              <a:xfrm>
                <a:off x="4409375" y="4943241"/>
                <a:ext cx="1260292" cy="101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1pPr>
                <a:lvl2pPr marL="742950" indent="-28575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2pPr>
                <a:lvl3pPr marL="11430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3pPr>
                <a:lvl4pPr marL="16002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4pPr>
                <a:lvl5pPr marL="20574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9pPr>
              </a:lstStyle>
              <a:p>
                <a:pPr defTabSz="914400" eaLnBrk="0" fontAlgn="base" hangingPunct="0">
                  <a:spcBef>
                    <a:spcPct val="0"/>
                  </a:spcBef>
                  <a:spcAft>
                    <a:spcPct val="0"/>
                  </a:spcAft>
                  <a:buSzTx/>
                  <a:buFont typeface="Times" panose="02020603050405020304" pitchFamily="18" charset="0"/>
                  <a:buNone/>
                </a:pPr>
                <a:r>
                  <a:rPr lang="sv-SE" altLang="sv-SE" sz="2800" dirty="0">
                    <a:solidFill>
                      <a:srgbClr val="FFFFFF"/>
                    </a:solidFill>
                    <a:latin typeface="Bell Gothic Std Black" pitchFamily="34" charset="0"/>
                  </a:rPr>
                  <a:t>9%</a:t>
                </a:r>
              </a:p>
            </p:txBody>
          </p:sp>
          <p:sp>
            <p:nvSpPr>
              <p:cNvPr id="18" name="textruta 8">
                <a:extLst>
                  <a:ext uri="{FF2B5EF4-FFF2-40B4-BE49-F238E27FC236}">
                    <a16:creationId xmlns:a16="http://schemas.microsoft.com/office/drawing/2014/main" id="{9053E715-C062-4A4E-A365-23362E8481E8}"/>
                  </a:ext>
                </a:extLst>
              </p:cNvPr>
              <p:cNvSpPr txBox="1">
                <a:spLocks noChangeArrowheads="1"/>
              </p:cNvSpPr>
              <p:nvPr/>
            </p:nvSpPr>
            <p:spPr bwMode="auto">
              <a:xfrm>
                <a:off x="5871398" y="4943241"/>
                <a:ext cx="1624826" cy="101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1pPr>
                <a:lvl2pPr marL="742950" indent="-28575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2pPr>
                <a:lvl3pPr marL="11430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3pPr>
                <a:lvl4pPr marL="16002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4pPr>
                <a:lvl5pPr marL="20574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9pPr>
              </a:lstStyle>
              <a:p>
                <a:pPr defTabSz="914400" eaLnBrk="0" fontAlgn="base" hangingPunct="0">
                  <a:spcBef>
                    <a:spcPct val="0"/>
                  </a:spcBef>
                  <a:spcAft>
                    <a:spcPct val="0"/>
                  </a:spcAft>
                  <a:buSzTx/>
                  <a:buFont typeface="Times" panose="02020603050405020304" pitchFamily="18" charset="0"/>
                  <a:buNone/>
                </a:pPr>
                <a:r>
                  <a:rPr lang="sv-SE" altLang="sv-SE" sz="2800" dirty="0">
                    <a:solidFill>
                      <a:srgbClr val="FFFFFF"/>
                    </a:solidFill>
                    <a:latin typeface="Bell Gothic Std Black" pitchFamily="34" charset="0"/>
                  </a:rPr>
                  <a:t>12%</a:t>
                </a:r>
              </a:p>
            </p:txBody>
          </p:sp>
          <p:sp>
            <p:nvSpPr>
              <p:cNvPr id="19" name="textruta 9">
                <a:extLst>
                  <a:ext uri="{FF2B5EF4-FFF2-40B4-BE49-F238E27FC236}">
                    <a16:creationId xmlns:a16="http://schemas.microsoft.com/office/drawing/2014/main" id="{9592D3D3-5548-451B-A744-D7A66CD572B5}"/>
                  </a:ext>
                </a:extLst>
              </p:cNvPr>
              <p:cNvSpPr txBox="1">
                <a:spLocks noChangeArrowheads="1"/>
              </p:cNvSpPr>
              <p:nvPr/>
            </p:nvSpPr>
            <p:spPr bwMode="auto">
              <a:xfrm>
                <a:off x="7697955" y="4943241"/>
                <a:ext cx="1260290" cy="101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1pPr>
                <a:lvl2pPr marL="742950" indent="-28575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2pPr>
                <a:lvl3pPr marL="11430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3pPr>
                <a:lvl4pPr marL="16002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4pPr>
                <a:lvl5pPr marL="2057400" indent="-228600">
                  <a:spcBef>
                    <a:spcPct val="20000"/>
                  </a:spcBef>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5pPr>
                <a:lvl6pPr marL="25146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6pPr>
                <a:lvl7pPr marL="29718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7pPr>
                <a:lvl8pPr marL="34290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8pPr>
                <a:lvl9pPr marL="3886200" indent="-228600" eaLnBrk="0" fontAlgn="base" hangingPunct="0">
                  <a:spcBef>
                    <a:spcPct val="20000"/>
                  </a:spcBef>
                  <a:spcAft>
                    <a:spcPct val="0"/>
                  </a:spcAft>
                  <a:buSzPct val="80000"/>
                  <a:buFont typeface="Times" panose="02020603050405020304" pitchFamily="18" charset="0"/>
                  <a:buChar char="•"/>
                  <a:defRPr sz="2000">
                    <a:solidFill>
                      <a:schemeClr val="tx1"/>
                    </a:solidFill>
                    <a:latin typeface="Arial" panose="020B0604020202020204" pitchFamily="34" charset="0"/>
                    <a:ea typeface="ヒラギノ角ゴ Pro W3" pitchFamily="-48" charset="-128"/>
                  </a:defRPr>
                </a:lvl9pPr>
              </a:lstStyle>
              <a:p>
                <a:pPr defTabSz="914400" eaLnBrk="0" fontAlgn="base" hangingPunct="0">
                  <a:spcBef>
                    <a:spcPct val="0"/>
                  </a:spcBef>
                  <a:spcAft>
                    <a:spcPct val="0"/>
                  </a:spcAft>
                  <a:buSzTx/>
                  <a:buFont typeface="Times" panose="02020603050405020304" pitchFamily="18" charset="0"/>
                  <a:buNone/>
                </a:pPr>
                <a:r>
                  <a:rPr lang="sv-SE" altLang="sv-SE" sz="2800" dirty="0">
                    <a:solidFill>
                      <a:srgbClr val="FFFFFF"/>
                    </a:solidFill>
                    <a:latin typeface="Bell Gothic Std Black" pitchFamily="34" charset="0"/>
                  </a:rPr>
                  <a:t>7%</a:t>
                </a:r>
                <a:endParaRPr lang="sv-SE" altLang="sv-SE" sz="5400" dirty="0">
                  <a:solidFill>
                    <a:srgbClr val="FFFFFF"/>
                  </a:solidFill>
                  <a:latin typeface="Bell Gothic Std Black" pitchFamily="34" charset="0"/>
                </a:endParaRPr>
              </a:p>
            </p:txBody>
          </p:sp>
        </p:grpSp>
      </p:grpSp>
    </p:spTree>
    <p:extLst>
      <p:ext uri="{BB962C8B-B14F-4D97-AF65-F5344CB8AC3E}">
        <p14:creationId xmlns:p14="http://schemas.microsoft.com/office/powerpoint/2010/main" val="362979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9" name="Diagram 8">
            <a:extLst>
              <a:ext uri="{FF2B5EF4-FFF2-40B4-BE49-F238E27FC236}">
                <a16:creationId xmlns:a16="http://schemas.microsoft.com/office/drawing/2014/main" id="{00000000-0008-0000-0000-000004000000}"/>
              </a:ext>
              <a:ext uri="{147F2762-F138-4A5C-976F-8EAC2B608ADB}">
                <a16:predDERef xmlns:a16="http://schemas.microsoft.com/office/drawing/2014/main" pred="{00000000-0008-0000-0000-000003000000}"/>
              </a:ext>
            </a:extLst>
          </p:cNvPr>
          <p:cNvGraphicFramePr/>
          <p:nvPr>
            <p:extLst>
              <p:ext uri="{D42A27DB-BD31-4B8C-83A1-F6EECF244321}">
                <p14:modId xmlns:p14="http://schemas.microsoft.com/office/powerpoint/2010/main" val="1117358613"/>
              </p:ext>
            </p:extLst>
          </p:nvPr>
        </p:nvGraphicFramePr>
        <p:xfrm>
          <a:off x="1701209" y="765544"/>
          <a:ext cx="9027042" cy="50486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99520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Kommunlogotyp">
            <a:extLst>
              <a:ext uri="{FF2B5EF4-FFF2-40B4-BE49-F238E27FC236}">
                <a16:creationId xmlns:a16="http://schemas.microsoft.com/office/drawing/2014/main" id="{9581CBA6-6C58-4016-A05F-909C7EABEE5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DC56A30-5F7E-48DA-B1AF-D280EAD07B7F}"/>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B80BD2A5-50E7-46C8-BF1E-41E8D91527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8" name="Diagram 7">
            <a:extLst>
              <a:ext uri="{FF2B5EF4-FFF2-40B4-BE49-F238E27FC236}">
                <a16:creationId xmlns:a16="http://schemas.microsoft.com/office/drawing/2014/main" id="{303CAAE4-14ED-45BB-8B8B-3433385C8540}"/>
              </a:ext>
            </a:extLst>
          </p:cNvPr>
          <p:cNvGraphicFramePr>
            <a:graphicFrameLocks/>
          </p:cNvGraphicFramePr>
          <p:nvPr>
            <p:extLst>
              <p:ext uri="{D42A27DB-BD31-4B8C-83A1-F6EECF244321}">
                <p14:modId xmlns:p14="http://schemas.microsoft.com/office/powerpoint/2010/main" val="2386127120"/>
              </p:ext>
            </p:extLst>
          </p:nvPr>
        </p:nvGraphicFramePr>
        <p:xfrm>
          <a:off x="2534092" y="1081120"/>
          <a:ext cx="7123815" cy="44444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51235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DF9CE2-AC42-4A94-AD4A-49201E46A91F}"/>
              </a:ext>
            </a:extLst>
          </p:cNvPr>
          <p:cNvSpPr>
            <a:spLocks noGrp="1"/>
          </p:cNvSpPr>
          <p:nvPr>
            <p:ph type="title"/>
          </p:nvPr>
        </p:nvSpPr>
        <p:spPr>
          <a:xfrm>
            <a:off x="838200" y="365125"/>
            <a:ext cx="10515600" cy="1325563"/>
          </a:xfrm>
        </p:spPr>
        <p:txBody>
          <a:bodyPr>
            <a:normAutofit/>
          </a:bodyPr>
          <a:lstStyle/>
          <a:p>
            <a:r>
              <a:rPr lang="sv-SE" sz="4000" b="1"/>
              <a:t>Rutin vid beställning av bil</a:t>
            </a:r>
            <a:endParaRPr lang="sv-SE" b="1"/>
          </a:p>
        </p:txBody>
      </p:sp>
      <p:cxnSp>
        <p:nvCxnSpPr>
          <p:cNvPr id="5" name="Rak koppling 4">
            <a:extLst>
              <a:ext uri="{FF2B5EF4-FFF2-40B4-BE49-F238E27FC236}">
                <a16:creationId xmlns:a16="http://schemas.microsoft.com/office/drawing/2014/main" id="{D781C4DC-860D-47C7-8087-3B369A1BB6CF}"/>
              </a:ext>
            </a:extLst>
          </p:cNvPr>
          <p:cNvCxnSpPr>
            <a:cxnSpLocks/>
          </p:cNvCxnSpPr>
          <p:nvPr/>
        </p:nvCxnSpPr>
        <p:spPr>
          <a:xfrm>
            <a:off x="838199" y="1574628"/>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7" name="Kommunlogotyp">
            <a:extLst>
              <a:ext uri="{FF2B5EF4-FFF2-40B4-BE49-F238E27FC236}">
                <a16:creationId xmlns:a16="http://schemas.microsoft.com/office/drawing/2014/main" id="{C02A57A5-5504-4D93-8B23-75A03644166E}"/>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069BFBF-E539-498F-B220-923BA8DA8EB5}"/>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3BB1DADB-A775-4F6C-BD22-D80C56B64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13">
            <a:extLst>
              <a:ext uri="{FF2B5EF4-FFF2-40B4-BE49-F238E27FC236}">
                <a16:creationId xmlns:a16="http://schemas.microsoft.com/office/drawing/2014/main" id="{28EFE9CC-3C80-4182-B61F-018A41328481}"/>
              </a:ext>
            </a:extLst>
          </p:cNvPr>
          <p:cNvSpPr txBox="1">
            <a:spLocks/>
          </p:cNvSpPr>
          <p:nvPr/>
        </p:nvSpPr>
        <p:spPr>
          <a:xfrm>
            <a:off x="983554" y="1763257"/>
            <a:ext cx="6737741" cy="12496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a:p>
        </p:txBody>
      </p:sp>
      <p:sp>
        <p:nvSpPr>
          <p:cNvPr id="12" name="Platshållare för innehåll 2">
            <a:extLst>
              <a:ext uri="{FF2B5EF4-FFF2-40B4-BE49-F238E27FC236}">
                <a16:creationId xmlns:a16="http://schemas.microsoft.com/office/drawing/2014/main" id="{0CEC3861-2BF8-48D8-9A41-A2A348FCE120}"/>
              </a:ext>
            </a:extLst>
          </p:cNvPr>
          <p:cNvSpPr txBox="1">
            <a:spLocks/>
          </p:cNvSpPr>
          <p:nvPr/>
        </p:nvSpPr>
        <p:spPr bwMode="auto">
          <a:xfrm>
            <a:off x="983554" y="1923992"/>
            <a:ext cx="7103453" cy="3475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2pPr>
            <a:lvl3pPr marL="1143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a:lstStyle>
          <a:p>
            <a:pPr>
              <a:buFont typeface="Arial" panose="020B0604020202020204" pitchFamily="34" charset="0"/>
              <a:buChar char="•"/>
            </a:pPr>
            <a:r>
              <a:rPr lang="sv-SE" kern="0"/>
              <a:t>Kommunförvaltningen köper in </a:t>
            </a:r>
            <a:br>
              <a:rPr lang="sv-SE" kern="0"/>
            </a:br>
            <a:r>
              <a:rPr lang="sv-SE" kern="0"/>
              <a:t>miljöfordon som drivs med förnyelsebara </a:t>
            </a:r>
            <a:br>
              <a:rPr lang="sv-SE" kern="0"/>
            </a:br>
            <a:r>
              <a:rPr lang="sv-SE" kern="0"/>
              <a:t>bränslen eller eldrift</a:t>
            </a:r>
          </a:p>
          <a:p>
            <a:pPr>
              <a:buFont typeface="Arial" panose="020B0604020202020204" pitchFamily="34" charset="0"/>
              <a:buChar char="•"/>
            </a:pPr>
            <a:r>
              <a:rPr lang="sv-SE" kern="0"/>
              <a:t>Om andra bilar än miljöbilar köps in så </a:t>
            </a:r>
            <a:br>
              <a:rPr lang="sv-SE" kern="0"/>
            </a:br>
            <a:r>
              <a:rPr lang="sv-SE" kern="0"/>
              <a:t>ska avvikelserapport lämnas in till </a:t>
            </a:r>
            <a:br>
              <a:rPr lang="sv-SE" kern="0"/>
            </a:br>
            <a:r>
              <a:rPr lang="sv-SE" kern="0"/>
              <a:t>förvaltningschef</a:t>
            </a:r>
          </a:p>
          <a:p>
            <a:pPr>
              <a:buFont typeface="Arial" panose="020B0604020202020204" pitchFamily="34" charset="0"/>
              <a:buChar char="•"/>
            </a:pPr>
            <a:r>
              <a:rPr lang="sv-SE" kern="0"/>
              <a:t>Etanol- och biogasbilar ska tankas med minst 70 % förnyelsebara bränslen</a:t>
            </a:r>
          </a:p>
          <a:p>
            <a:pPr>
              <a:buFont typeface="Arial" panose="020B0604020202020204" pitchFamily="34" charset="0"/>
              <a:buChar char="•"/>
            </a:pPr>
            <a:r>
              <a:rPr lang="sv-SE" kern="0"/>
              <a:t>Elbilarna ska tankas med förnyelsebar el (</a:t>
            </a:r>
            <a:r>
              <a:rPr lang="sv-SE" kern="0" err="1"/>
              <a:t>Jämtkrafts</a:t>
            </a:r>
            <a:r>
              <a:rPr lang="sv-SE" kern="0"/>
              <a:t> lokala </a:t>
            </a:r>
            <a:r>
              <a:rPr lang="sv-SE" kern="0" err="1"/>
              <a:t>elmix</a:t>
            </a:r>
            <a:r>
              <a:rPr lang="sv-SE" kern="0"/>
              <a:t> innehåller 100 % förnyelsebar el)</a:t>
            </a:r>
          </a:p>
          <a:p>
            <a:pPr>
              <a:buFont typeface="Arial" panose="020B0604020202020204" pitchFamily="34" charset="0"/>
              <a:buChar char="•"/>
            </a:pPr>
            <a:r>
              <a:rPr lang="sv-SE" kern="0">
                <a:hlinkClick r:id="rId4"/>
              </a:rPr>
              <a:t>Insidan – Rutin vid beställning av bil</a:t>
            </a:r>
            <a:endParaRPr lang="sv-SE" kern="0"/>
          </a:p>
        </p:txBody>
      </p:sp>
      <p:pic>
        <p:nvPicPr>
          <p:cNvPr id="13" name="Bildobjekt 12">
            <a:extLst>
              <a:ext uri="{FF2B5EF4-FFF2-40B4-BE49-F238E27FC236}">
                <a16:creationId xmlns:a16="http://schemas.microsoft.com/office/drawing/2014/main" id="{668D17E3-9BC9-4955-92F8-B66E7FCFD8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1295" y="1923991"/>
            <a:ext cx="3026652" cy="2019344"/>
          </a:xfrm>
          <a:prstGeom prst="rect">
            <a:avLst/>
          </a:prstGeom>
        </p:spPr>
      </p:pic>
    </p:spTree>
    <p:extLst>
      <p:ext uri="{BB962C8B-B14F-4D97-AF65-F5344CB8AC3E}">
        <p14:creationId xmlns:p14="http://schemas.microsoft.com/office/powerpoint/2010/main" val="142703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 2">
            <a:extLst>
              <a:ext uri="{FF2B5EF4-FFF2-40B4-BE49-F238E27FC236}">
                <a16:creationId xmlns:a16="http://schemas.microsoft.com/office/drawing/2014/main" id="{BEABA185-4532-4F4C-873D-BE8BE96F8A67}"/>
              </a:ext>
            </a:extLst>
          </p:cNvPr>
          <p:cNvSpPr/>
          <p:nvPr/>
        </p:nvSpPr>
        <p:spPr>
          <a:xfrm>
            <a:off x="363093" y="445296"/>
            <a:ext cx="3746200" cy="3589242"/>
          </a:xfrm>
          <a:prstGeom prst="ellipse">
            <a:avLst/>
          </a:prstGeom>
          <a:solidFill>
            <a:srgbClr val="009BAC"/>
          </a:solidFill>
          <a:ln>
            <a:solidFill>
              <a:srgbClr val="3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ED37AB5-ACD5-4090-ACB9-117C1E8D8F0C}"/>
              </a:ext>
            </a:extLst>
          </p:cNvPr>
          <p:cNvSpPr>
            <a:spLocks noGrp="1"/>
          </p:cNvSpPr>
          <p:nvPr>
            <p:ph type="title"/>
          </p:nvPr>
        </p:nvSpPr>
        <p:spPr>
          <a:xfrm>
            <a:off x="524655" y="436899"/>
            <a:ext cx="3423077" cy="3259078"/>
          </a:xfrm>
        </p:spPr>
        <p:txBody>
          <a:bodyPr>
            <a:normAutofit/>
          </a:bodyPr>
          <a:lstStyle/>
          <a:p>
            <a:pPr algn="ctr"/>
            <a:r>
              <a:rPr lang="sv-SE" sz="3000" b="1">
                <a:solidFill>
                  <a:schemeClr val="bg1"/>
                </a:solidFill>
              </a:rPr>
              <a:t>2. Skapa hållbara </a:t>
            </a:r>
            <a:br>
              <a:rPr lang="sv-SE" sz="3000" b="1">
                <a:solidFill>
                  <a:schemeClr val="bg1"/>
                </a:solidFill>
              </a:rPr>
            </a:br>
            <a:r>
              <a:rPr lang="sv-SE" sz="3000" b="1">
                <a:solidFill>
                  <a:schemeClr val="bg1"/>
                </a:solidFill>
              </a:rPr>
              <a:t>och energieffektiva resor och</a:t>
            </a:r>
            <a:r>
              <a:rPr lang="sv-SE" sz="3000">
                <a:solidFill>
                  <a:schemeClr val="bg1"/>
                </a:solidFill>
              </a:rPr>
              <a:t> </a:t>
            </a:r>
            <a:r>
              <a:rPr lang="sv-SE" sz="3000" b="1">
                <a:solidFill>
                  <a:schemeClr val="bg1"/>
                </a:solidFill>
              </a:rPr>
              <a:t>transporter</a:t>
            </a:r>
          </a:p>
        </p:txBody>
      </p:sp>
      <p:sp>
        <p:nvSpPr>
          <p:cNvPr id="8" name="Platshållare för innehåll 7">
            <a:extLst>
              <a:ext uri="{FF2B5EF4-FFF2-40B4-BE49-F238E27FC236}">
                <a16:creationId xmlns:a16="http://schemas.microsoft.com/office/drawing/2014/main" id="{813AC72B-44D0-47F5-81E6-DE7F144E3E6C}"/>
              </a:ext>
            </a:extLst>
          </p:cNvPr>
          <p:cNvSpPr>
            <a:spLocks noGrp="1"/>
          </p:cNvSpPr>
          <p:nvPr>
            <p:ph idx="1"/>
          </p:nvPr>
        </p:nvSpPr>
        <p:spPr>
          <a:xfrm>
            <a:off x="4451504" y="778708"/>
            <a:ext cx="6858350" cy="760564"/>
          </a:xfrm>
        </p:spPr>
        <p:txBody>
          <a:bodyPr/>
          <a:lstStyle/>
          <a:p>
            <a:r>
              <a:rPr lang="sv-SE"/>
              <a:t>Färdmedelsfördelning, </a:t>
            </a:r>
            <a:r>
              <a:rPr lang="sv-SE">
                <a:solidFill>
                  <a:srgbClr val="95C11F"/>
                </a:solidFill>
              </a:rPr>
              <a:t>punkt 13</a:t>
            </a:r>
            <a:endParaRPr lang="sv-SE"/>
          </a:p>
        </p:txBody>
      </p:sp>
      <p:pic>
        <p:nvPicPr>
          <p:cNvPr id="4" name="Platshållare för innehåll 7" descr="En bild som visar hjul, klocka&#10;&#10;Automatiskt genererad beskrivning">
            <a:extLst>
              <a:ext uri="{FF2B5EF4-FFF2-40B4-BE49-F238E27FC236}">
                <a16:creationId xmlns:a16="http://schemas.microsoft.com/office/drawing/2014/main" id="{E3AA855D-6117-4E42-9277-F12E077C0D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286" y="5178692"/>
            <a:ext cx="3840175" cy="1420058"/>
          </a:xfrm>
          <a:prstGeom prst="rect">
            <a:avLst/>
          </a:prstGeom>
        </p:spPr>
      </p:pic>
      <p:grpSp>
        <p:nvGrpSpPr>
          <p:cNvPr id="6" name="Kommunlogotyp">
            <a:extLst>
              <a:ext uri="{FF2B5EF4-FFF2-40B4-BE49-F238E27FC236}">
                <a16:creationId xmlns:a16="http://schemas.microsoft.com/office/drawing/2014/main" id="{FE9BC826-A06A-4BB5-9831-91B7CFE54BB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CD116937-94A7-4039-AD7B-12AA122CF29A}"/>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DC113C27-6F2E-46A1-8CDA-46ED045FA7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1" name="Platshållare för innehåll 7">
            <a:extLst>
              <a:ext uri="{FF2B5EF4-FFF2-40B4-BE49-F238E27FC236}">
                <a16:creationId xmlns:a16="http://schemas.microsoft.com/office/drawing/2014/main" id="{4C0CCB23-1755-4251-8F7E-A3C61F9E8150}"/>
              </a:ext>
            </a:extLst>
          </p:cNvPr>
          <p:cNvSpPr txBox="1">
            <a:spLocks/>
          </p:cNvSpPr>
          <p:nvPr/>
        </p:nvSpPr>
        <p:spPr>
          <a:xfrm>
            <a:off x="2197657" y="4907773"/>
            <a:ext cx="6858350" cy="1816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Minska antal tjänstebilar, stimulera fossilbränslefritt resande, </a:t>
            </a:r>
            <a:r>
              <a:rPr lang="sv-SE">
                <a:solidFill>
                  <a:srgbClr val="95C11F"/>
                </a:solidFill>
              </a:rPr>
              <a:t>punkt 23</a:t>
            </a:r>
            <a:endParaRPr lang="sv-SE"/>
          </a:p>
        </p:txBody>
      </p:sp>
      <p:sp>
        <p:nvSpPr>
          <p:cNvPr id="10" name="Platshållare för innehåll 7">
            <a:extLst>
              <a:ext uri="{FF2B5EF4-FFF2-40B4-BE49-F238E27FC236}">
                <a16:creationId xmlns:a16="http://schemas.microsoft.com/office/drawing/2014/main" id="{13BB3ADD-CA4B-4C3C-AE43-0C54D4605DD0}"/>
              </a:ext>
            </a:extLst>
          </p:cNvPr>
          <p:cNvSpPr txBox="1">
            <a:spLocks/>
          </p:cNvSpPr>
          <p:nvPr/>
        </p:nvSpPr>
        <p:spPr>
          <a:xfrm>
            <a:off x="4451504" y="1531474"/>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Fortsatt satsning på elektrifiering av stadsbusstrafiken, </a:t>
            </a:r>
            <a:r>
              <a:rPr lang="sv-SE">
                <a:solidFill>
                  <a:srgbClr val="95C11F"/>
                </a:solidFill>
              </a:rPr>
              <a:t>punkt 14</a:t>
            </a:r>
            <a:endParaRPr lang="sv-SE"/>
          </a:p>
        </p:txBody>
      </p:sp>
      <p:sp>
        <p:nvSpPr>
          <p:cNvPr id="12" name="Platshållare för innehåll 7">
            <a:extLst>
              <a:ext uri="{FF2B5EF4-FFF2-40B4-BE49-F238E27FC236}">
                <a16:creationId xmlns:a16="http://schemas.microsoft.com/office/drawing/2014/main" id="{E27425EC-A1E9-4D73-A771-1B18B429FB68}"/>
              </a:ext>
            </a:extLst>
          </p:cNvPr>
          <p:cNvSpPr txBox="1">
            <a:spLocks/>
          </p:cNvSpPr>
          <p:nvPr/>
        </p:nvSpPr>
        <p:spPr>
          <a:xfrm>
            <a:off x="3129811" y="4308119"/>
            <a:ext cx="6858350" cy="1816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Byt ut tjänstebilar till elfordon, </a:t>
            </a:r>
            <a:r>
              <a:rPr lang="sv-SE">
                <a:solidFill>
                  <a:srgbClr val="95C11F"/>
                </a:solidFill>
              </a:rPr>
              <a:t>punkt 22</a:t>
            </a:r>
            <a:endParaRPr lang="sv-SE"/>
          </a:p>
        </p:txBody>
      </p:sp>
      <p:sp>
        <p:nvSpPr>
          <p:cNvPr id="13" name="Platshållare för innehåll 7">
            <a:extLst>
              <a:ext uri="{FF2B5EF4-FFF2-40B4-BE49-F238E27FC236}">
                <a16:creationId xmlns:a16="http://schemas.microsoft.com/office/drawing/2014/main" id="{776B232B-B0BF-45BE-AF2F-D32D85978C5F}"/>
              </a:ext>
            </a:extLst>
          </p:cNvPr>
          <p:cNvSpPr txBox="1">
            <a:spLocks/>
          </p:cNvSpPr>
          <p:nvPr/>
        </p:nvSpPr>
        <p:spPr>
          <a:xfrm>
            <a:off x="4196526" y="2484208"/>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Implementera handlingsplan som tagits fram genom CERO-projektet, </a:t>
            </a:r>
            <a:r>
              <a:rPr lang="sv-SE">
                <a:solidFill>
                  <a:srgbClr val="95C11F"/>
                </a:solidFill>
              </a:rPr>
              <a:t>punkt 17</a:t>
            </a:r>
            <a:endParaRPr lang="sv-SE"/>
          </a:p>
        </p:txBody>
      </p:sp>
      <p:sp>
        <p:nvSpPr>
          <p:cNvPr id="14" name="Platshållare för innehåll 7">
            <a:extLst>
              <a:ext uri="{FF2B5EF4-FFF2-40B4-BE49-F238E27FC236}">
                <a16:creationId xmlns:a16="http://schemas.microsoft.com/office/drawing/2014/main" id="{D63FFC7C-BA8A-444F-9679-7792EE0FA29C}"/>
              </a:ext>
            </a:extLst>
          </p:cNvPr>
          <p:cNvSpPr txBox="1">
            <a:spLocks/>
          </p:cNvSpPr>
          <p:nvPr/>
        </p:nvSpPr>
        <p:spPr>
          <a:xfrm>
            <a:off x="1265503" y="5787394"/>
            <a:ext cx="6858350" cy="760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Främja distansarbete, </a:t>
            </a:r>
            <a:r>
              <a:rPr lang="sv-SE" b="1">
                <a:solidFill>
                  <a:srgbClr val="95C11F"/>
                </a:solidFill>
              </a:rPr>
              <a:t>punkt 26</a:t>
            </a:r>
            <a:endParaRPr lang="sv-SE" b="1"/>
          </a:p>
        </p:txBody>
      </p:sp>
      <p:sp>
        <p:nvSpPr>
          <p:cNvPr id="15" name="Platshållare för innehåll 7">
            <a:extLst>
              <a:ext uri="{FF2B5EF4-FFF2-40B4-BE49-F238E27FC236}">
                <a16:creationId xmlns:a16="http://schemas.microsoft.com/office/drawing/2014/main" id="{96D57AD5-017D-4AD1-B1B5-E23027E03929}"/>
              </a:ext>
            </a:extLst>
          </p:cNvPr>
          <p:cNvSpPr txBox="1">
            <a:spLocks/>
          </p:cNvSpPr>
          <p:nvPr/>
        </p:nvSpPr>
        <p:spPr>
          <a:xfrm>
            <a:off x="3884111" y="3473192"/>
            <a:ext cx="6858350" cy="7605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Laddinfrastruktur för elfordon vid nybyggnation, </a:t>
            </a:r>
            <a:r>
              <a:rPr lang="sv-SE">
                <a:solidFill>
                  <a:srgbClr val="95C11F"/>
                </a:solidFill>
              </a:rPr>
              <a:t>punkt 21</a:t>
            </a:r>
            <a:endParaRPr lang="sv-SE"/>
          </a:p>
        </p:txBody>
      </p:sp>
    </p:spTree>
    <p:extLst>
      <p:ext uri="{BB962C8B-B14F-4D97-AF65-F5344CB8AC3E}">
        <p14:creationId xmlns:p14="http://schemas.microsoft.com/office/powerpoint/2010/main" val="2527797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9 utvecklingsområden med 74 punkter</a:t>
            </a:r>
          </a:p>
          <a:p>
            <a:r>
              <a:rPr lang="sv-SE"/>
              <a:t>Klimatväxlingen ger stor effekt</a:t>
            </a:r>
          </a:p>
          <a:p>
            <a:r>
              <a:rPr lang="sv-SE"/>
              <a:t>Hållbara transporter</a:t>
            </a:r>
          </a:p>
          <a:p>
            <a:pPr lvl="1"/>
            <a:r>
              <a:rPr lang="sv-SE"/>
              <a:t>Fler </a:t>
            </a:r>
            <a:r>
              <a:rPr lang="sv-SE" err="1"/>
              <a:t>elbussar</a:t>
            </a:r>
            <a:endParaRPr lang="sv-SE"/>
          </a:p>
          <a:p>
            <a:pPr lvl="1"/>
            <a:r>
              <a:rPr lang="sv-SE"/>
              <a:t>Stark elbilstrend</a:t>
            </a:r>
          </a:p>
          <a:p>
            <a:pPr lvl="1"/>
            <a:r>
              <a:rPr lang="sv-SE"/>
              <a:t>Vi behöver ändra resvanor – mer aktiva resor och mindre bil</a:t>
            </a:r>
          </a:p>
          <a:p>
            <a:pPr lvl="1"/>
            <a:endParaRPr lang="sv-SE"/>
          </a:p>
          <a:p>
            <a:pPr lvl="1"/>
            <a:endParaRPr lang="sv-SE"/>
          </a:p>
          <a:p>
            <a:pPr lvl="1"/>
            <a:endParaRPr lang="sv-SE"/>
          </a:p>
          <a:p>
            <a:endParaRPr lang="sv-SE"/>
          </a:p>
          <a:p>
            <a:endParaRPr lang="sv-SE"/>
          </a:p>
          <a:p>
            <a:pPr marL="0" indent="0">
              <a:buFont typeface="Arial" panose="020B0604020202020204" pitchFamily="34" charset="0"/>
              <a:buNone/>
            </a:pPr>
            <a:endParaRPr lang="sv-SE"/>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 name="Platshållare för innehåll 9" descr="En bild som visar tecken&#10;&#10;Automatiskt genererad beskrivning">
            <a:extLst>
              <a:ext uri="{FF2B5EF4-FFF2-40B4-BE49-F238E27FC236}">
                <a16:creationId xmlns:a16="http://schemas.microsoft.com/office/drawing/2014/main" id="{E9877F52-4431-40F2-BE5A-4197E36EB6D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723419" y="2740467"/>
            <a:ext cx="2613951" cy="3168035"/>
          </a:xfrm>
        </p:spPr>
      </p:pic>
    </p:spTree>
    <p:extLst>
      <p:ext uri="{BB962C8B-B14F-4D97-AF65-F5344CB8AC3E}">
        <p14:creationId xmlns:p14="http://schemas.microsoft.com/office/powerpoint/2010/main" val="94822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E2F39-3CF6-405C-8A0E-4326270383DE}"/>
              </a:ext>
            </a:extLst>
          </p:cNvPr>
          <p:cNvSpPr>
            <a:spLocks noGrp="1"/>
          </p:cNvSpPr>
          <p:nvPr>
            <p:ph type="title"/>
          </p:nvPr>
        </p:nvSpPr>
        <p:spPr>
          <a:xfrm>
            <a:off x="838200" y="908342"/>
            <a:ext cx="10515600" cy="1897628"/>
          </a:xfrm>
        </p:spPr>
        <p:txBody>
          <a:bodyPr>
            <a:normAutofit/>
          </a:bodyPr>
          <a:lstStyle/>
          <a:p>
            <a:r>
              <a:rPr lang="sv-SE" sz="4200" b="1"/>
              <a:t>Hur reser du oftast till jobbet?</a:t>
            </a:r>
          </a:p>
        </p:txBody>
      </p:sp>
      <p:sp>
        <p:nvSpPr>
          <p:cNvPr id="3" name="Platshållare för innehåll 2">
            <a:extLst>
              <a:ext uri="{FF2B5EF4-FFF2-40B4-BE49-F238E27FC236}">
                <a16:creationId xmlns:a16="http://schemas.microsoft.com/office/drawing/2014/main" id="{5F19DC8D-0697-4D07-93DA-AA32ED011CA4}"/>
              </a:ext>
            </a:extLst>
          </p:cNvPr>
          <p:cNvSpPr>
            <a:spLocks noGrp="1"/>
          </p:cNvSpPr>
          <p:nvPr>
            <p:ph idx="1"/>
          </p:nvPr>
        </p:nvSpPr>
        <p:spPr>
          <a:xfrm>
            <a:off x="982012" y="3197486"/>
            <a:ext cx="7511059" cy="2752172"/>
          </a:xfrm>
        </p:spPr>
        <p:txBody>
          <a:bodyPr/>
          <a:lstStyle/>
          <a:p>
            <a:pPr marL="0" indent="0">
              <a:buNone/>
            </a:pPr>
            <a:r>
              <a:rPr lang="sv-SE">
                <a:solidFill>
                  <a:srgbClr val="009BAC"/>
                </a:solidFill>
                <a:hlinkClick r:id="rId3">
                  <a:extLst>
                    <a:ext uri="{A12FA001-AC4F-418D-AE19-62706E023703}">
                      <ahyp:hlinkClr xmlns:ahyp="http://schemas.microsoft.com/office/drawing/2018/hyperlinkcolor" val="tx"/>
                    </a:ext>
                  </a:extLst>
                </a:hlinkClick>
              </a:rPr>
              <a:t>www.menti.com</a:t>
            </a:r>
            <a:endParaRPr lang="sv-SE">
              <a:solidFill>
                <a:srgbClr val="009BAC"/>
              </a:solidFill>
            </a:endParaRPr>
          </a:p>
          <a:p>
            <a:pPr marL="0" indent="0">
              <a:buNone/>
            </a:pPr>
            <a:endParaRPr lang="sv-SE"/>
          </a:p>
        </p:txBody>
      </p:sp>
      <p:grpSp>
        <p:nvGrpSpPr>
          <p:cNvPr id="5" name="Kommunlogotyp">
            <a:extLst>
              <a:ext uri="{FF2B5EF4-FFF2-40B4-BE49-F238E27FC236}">
                <a16:creationId xmlns:a16="http://schemas.microsoft.com/office/drawing/2014/main" id="{152367E0-6AE9-4DC9-9877-7BE87E3CD5DC}"/>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CCF72948-69D4-4A75-8887-A48BB1100A7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BAAD62B3-80C2-4FEF-8FD8-74F7886CCB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cxnSp>
        <p:nvCxnSpPr>
          <p:cNvPr id="8" name="Rak koppling 7">
            <a:extLst>
              <a:ext uri="{FF2B5EF4-FFF2-40B4-BE49-F238E27FC236}">
                <a16:creationId xmlns:a16="http://schemas.microsoft.com/office/drawing/2014/main" id="{CB6263B1-55BD-4343-A1E3-D119CCDA16B9}"/>
              </a:ext>
            </a:extLst>
          </p:cNvPr>
          <p:cNvCxnSpPr>
            <a:cxnSpLocks/>
          </p:cNvCxnSpPr>
          <p:nvPr/>
        </p:nvCxnSpPr>
        <p:spPr>
          <a:xfrm>
            <a:off x="838200" y="2629996"/>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pic>
        <p:nvPicPr>
          <p:cNvPr id="9" name="Platshållare för innehåll 8" descr="En bild som visar rum&#10;&#10;Automatiskt genererad beskrivning">
            <a:extLst>
              <a:ext uri="{FF2B5EF4-FFF2-40B4-BE49-F238E27FC236}">
                <a16:creationId xmlns:a16="http://schemas.microsoft.com/office/drawing/2014/main" id="{7CACC31C-18E3-4FE6-BD2B-806028846A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841553">
            <a:off x="8163963" y="3206571"/>
            <a:ext cx="2974668" cy="3011274"/>
          </a:xfrm>
          <a:prstGeom prst="rect">
            <a:avLst/>
          </a:prstGeom>
        </p:spPr>
      </p:pic>
    </p:spTree>
    <p:extLst>
      <p:ext uri="{BB962C8B-B14F-4D97-AF65-F5344CB8AC3E}">
        <p14:creationId xmlns:p14="http://schemas.microsoft.com/office/powerpoint/2010/main" val="1476286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descr="En bild som visar väderkvarn, objekt&#10;&#10;Automatiskt genererad beskrivning">
            <a:extLst>
              <a:ext uri="{FF2B5EF4-FFF2-40B4-BE49-F238E27FC236}">
                <a16:creationId xmlns:a16="http://schemas.microsoft.com/office/drawing/2014/main" id="{A33109D7-EDC6-4DD9-B998-81E2BA52523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8322" y="3795991"/>
            <a:ext cx="1936309" cy="2737838"/>
          </a:xfrm>
        </p:spPr>
      </p:pic>
      <p:pic>
        <p:nvPicPr>
          <p:cNvPr id="11" name="Bildobjekt 10" descr="En bild som visar väderkvarn, objekt&#10;&#10;Automatiskt genererad beskrivning">
            <a:extLst>
              <a:ext uri="{FF2B5EF4-FFF2-40B4-BE49-F238E27FC236}">
                <a16:creationId xmlns:a16="http://schemas.microsoft.com/office/drawing/2014/main" id="{36EE1CAB-CFD0-405E-A3EC-C19D404655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7711" y="3947066"/>
            <a:ext cx="1768686" cy="2500827"/>
          </a:xfrm>
          <a:prstGeom prst="rect">
            <a:avLst/>
          </a:prstGeom>
        </p:spPr>
      </p:pic>
      <p:pic>
        <p:nvPicPr>
          <p:cNvPr id="13" name="Bildobjekt 12" descr="En bild som visar objekt, ljus, klocka, rum&#10;&#10;Automatiskt genererad beskrivning">
            <a:extLst>
              <a:ext uri="{FF2B5EF4-FFF2-40B4-BE49-F238E27FC236}">
                <a16:creationId xmlns:a16="http://schemas.microsoft.com/office/drawing/2014/main" id="{0BBC79C4-636D-4232-9295-EBA38D7722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8163" y="4724853"/>
            <a:ext cx="1135123" cy="1605003"/>
          </a:xfrm>
          <a:prstGeom prst="rect">
            <a:avLst/>
          </a:prstGeom>
        </p:spPr>
      </p:pic>
      <p:pic>
        <p:nvPicPr>
          <p:cNvPr id="15" name="Bildobjekt 14" descr="En bild som visar klocka&#10;&#10;Automatiskt genererad beskrivning">
            <a:extLst>
              <a:ext uri="{FF2B5EF4-FFF2-40B4-BE49-F238E27FC236}">
                <a16:creationId xmlns:a16="http://schemas.microsoft.com/office/drawing/2014/main" id="{8897FADC-BC06-43B8-9B93-678DACEF90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5796" y="3239670"/>
            <a:ext cx="1480072" cy="2092742"/>
          </a:xfrm>
          <a:prstGeom prst="rect">
            <a:avLst/>
          </a:prstGeom>
        </p:spPr>
      </p:pic>
      <p:pic>
        <p:nvPicPr>
          <p:cNvPr id="17" name="Bildobjekt 16">
            <a:extLst>
              <a:ext uri="{FF2B5EF4-FFF2-40B4-BE49-F238E27FC236}">
                <a16:creationId xmlns:a16="http://schemas.microsoft.com/office/drawing/2014/main" id="{C44562F7-27C0-487A-8C1D-C785162CF5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2334" y="4932639"/>
            <a:ext cx="1103462" cy="1560236"/>
          </a:xfrm>
          <a:prstGeom prst="rect">
            <a:avLst/>
          </a:prstGeom>
        </p:spPr>
      </p:pic>
      <p:pic>
        <p:nvPicPr>
          <p:cNvPr id="19" name="Bildobjekt 18" descr="En bild som visar klocka&#10;&#10;Automatiskt genererad beskrivning">
            <a:extLst>
              <a:ext uri="{FF2B5EF4-FFF2-40B4-BE49-F238E27FC236}">
                <a16:creationId xmlns:a16="http://schemas.microsoft.com/office/drawing/2014/main" id="{38B79E6D-C657-4B82-811A-C34968F7C8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70619" y="5078974"/>
            <a:ext cx="801194" cy="1132845"/>
          </a:xfrm>
          <a:prstGeom prst="rect">
            <a:avLst/>
          </a:prstGeom>
        </p:spPr>
      </p:pic>
      <p:sp>
        <p:nvSpPr>
          <p:cNvPr id="10" name="Ellips 9">
            <a:extLst>
              <a:ext uri="{FF2B5EF4-FFF2-40B4-BE49-F238E27FC236}">
                <a16:creationId xmlns:a16="http://schemas.microsoft.com/office/drawing/2014/main" id="{26668368-038B-4B58-A523-48443913F168}"/>
              </a:ext>
            </a:extLst>
          </p:cNvPr>
          <p:cNvSpPr/>
          <p:nvPr/>
        </p:nvSpPr>
        <p:spPr>
          <a:xfrm>
            <a:off x="346114" y="291133"/>
            <a:ext cx="3457036" cy="305635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646D6005-D0F3-4AF4-9723-4D32D923CD90}"/>
              </a:ext>
            </a:extLst>
          </p:cNvPr>
          <p:cNvSpPr txBox="1">
            <a:spLocks/>
          </p:cNvSpPr>
          <p:nvPr/>
        </p:nvSpPr>
        <p:spPr>
          <a:xfrm>
            <a:off x="494525" y="129168"/>
            <a:ext cx="3160213"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b="1">
                <a:solidFill>
                  <a:schemeClr val="tx2"/>
                </a:solidFill>
              </a:rPr>
              <a:t>3. Öka andelen förnybar energiproduktion</a:t>
            </a:r>
          </a:p>
        </p:txBody>
      </p:sp>
      <p:grpSp>
        <p:nvGrpSpPr>
          <p:cNvPr id="14" name="Kommunlogotyp">
            <a:extLst>
              <a:ext uri="{FF2B5EF4-FFF2-40B4-BE49-F238E27FC236}">
                <a16:creationId xmlns:a16="http://schemas.microsoft.com/office/drawing/2014/main" id="{15100E1E-D064-4DED-B14B-275DCCFB4FFA}"/>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6" name="Platta">
              <a:extLst>
                <a:ext uri="{FF2B5EF4-FFF2-40B4-BE49-F238E27FC236}">
                  <a16:creationId xmlns:a16="http://schemas.microsoft.com/office/drawing/2014/main" id="{327D56D1-591E-42D1-9353-86DE4BB99721}"/>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8" name="Kommunvapen">
              <a:extLst>
                <a:ext uri="{FF2B5EF4-FFF2-40B4-BE49-F238E27FC236}">
                  <a16:creationId xmlns:a16="http://schemas.microsoft.com/office/drawing/2014/main" id="{9EC6E229-6D49-407B-A6B5-8B494133BC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20" name="Platshållare för innehåll 7">
            <a:extLst>
              <a:ext uri="{FF2B5EF4-FFF2-40B4-BE49-F238E27FC236}">
                <a16:creationId xmlns:a16="http://schemas.microsoft.com/office/drawing/2014/main" id="{395F199F-2D09-4ABF-A517-21F07532E9FF}"/>
              </a:ext>
            </a:extLst>
          </p:cNvPr>
          <p:cNvSpPr txBox="1">
            <a:spLocks/>
          </p:cNvSpPr>
          <p:nvPr/>
        </p:nvSpPr>
        <p:spPr>
          <a:xfrm>
            <a:off x="4607367" y="1443793"/>
            <a:ext cx="6938869" cy="1330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Installera solceller vid nybyggnation och större ombyggnationer, </a:t>
            </a:r>
            <a:r>
              <a:rPr lang="sv-SE" b="1">
                <a:solidFill>
                  <a:srgbClr val="95C11F"/>
                </a:solidFill>
              </a:rPr>
              <a:t>punkt 31</a:t>
            </a:r>
          </a:p>
        </p:txBody>
      </p:sp>
    </p:spTree>
    <p:extLst>
      <p:ext uri="{BB962C8B-B14F-4D97-AF65-F5344CB8AC3E}">
        <p14:creationId xmlns:p14="http://schemas.microsoft.com/office/powerpoint/2010/main" val="164656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llips 21">
            <a:extLst>
              <a:ext uri="{FF2B5EF4-FFF2-40B4-BE49-F238E27FC236}">
                <a16:creationId xmlns:a16="http://schemas.microsoft.com/office/drawing/2014/main" id="{B76661D3-6CC5-464F-A7F5-D51BF78EF847}"/>
              </a:ext>
            </a:extLst>
          </p:cNvPr>
          <p:cNvSpPr/>
          <p:nvPr/>
        </p:nvSpPr>
        <p:spPr>
          <a:xfrm>
            <a:off x="346114" y="291133"/>
            <a:ext cx="3457036" cy="305635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latshållare för innehåll 8" descr="En bild som visar väderkvarn, objekt&#10;&#10;Automatiskt genererad beskrivning">
            <a:extLst>
              <a:ext uri="{FF2B5EF4-FFF2-40B4-BE49-F238E27FC236}">
                <a16:creationId xmlns:a16="http://schemas.microsoft.com/office/drawing/2014/main" id="{A33109D7-EDC6-4DD9-B998-81E2BA52523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8322" y="3795991"/>
            <a:ext cx="1936309" cy="2737838"/>
          </a:xfrm>
        </p:spPr>
      </p:pic>
      <p:pic>
        <p:nvPicPr>
          <p:cNvPr id="11" name="Bildobjekt 10" descr="En bild som visar väderkvarn, objekt&#10;&#10;Automatiskt genererad beskrivning">
            <a:extLst>
              <a:ext uri="{FF2B5EF4-FFF2-40B4-BE49-F238E27FC236}">
                <a16:creationId xmlns:a16="http://schemas.microsoft.com/office/drawing/2014/main" id="{36EE1CAB-CFD0-405E-A3EC-C19D404655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7711" y="3947066"/>
            <a:ext cx="1768686" cy="2500827"/>
          </a:xfrm>
          <a:prstGeom prst="rect">
            <a:avLst/>
          </a:prstGeom>
        </p:spPr>
      </p:pic>
      <p:pic>
        <p:nvPicPr>
          <p:cNvPr id="13" name="Bildobjekt 12" descr="En bild som visar objekt, ljus, klocka, rum&#10;&#10;Automatiskt genererad beskrivning">
            <a:extLst>
              <a:ext uri="{FF2B5EF4-FFF2-40B4-BE49-F238E27FC236}">
                <a16:creationId xmlns:a16="http://schemas.microsoft.com/office/drawing/2014/main" id="{0BBC79C4-636D-4232-9295-EBA38D7722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28163" y="4724853"/>
            <a:ext cx="1135123" cy="1605003"/>
          </a:xfrm>
          <a:prstGeom prst="rect">
            <a:avLst/>
          </a:prstGeom>
        </p:spPr>
      </p:pic>
      <p:pic>
        <p:nvPicPr>
          <p:cNvPr id="15" name="Bildobjekt 14" descr="En bild som visar klocka&#10;&#10;Automatiskt genererad beskrivning">
            <a:extLst>
              <a:ext uri="{FF2B5EF4-FFF2-40B4-BE49-F238E27FC236}">
                <a16:creationId xmlns:a16="http://schemas.microsoft.com/office/drawing/2014/main" id="{8897FADC-BC06-43B8-9B93-678DACEF90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5796" y="3239670"/>
            <a:ext cx="1480072" cy="2092742"/>
          </a:xfrm>
          <a:prstGeom prst="rect">
            <a:avLst/>
          </a:prstGeom>
        </p:spPr>
      </p:pic>
      <p:pic>
        <p:nvPicPr>
          <p:cNvPr id="17" name="Bildobjekt 16">
            <a:extLst>
              <a:ext uri="{FF2B5EF4-FFF2-40B4-BE49-F238E27FC236}">
                <a16:creationId xmlns:a16="http://schemas.microsoft.com/office/drawing/2014/main" id="{C44562F7-27C0-487A-8C1D-C785162CF5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2334" y="4932639"/>
            <a:ext cx="1103462" cy="1560236"/>
          </a:xfrm>
          <a:prstGeom prst="rect">
            <a:avLst/>
          </a:prstGeom>
        </p:spPr>
      </p:pic>
      <p:pic>
        <p:nvPicPr>
          <p:cNvPr id="19" name="Bildobjekt 18" descr="En bild som visar klocka&#10;&#10;Automatiskt genererad beskrivning">
            <a:extLst>
              <a:ext uri="{FF2B5EF4-FFF2-40B4-BE49-F238E27FC236}">
                <a16:creationId xmlns:a16="http://schemas.microsoft.com/office/drawing/2014/main" id="{38B79E6D-C657-4B82-811A-C34968F7C8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70619" y="5078974"/>
            <a:ext cx="801194" cy="1132845"/>
          </a:xfrm>
          <a:prstGeom prst="rect">
            <a:avLst/>
          </a:prstGeom>
        </p:spPr>
      </p:pic>
      <p:sp>
        <p:nvSpPr>
          <p:cNvPr id="12" name="Rubrik 1">
            <a:extLst>
              <a:ext uri="{FF2B5EF4-FFF2-40B4-BE49-F238E27FC236}">
                <a16:creationId xmlns:a16="http://schemas.microsoft.com/office/drawing/2014/main" id="{646D6005-D0F3-4AF4-9723-4D32D923CD90}"/>
              </a:ext>
            </a:extLst>
          </p:cNvPr>
          <p:cNvSpPr txBox="1">
            <a:spLocks/>
          </p:cNvSpPr>
          <p:nvPr/>
        </p:nvSpPr>
        <p:spPr>
          <a:xfrm>
            <a:off x="494525" y="129168"/>
            <a:ext cx="3160213"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000" b="1">
                <a:solidFill>
                  <a:schemeClr val="tx2"/>
                </a:solidFill>
              </a:rPr>
              <a:t>3. Öka andelen förnybar energiproduktion</a:t>
            </a:r>
          </a:p>
        </p:txBody>
      </p:sp>
      <p:grpSp>
        <p:nvGrpSpPr>
          <p:cNvPr id="14" name="Kommunlogotyp">
            <a:extLst>
              <a:ext uri="{FF2B5EF4-FFF2-40B4-BE49-F238E27FC236}">
                <a16:creationId xmlns:a16="http://schemas.microsoft.com/office/drawing/2014/main" id="{15100E1E-D064-4DED-B14B-275DCCFB4FFA}"/>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6" name="Platta">
              <a:extLst>
                <a:ext uri="{FF2B5EF4-FFF2-40B4-BE49-F238E27FC236}">
                  <a16:creationId xmlns:a16="http://schemas.microsoft.com/office/drawing/2014/main" id="{327D56D1-591E-42D1-9353-86DE4BB99721}"/>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8" name="Kommunvapen">
              <a:extLst>
                <a:ext uri="{FF2B5EF4-FFF2-40B4-BE49-F238E27FC236}">
                  <a16:creationId xmlns:a16="http://schemas.microsoft.com/office/drawing/2014/main" id="{9EC6E229-6D49-407B-A6B5-8B494133BC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20" name="Platshållare för innehåll 7">
            <a:extLst>
              <a:ext uri="{FF2B5EF4-FFF2-40B4-BE49-F238E27FC236}">
                <a16:creationId xmlns:a16="http://schemas.microsoft.com/office/drawing/2014/main" id="{395F199F-2D09-4ABF-A517-21F07532E9FF}"/>
              </a:ext>
            </a:extLst>
          </p:cNvPr>
          <p:cNvSpPr txBox="1">
            <a:spLocks/>
          </p:cNvSpPr>
          <p:nvPr/>
        </p:nvSpPr>
        <p:spPr>
          <a:xfrm>
            <a:off x="4607367" y="1443793"/>
            <a:ext cx="6938869" cy="1330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Installera solceller vid nybyggnation och större ombyggnationer, </a:t>
            </a:r>
            <a:r>
              <a:rPr lang="sv-SE">
                <a:solidFill>
                  <a:srgbClr val="95C11F"/>
                </a:solidFill>
              </a:rPr>
              <a:t>punkt 31</a:t>
            </a:r>
          </a:p>
        </p:txBody>
      </p:sp>
      <p:sp>
        <p:nvSpPr>
          <p:cNvPr id="21" name="Platshållare för innehåll 7">
            <a:extLst>
              <a:ext uri="{FF2B5EF4-FFF2-40B4-BE49-F238E27FC236}">
                <a16:creationId xmlns:a16="http://schemas.microsoft.com/office/drawing/2014/main" id="{A48F18CB-ABA0-4A61-8428-0007276C95A1}"/>
              </a:ext>
            </a:extLst>
          </p:cNvPr>
          <p:cNvSpPr txBox="1">
            <a:spLocks/>
          </p:cNvSpPr>
          <p:nvPr/>
        </p:nvSpPr>
        <p:spPr>
          <a:xfrm>
            <a:off x="4294818" y="2850740"/>
            <a:ext cx="6938869" cy="1330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Fastställa och genomföra avvecklingsplan för fossil olja, </a:t>
            </a:r>
            <a:r>
              <a:rPr lang="sv-SE" b="1">
                <a:solidFill>
                  <a:srgbClr val="95C11F"/>
                </a:solidFill>
              </a:rPr>
              <a:t>punkt 32</a:t>
            </a:r>
          </a:p>
        </p:txBody>
      </p:sp>
    </p:spTree>
    <p:extLst>
      <p:ext uri="{BB962C8B-B14F-4D97-AF65-F5344CB8AC3E}">
        <p14:creationId xmlns:p14="http://schemas.microsoft.com/office/powerpoint/2010/main" val="3351059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 12">
            <a:extLst>
              <a:ext uri="{FF2B5EF4-FFF2-40B4-BE49-F238E27FC236}">
                <a16:creationId xmlns:a16="http://schemas.microsoft.com/office/drawing/2014/main" id="{646CAADA-E909-4815-85C1-53534934BBA7}"/>
              </a:ext>
            </a:extLst>
          </p:cNvPr>
          <p:cNvSpPr/>
          <p:nvPr/>
        </p:nvSpPr>
        <p:spPr>
          <a:xfrm>
            <a:off x="616363" y="376345"/>
            <a:ext cx="3508964" cy="325640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
            <a:extLst>
              <a:ext uri="{FF2B5EF4-FFF2-40B4-BE49-F238E27FC236}">
                <a16:creationId xmlns:a16="http://schemas.microsoft.com/office/drawing/2014/main" id="{92B0AD3F-FD84-4FC4-A9F6-B1DA23EACD1B}"/>
              </a:ext>
            </a:extLst>
          </p:cNvPr>
          <p:cNvSpPr txBox="1">
            <a:spLocks/>
          </p:cNvSpPr>
          <p:nvPr/>
        </p:nvSpPr>
        <p:spPr>
          <a:xfrm>
            <a:off x="746753" y="379019"/>
            <a:ext cx="3160213"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4. Skapa en mer effektiv energianvändning</a:t>
            </a:r>
            <a:endParaRPr lang="sv-SE" sz="3000" b="1">
              <a:solidFill>
                <a:schemeClr val="bg1"/>
              </a:solidFill>
            </a:endParaRPr>
          </a:p>
        </p:txBody>
      </p:sp>
      <p:pic>
        <p:nvPicPr>
          <p:cNvPr id="12" name="Bildobjekt 11" descr="En bild som visar spel&#10;&#10;Automatiskt genererad beskrivning">
            <a:extLst>
              <a:ext uri="{FF2B5EF4-FFF2-40B4-BE49-F238E27FC236}">
                <a16:creationId xmlns:a16="http://schemas.microsoft.com/office/drawing/2014/main" id="{7DCE1C80-E36A-431D-8408-A08C78B3E4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19230" y="3044382"/>
            <a:ext cx="3240342" cy="3594687"/>
          </a:xfrm>
          <a:prstGeom prst="rect">
            <a:avLst/>
          </a:prstGeom>
        </p:spPr>
      </p:pic>
      <p:sp>
        <p:nvSpPr>
          <p:cNvPr id="14" name="Platshållare för innehåll 13">
            <a:extLst>
              <a:ext uri="{FF2B5EF4-FFF2-40B4-BE49-F238E27FC236}">
                <a16:creationId xmlns:a16="http://schemas.microsoft.com/office/drawing/2014/main" id="{8CCDF2D0-089C-4DA3-B730-D8645A38B536}"/>
              </a:ext>
            </a:extLst>
          </p:cNvPr>
          <p:cNvSpPr>
            <a:spLocks noGrp="1"/>
          </p:cNvSpPr>
          <p:nvPr>
            <p:ph idx="1"/>
          </p:nvPr>
        </p:nvSpPr>
        <p:spPr>
          <a:xfrm>
            <a:off x="4783990" y="1098400"/>
            <a:ext cx="6304590" cy="1249691"/>
          </a:xfrm>
        </p:spPr>
        <p:txBody>
          <a:bodyPr/>
          <a:lstStyle/>
          <a:p>
            <a:r>
              <a:rPr lang="sv-SE"/>
              <a:t>Energieffektivisering, </a:t>
            </a:r>
            <a:r>
              <a:rPr lang="sv-SE">
                <a:solidFill>
                  <a:srgbClr val="95C11F"/>
                </a:solidFill>
              </a:rPr>
              <a:t>punkt 41</a:t>
            </a:r>
            <a:endParaRPr lang="sv-SE"/>
          </a:p>
        </p:txBody>
      </p:sp>
      <p:grpSp>
        <p:nvGrpSpPr>
          <p:cNvPr id="6" name="Kommunlogotyp">
            <a:extLst>
              <a:ext uri="{FF2B5EF4-FFF2-40B4-BE49-F238E27FC236}">
                <a16:creationId xmlns:a16="http://schemas.microsoft.com/office/drawing/2014/main" id="{0C10FEBF-0ABC-42F3-BF03-317E11A00966}"/>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9405C211-3423-4028-9892-9202E0A923F1}"/>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EA0F10DD-B540-45A4-8973-B9AA48C114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0" name="Platshållare för innehåll 13">
            <a:extLst>
              <a:ext uri="{FF2B5EF4-FFF2-40B4-BE49-F238E27FC236}">
                <a16:creationId xmlns:a16="http://schemas.microsoft.com/office/drawing/2014/main" id="{0648E320-906F-4C15-BCA8-C0ABCA34A0C3}"/>
              </a:ext>
            </a:extLst>
          </p:cNvPr>
          <p:cNvSpPr txBox="1">
            <a:spLocks/>
          </p:cNvSpPr>
          <p:nvPr/>
        </p:nvSpPr>
        <p:spPr>
          <a:xfrm>
            <a:off x="4819633" y="2196801"/>
            <a:ext cx="6625613"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Upphandlingskrav låg energiförbrukning och klimatpåverkan, </a:t>
            </a:r>
            <a:r>
              <a:rPr lang="sv-SE" b="1">
                <a:solidFill>
                  <a:srgbClr val="95C11F"/>
                </a:solidFill>
              </a:rPr>
              <a:t>punkt 42</a:t>
            </a:r>
            <a:endParaRPr lang="sv-SE" b="1"/>
          </a:p>
        </p:txBody>
      </p:sp>
    </p:spTree>
    <p:extLst>
      <p:ext uri="{BB962C8B-B14F-4D97-AF65-F5344CB8AC3E}">
        <p14:creationId xmlns:p14="http://schemas.microsoft.com/office/powerpoint/2010/main" val="1592186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skjorta, tecken&#10;&#10;Automatiskt genererad beskrivning">
            <a:extLst>
              <a:ext uri="{FF2B5EF4-FFF2-40B4-BE49-F238E27FC236}">
                <a16:creationId xmlns:a16="http://schemas.microsoft.com/office/drawing/2014/main" id="{E0E44629-D1D3-410F-A3AE-2E8296D3D79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34905" y="4753640"/>
            <a:ext cx="1022553" cy="1445835"/>
          </a:xfrm>
        </p:spPr>
      </p:pic>
      <p:pic>
        <p:nvPicPr>
          <p:cNvPr id="7" name="Bildobjekt 6" descr="En bild som visar skjorta, tecken&#10;&#10;Automatiskt genererad beskrivning">
            <a:extLst>
              <a:ext uri="{FF2B5EF4-FFF2-40B4-BE49-F238E27FC236}">
                <a16:creationId xmlns:a16="http://schemas.microsoft.com/office/drawing/2014/main" id="{289E49D3-0C81-4B6E-A0EF-EC5278C706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4408" y="4885046"/>
            <a:ext cx="1164504" cy="1646546"/>
          </a:xfrm>
          <a:prstGeom prst="rect">
            <a:avLst/>
          </a:prstGeom>
        </p:spPr>
      </p:pic>
      <p:pic>
        <p:nvPicPr>
          <p:cNvPr id="9" name="Bildobjekt 8" descr="En bild som visar skjorta, tecken&#10;&#10;Automatiskt genererad beskrivning">
            <a:extLst>
              <a:ext uri="{FF2B5EF4-FFF2-40B4-BE49-F238E27FC236}">
                <a16:creationId xmlns:a16="http://schemas.microsoft.com/office/drawing/2014/main" id="{EFC2E393-392A-4580-82F6-49F5F79921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6961" y="4753833"/>
            <a:ext cx="1164504" cy="1646545"/>
          </a:xfrm>
          <a:prstGeom prst="rect">
            <a:avLst/>
          </a:prstGeom>
        </p:spPr>
      </p:pic>
      <p:sp>
        <p:nvSpPr>
          <p:cNvPr id="6" name="Ellips 5">
            <a:extLst>
              <a:ext uri="{FF2B5EF4-FFF2-40B4-BE49-F238E27FC236}">
                <a16:creationId xmlns:a16="http://schemas.microsoft.com/office/drawing/2014/main" id="{10D3438C-2B63-47F3-A478-599A6B0AAFCA}"/>
              </a:ext>
            </a:extLst>
          </p:cNvPr>
          <p:cNvSpPr/>
          <p:nvPr/>
        </p:nvSpPr>
        <p:spPr>
          <a:xfrm>
            <a:off x="712760" y="254005"/>
            <a:ext cx="4842789" cy="4332282"/>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53D52BE8-63CA-474C-AB71-446F9CDE5B0A}"/>
              </a:ext>
            </a:extLst>
          </p:cNvPr>
          <p:cNvSpPr txBox="1">
            <a:spLocks/>
          </p:cNvSpPr>
          <p:nvPr/>
        </p:nvSpPr>
        <p:spPr>
          <a:xfrm>
            <a:off x="870981" y="658525"/>
            <a:ext cx="4684568" cy="34004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5. Använda fossilfria och energieffektiva arbetsmaskiner, snöskotrar och vattenmaskiner</a:t>
            </a:r>
            <a:endParaRPr lang="sv-SE" sz="3000" b="1">
              <a:solidFill>
                <a:schemeClr val="bg1"/>
              </a:solidFill>
            </a:endParaRPr>
          </a:p>
        </p:txBody>
      </p:sp>
      <p:pic>
        <p:nvPicPr>
          <p:cNvPr id="3" name="Bildobjekt 2" descr="En bild som visar tecken, ritning, klocka&#10;&#10;Automatiskt genererad beskrivning">
            <a:extLst>
              <a:ext uri="{FF2B5EF4-FFF2-40B4-BE49-F238E27FC236}">
                <a16:creationId xmlns:a16="http://schemas.microsoft.com/office/drawing/2014/main" id="{E040EDC9-0BB1-47DE-8EC8-4D44FDE9B2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565" y="5113604"/>
            <a:ext cx="1534535" cy="1206301"/>
          </a:xfrm>
          <a:prstGeom prst="rect">
            <a:avLst/>
          </a:prstGeom>
        </p:spPr>
      </p:pic>
      <p:pic>
        <p:nvPicPr>
          <p:cNvPr id="10" name="Bildobjekt 9" descr="En bild som visar klocka&#10;&#10;Automatiskt genererad beskrivning">
            <a:extLst>
              <a:ext uri="{FF2B5EF4-FFF2-40B4-BE49-F238E27FC236}">
                <a16:creationId xmlns:a16="http://schemas.microsoft.com/office/drawing/2014/main" id="{5E5DE2CA-3A39-4378-B125-6D1B934BE1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23448" y="5456507"/>
            <a:ext cx="1372665" cy="943871"/>
          </a:xfrm>
          <a:prstGeom prst="rect">
            <a:avLst/>
          </a:prstGeom>
        </p:spPr>
      </p:pic>
      <p:grpSp>
        <p:nvGrpSpPr>
          <p:cNvPr id="11" name="Kommunlogotyp">
            <a:extLst>
              <a:ext uri="{FF2B5EF4-FFF2-40B4-BE49-F238E27FC236}">
                <a16:creationId xmlns:a16="http://schemas.microsoft.com/office/drawing/2014/main" id="{C7A19108-1A51-4799-ACFB-714ACA121A81}"/>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2" name="Platta">
              <a:extLst>
                <a:ext uri="{FF2B5EF4-FFF2-40B4-BE49-F238E27FC236}">
                  <a16:creationId xmlns:a16="http://schemas.microsoft.com/office/drawing/2014/main" id="{25D10BFA-73ED-4E26-8DBC-8CCBA9E309F6}"/>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3" name="Kommunvapen">
              <a:extLst>
                <a:ext uri="{FF2B5EF4-FFF2-40B4-BE49-F238E27FC236}">
                  <a16:creationId xmlns:a16="http://schemas.microsoft.com/office/drawing/2014/main" id="{393481F5-D7AE-47AC-AF21-F48ED77DE3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4" name="Platshållare för innehåll 13">
            <a:extLst>
              <a:ext uri="{FF2B5EF4-FFF2-40B4-BE49-F238E27FC236}">
                <a16:creationId xmlns:a16="http://schemas.microsoft.com/office/drawing/2014/main" id="{7973F9D8-E0A4-436F-BDCC-C752AD922EB4}"/>
              </a:ext>
            </a:extLst>
          </p:cNvPr>
          <p:cNvSpPr txBox="1">
            <a:spLocks/>
          </p:cNvSpPr>
          <p:nvPr/>
        </p:nvSpPr>
        <p:spPr>
          <a:xfrm>
            <a:off x="6096000" y="1397157"/>
            <a:ext cx="5028224" cy="177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Upphandling av tjänster och maskiner, </a:t>
            </a:r>
            <a:r>
              <a:rPr lang="sv-SE" b="1">
                <a:solidFill>
                  <a:srgbClr val="95C11F"/>
                </a:solidFill>
              </a:rPr>
              <a:t>punkt 47</a:t>
            </a:r>
            <a:endParaRPr lang="sv-SE" b="1"/>
          </a:p>
        </p:txBody>
      </p:sp>
    </p:spTree>
    <p:extLst>
      <p:ext uri="{BB962C8B-B14F-4D97-AF65-F5344CB8AC3E}">
        <p14:creationId xmlns:p14="http://schemas.microsoft.com/office/powerpoint/2010/main" val="35548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diagonala rundade hörn 7">
            <a:extLst>
              <a:ext uri="{FF2B5EF4-FFF2-40B4-BE49-F238E27FC236}">
                <a16:creationId xmlns:a16="http://schemas.microsoft.com/office/drawing/2014/main" id="{72A1E357-02AB-4EEA-A772-81F10514F509}"/>
              </a:ext>
            </a:extLst>
          </p:cNvPr>
          <p:cNvSpPr/>
          <p:nvPr/>
        </p:nvSpPr>
        <p:spPr>
          <a:xfrm>
            <a:off x="872395" y="1990443"/>
            <a:ext cx="9909748" cy="3383359"/>
          </a:xfrm>
          <a:prstGeom prst="round2DiagRect">
            <a:avLst>
              <a:gd name="adj1" fmla="val 0"/>
              <a:gd name="adj2" fmla="val 19364"/>
            </a:avLst>
          </a:prstGeom>
          <a:noFill/>
          <a:ln w="57150">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60F988F-6C6B-4209-A0EA-F0B432AC3ADD}"/>
              </a:ext>
            </a:extLst>
          </p:cNvPr>
          <p:cNvSpPr>
            <a:spLocks noGrp="1"/>
          </p:cNvSpPr>
          <p:nvPr>
            <p:ph type="title"/>
          </p:nvPr>
        </p:nvSpPr>
        <p:spPr>
          <a:xfrm>
            <a:off x="838200" y="616317"/>
            <a:ext cx="10515600" cy="1325563"/>
          </a:xfrm>
        </p:spPr>
        <p:txBody>
          <a:bodyPr/>
          <a:lstStyle/>
          <a:p>
            <a:r>
              <a:rPr lang="sv-SE" sz="4200" b="1"/>
              <a:t>Mål - Kommunen som geografiskt område</a:t>
            </a:r>
            <a:br>
              <a:rPr lang="sv-SE"/>
            </a:br>
            <a:endParaRPr lang="sv-SE"/>
          </a:p>
        </p:txBody>
      </p:sp>
      <p:sp>
        <p:nvSpPr>
          <p:cNvPr id="7" name="Platshållare för innehåll 2">
            <a:extLst>
              <a:ext uri="{FF2B5EF4-FFF2-40B4-BE49-F238E27FC236}">
                <a16:creationId xmlns:a16="http://schemas.microsoft.com/office/drawing/2014/main" id="{A19A5F9D-7B31-4DE7-A50E-7E0A29B075E3}"/>
              </a:ext>
            </a:extLst>
          </p:cNvPr>
          <p:cNvSpPr txBox="1">
            <a:spLocks/>
          </p:cNvSpPr>
          <p:nvPr/>
        </p:nvSpPr>
        <p:spPr>
          <a:xfrm>
            <a:off x="1409857" y="2160194"/>
            <a:ext cx="10515600" cy="1916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a:p>
          <a:p>
            <a:endParaRPr lang="sv-SE"/>
          </a:p>
          <a:p>
            <a:r>
              <a:rPr lang="sv-SE"/>
              <a:t>Energiförbrukning: minskat med 30% till 2030</a:t>
            </a:r>
          </a:p>
        </p:txBody>
      </p:sp>
      <p:cxnSp>
        <p:nvCxnSpPr>
          <p:cNvPr id="9" name="Rak koppling 8">
            <a:extLst>
              <a:ext uri="{FF2B5EF4-FFF2-40B4-BE49-F238E27FC236}">
                <a16:creationId xmlns:a16="http://schemas.microsoft.com/office/drawing/2014/main" id="{9A124A7A-D4D5-406C-BB79-DE350CBE54BF}"/>
              </a:ext>
            </a:extLst>
          </p:cNvPr>
          <p:cNvCxnSpPr/>
          <p:nvPr/>
        </p:nvCxnSpPr>
        <p:spPr>
          <a:xfrm>
            <a:off x="838200" y="1467623"/>
            <a:ext cx="10088380"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11" name="Kommunlogotyp">
            <a:extLst>
              <a:ext uri="{FF2B5EF4-FFF2-40B4-BE49-F238E27FC236}">
                <a16:creationId xmlns:a16="http://schemas.microsoft.com/office/drawing/2014/main" id="{C250C469-C6C8-4490-A73B-56181250F16C}"/>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2" name="Platta">
              <a:extLst>
                <a:ext uri="{FF2B5EF4-FFF2-40B4-BE49-F238E27FC236}">
                  <a16:creationId xmlns:a16="http://schemas.microsoft.com/office/drawing/2014/main" id="{89484795-C2A3-4253-B5A9-687AA29A800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3" name="Kommunvapen">
              <a:extLst>
                <a:ext uri="{FF2B5EF4-FFF2-40B4-BE49-F238E27FC236}">
                  <a16:creationId xmlns:a16="http://schemas.microsoft.com/office/drawing/2014/main" id="{9512B5C3-1DBF-454F-B5A1-DE5D64123D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 name="Picture 2" descr="Bild på Klimatstrategins framsida, bli bakgrund med en tecknad jordglob.">
            <a:extLst>
              <a:ext uri="{FF2B5EF4-FFF2-40B4-BE49-F238E27FC236}">
                <a16:creationId xmlns:a16="http://schemas.microsoft.com/office/drawing/2014/main" id="{BF62A9AD-1130-4D86-BC3C-4318B0401A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55564">
            <a:off x="9272277" y="4135875"/>
            <a:ext cx="2250600" cy="2250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020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innehåll 10" descr="En bild som visar leksak&#10;&#10;Automatiskt genererad beskrivning">
            <a:extLst>
              <a:ext uri="{FF2B5EF4-FFF2-40B4-BE49-F238E27FC236}">
                <a16:creationId xmlns:a16="http://schemas.microsoft.com/office/drawing/2014/main" id="{A5D5AE6F-4483-42D3-8392-5910A78CC41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38661" y="4911115"/>
            <a:ext cx="1132133" cy="800690"/>
          </a:xfrm>
        </p:spPr>
      </p:pic>
      <p:pic>
        <p:nvPicPr>
          <p:cNvPr id="5" name="Platshållare för innehåll 4">
            <a:extLst>
              <a:ext uri="{FF2B5EF4-FFF2-40B4-BE49-F238E27FC236}">
                <a16:creationId xmlns:a16="http://schemas.microsoft.com/office/drawing/2014/main" id="{302E8D82-36B0-4770-9D84-5B34BAD4A4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 y="269834"/>
            <a:ext cx="4392097" cy="6588165"/>
          </a:xfrm>
          <a:prstGeom prst="rect">
            <a:avLst/>
          </a:prstGeom>
          <a:effectLst/>
        </p:spPr>
      </p:pic>
      <p:pic>
        <p:nvPicPr>
          <p:cNvPr id="13" name="Bildobjekt 12">
            <a:extLst>
              <a:ext uri="{FF2B5EF4-FFF2-40B4-BE49-F238E27FC236}">
                <a16:creationId xmlns:a16="http://schemas.microsoft.com/office/drawing/2014/main" id="{24635851-86AC-48B9-B17C-0EED8870B0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651" y="4911115"/>
            <a:ext cx="771921" cy="1087062"/>
          </a:xfrm>
          <a:prstGeom prst="rect">
            <a:avLst/>
          </a:prstGeom>
        </p:spPr>
      </p:pic>
      <p:pic>
        <p:nvPicPr>
          <p:cNvPr id="15" name="Bildobjekt 14">
            <a:extLst>
              <a:ext uri="{FF2B5EF4-FFF2-40B4-BE49-F238E27FC236}">
                <a16:creationId xmlns:a16="http://schemas.microsoft.com/office/drawing/2014/main" id="{EB0FC428-B5DF-48AB-A6B9-0DE46C9E2A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8272" y="5027971"/>
            <a:ext cx="402371" cy="566977"/>
          </a:xfrm>
          <a:prstGeom prst="rect">
            <a:avLst/>
          </a:prstGeom>
        </p:spPr>
      </p:pic>
      <p:pic>
        <p:nvPicPr>
          <p:cNvPr id="17" name="Bildobjekt 16">
            <a:extLst>
              <a:ext uri="{FF2B5EF4-FFF2-40B4-BE49-F238E27FC236}">
                <a16:creationId xmlns:a16="http://schemas.microsoft.com/office/drawing/2014/main" id="{E21526F2-C466-4CF7-82B7-937387A789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087974"/>
            <a:ext cx="874612" cy="1237659"/>
          </a:xfrm>
          <a:prstGeom prst="rect">
            <a:avLst/>
          </a:prstGeom>
        </p:spPr>
      </p:pic>
      <p:pic>
        <p:nvPicPr>
          <p:cNvPr id="19" name="Bildobjekt 18">
            <a:extLst>
              <a:ext uri="{FF2B5EF4-FFF2-40B4-BE49-F238E27FC236}">
                <a16:creationId xmlns:a16="http://schemas.microsoft.com/office/drawing/2014/main" id="{99D84F85-05B8-400E-8F82-D262857109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441" y="2424400"/>
            <a:ext cx="1249092" cy="1766321"/>
          </a:xfrm>
          <a:prstGeom prst="rect">
            <a:avLst/>
          </a:prstGeom>
        </p:spPr>
      </p:pic>
      <p:pic>
        <p:nvPicPr>
          <p:cNvPr id="4" name="Bildobjekt 3" descr="En bild som visar leksak&#10;&#10;Automatiskt genererad beskrivning">
            <a:extLst>
              <a:ext uri="{FF2B5EF4-FFF2-40B4-BE49-F238E27FC236}">
                <a16:creationId xmlns:a16="http://schemas.microsoft.com/office/drawing/2014/main" id="{3FE0CD6B-79BA-4D34-90FF-66C94020FA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5982" y="5225749"/>
            <a:ext cx="876483" cy="619885"/>
          </a:xfrm>
          <a:prstGeom prst="rect">
            <a:avLst/>
          </a:prstGeom>
        </p:spPr>
      </p:pic>
      <p:pic>
        <p:nvPicPr>
          <p:cNvPr id="7" name="Bildobjekt 6">
            <a:extLst>
              <a:ext uri="{FF2B5EF4-FFF2-40B4-BE49-F238E27FC236}">
                <a16:creationId xmlns:a16="http://schemas.microsoft.com/office/drawing/2014/main" id="{4A02AB1E-6404-4230-8C54-186A299A0F4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23228" y="4911115"/>
            <a:ext cx="445044" cy="629268"/>
          </a:xfrm>
          <a:prstGeom prst="rect">
            <a:avLst/>
          </a:prstGeom>
        </p:spPr>
      </p:pic>
      <p:sp>
        <p:nvSpPr>
          <p:cNvPr id="12" name="Ellips 11">
            <a:extLst>
              <a:ext uri="{FF2B5EF4-FFF2-40B4-BE49-F238E27FC236}">
                <a16:creationId xmlns:a16="http://schemas.microsoft.com/office/drawing/2014/main" id="{629D0F4A-A18F-47D4-9F5F-47FA962B817C}"/>
              </a:ext>
            </a:extLst>
          </p:cNvPr>
          <p:cNvSpPr/>
          <p:nvPr/>
        </p:nvSpPr>
        <p:spPr>
          <a:xfrm>
            <a:off x="2029097" y="200490"/>
            <a:ext cx="3759814" cy="3503691"/>
          </a:xfrm>
          <a:prstGeom prst="ellipse">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ubrik 1">
            <a:extLst>
              <a:ext uri="{FF2B5EF4-FFF2-40B4-BE49-F238E27FC236}">
                <a16:creationId xmlns:a16="http://schemas.microsoft.com/office/drawing/2014/main" id="{CCC79B48-74E1-4F45-B16F-7FEF86E30B71}"/>
              </a:ext>
            </a:extLst>
          </p:cNvPr>
          <p:cNvSpPr txBox="1">
            <a:spLocks/>
          </p:cNvSpPr>
          <p:nvPr/>
        </p:nvSpPr>
        <p:spPr>
          <a:xfrm>
            <a:off x="2029097" y="200490"/>
            <a:ext cx="3759814"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tx2"/>
                </a:solidFill>
              </a:rPr>
              <a:t>6. Samhällsplanera klimatsmart och satsa på hållbart byggande</a:t>
            </a:r>
            <a:endParaRPr lang="sv-SE" sz="3000" b="1">
              <a:solidFill>
                <a:schemeClr val="tx2"/>
              </a:solidFill>
            </a:endParaRPr>
          </a:p>
        </p:txBody>
      </p:sp>
      <p:pic>
        <p:nvPicPr>
          <p:cNvPr id="9" name="Bildobjekt 8" descr="En bild som visar vit, ritning, klocka, håller&#10;&#10;Automatiskt genererad beskrivning">
            <a:extLst>
              <a:ext uri="{FF2B5EF4-FFF2-40B4-BE49-F238E27FC236}">
                <a16:creationId xmlns:a16="http://schemas.microsoft.com/office/drawing/2014/main" id="{3C3B638D-9E0E-4152-8D7C-F97BBB152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92838" y="4068565"/>
            <a:ext cx="595037" cy="1417441"/>
          </a:xfrm>
          <a:prstGeom prst="rect">
            <a:avLst/>
          </a:prstGeom>
        </p:spPr>
      </p:pic>
      <p:grpSp>
        <p:nvGrpSpPr>
          <p:cNvPr id="16" name="Kommunlogotyp">
            <a:extLst>
              <a:ext uri="{FF2B5EF4-FFF2-40B4-BE49-F238E27FC236}">
                <a16:creationId xmlns:a16="http://schemas.microsoft.com/office/drawing/2014/main" id="{CC8672D5-7360-49E8-9388-6B64015DB7F1}"/>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8" name="Platta">
              <a:extLst>
                <a:ext uri="{FF2B5EF4-FFF2-40B4-BE49-F238E27FC236}">
                  <a16:creationId xmlns:a16="http://schemas.microsoft.com/office/drawing/2014/main" id="{B3D99A3E-10CD-4167-B863-FBCF210DC0AB}"/>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20" name="Kommunvapen">
              <a:extLst>
                <a:ext uri="{FF2B5EF4-FFF2-40B4-BE49-F238E27FC236}">
                  <a16:creationId xmlns:a16="http://schemas.microsoft.com/office/drawing/2014/main" id="{43B70367-2953-4E9E-8C7C-22A25FEF81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22" name="Bildobjekt 21" descr="En bild som visar klocka&#10;&#10;Automatiskt genererad beskrivning">
            <a:extLst>
              <a:ext uri="{FF2B5EF4-FFF2-40B4-BE49-F238E27FC236}">
                <a16:creationId xmlns:a16="http://schemas.microsoft.com/office/drawing/2014/main" id="{75C26DF4-2247-4C24-9658-DFAA14E91A7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28261" y="2826405"/>
            <a:ext cx="620799" cy="877776"/>
          </a:xfrm>
          <a:prstGeom prst="rect">
            <a:avLst/>
          </a:prstGeom>
        </p:spPr>
      </p:pic>
      <p:sp>
        <p:nvSpPr>
          <p:cNvPr id="23" name="Platshållare för innehåll 13">
            <a:extLst>
              <a:ext uri="{FF2B5EF4-FFF2-40B4-BE49-F238E27FC236}">
                <a16:creationId xmlns:a16="http://schemas.microsoft.com/office/drawing/2014/main" id="{8DC2E26B-4E8A-4947-9489-D4942FF5E131}"/>
              </a:ext>
            </a:extLst>
          </p:cNvPr>
          <p:cNvSpPr txBox="1">
            <a:spLocks/>
          </p:cNvSpPr>
          <p:nvPr/>
        </p:nvSpPr>
        <p:spPr>
          <a:xfrm>
            <a:off x="6089747" y="1799554"/>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Öka användning av klimatsmarta byggnadsmaterial, </a:t>
            </a:r>
            <a:r>
              <a:rPr lang="sv-SE" b="1">
                <a:solidFill>
                  <a:srgbClr val="95C11F"/>
                </a:solidFill>
              </a:rPr>
              <a:t>punkt 51</a:t>
            </a:r>
            <a:endParaRPr lang="sv-SE" b="1"/>
          </a:p>
        </p:txBody>
      </p:sp>
    </p:spTree>
    <p:extLst>
      <p:ext uri="{BB962C8B-B14F-4D97-AF65-F5344CB8AC3E}">
        <p14:creationId xmlns:p14="http://schemas.microsoft.com/office/powerpoint/2010/main" val="3209207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Ellips 23">
            <a:extLst>
              <a:ext uri="{FF2B5EF4-FFF2-40B4-BE49-F238E27FC236}">
                <a16:creationId xmlns:a16="http://schemas.microsoft.com/office/drawing/2014/main" id="{B5845D82-4DA1-4B77-AED1-1FF0F6A2C564}"/>
              </a:ext>
            </a:extLst>
          </p:cNvPr>
          <p:cNvSpPr/>
          <p:nvPr/>
        </p:nvSpPr>
        <p:spPr>
          <a:xfrm>
            <a:off x="2038660" y="200490"/>
            <a:ext cx="3759814" cy="3503691"/>
          </a:xfrm>
          <a:prstGeom prst="ellipse">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latshållare för innehåll 10" descr="En bild som visar leksak&#10;&#10;Automatiskt genererad beskrivning">
            <a:extLst>
              <a:ext uri="{FF2B5EF4-FFF2-40B4-BE49-F238E27FC236}">
                <a16:creationId xmlns:a16="http://schemas.microsoft.com/office/drawing/2014/main" id="{A5D5AE6F-4483-42D3-8392-5910A78CC41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38661" y="4911115"/>
            <a:ext cx="1132133" cy="800690"/>
          </a:xfrm>
        </p:spPr>
      </p:pic>
      <p:pic>
        <p:nvPicPr>
          <p:cNvPr id="5" name="Platshållare för innehåll 4">
            <a:extLst>
              <a:ext uri="{FF2B5EF4-FFF2-40B4-BE49-F238E27FC236}">
                <a16:creationId xmlns:a16="http://schemas.microsoft.com/office/drawing/2014/main" id="{302E8D82-36B0-4770-9D84-5B34BAD4A4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 y="269834"/>
            <a:ext cx="4392097" cy="6588165"/>
          </a:xfrm>
          <a:prstGeom prst="rect">
            <a:avLst/>
          </a:prstGeom>
          <a:effectLst/>
        </p:spPr>
      </p:pic>
      <p:pic>
        <p:nvPicPr>
          <p:cNvPr id="13" name="Bildobjekt 12">
            <a:extLst>
              <a:ext uri="{FF2B5EF4-FFF2-40B4-BE49-F238E27FC236}">
                <a16:creationId xmlns:a16="http://schemas.microsoft.com/office/drawing/2014/main" id="{24635851-86AC-48B9-B17C-0EED8870B0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651" y="4911115"/>
            <a:ext cx="771921" cy="1087062"/>
          </a:xfrm>
          <a:prstGeom prst="rect">
            <a:avLst/>
          </a:prstGeom>
        </p:spPr>
      </p:pic>
      <p:pic>
        <p:nvPicPr>
          <p:cNvPr id="15" name="Bildobjekt 14">
            <a:extLst>
              <a:ext uri="{FF2B5EF4-FFF2-40B4-BE49-F238E27FC236}">
                <a16:creationId xmlns:a16="http://schemas.microsoft.com/office/drawing/2014/main" id="{EB0FC428-B5DF-48AB-A6B9-0DE46C9E2A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8272" y="5027971"/>
            <a:ext cx="402371" cy="566977"/>
          </a:xfrm>
          <a:prstGeom prst="rect">
            <a:avLst/>
          </a:prstGeom>
        </p:spPr>
      </p:pic>
      <p:pic>
        <p:nvPicPr>
          <p:cNvPr id="17" name="Bildobjekt 16">
            <a:extLst>
              <a:ext uri="{FF2B5EF4-FFF2-40B4-BE49-F238E27FC236}">
                <a16:creationId xmlns:a16="http://schemas.microsoft.com/office/drawing/2014/main" id="{E21526F2-C466-4CF7-82B7-937387A789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087974"/>
            <a:ext cx="874612" cy="1237659"/>
          </a:xfrm>
          <a:prstGeom prst="rect">
            <a:avLst/>
          </a:prstGeom>
        </p:spPr>
      </p:pic>
      <p:pic>
        <p:nvPicPr>
          <p:cNvPr id="19" name="Bildobjekt 18">
            <a:extLst>
              <a:ext uri="{FF2B5EF4-FFF2-40B4-BE49-F238E27FC236}">
                <a16:creationId xmlns:a16="http://schemas.microsoft.com/office/drawing/2014/main" id="{99D84F85-05B8-400E-8F82-D262857109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441" y="2424400"/>
            <a:ext cx="1249092" cy="1766321"/>
          </a:xfrm>
          <a:prstGeom prst="rect">
            <a:avLst/>
          </a:prstGeom>
        </p:spPr>
      </p:pic>
      <p:pic>
        <p:nvPicPr>
          <p:cNvPr id="4" name="Bildobjekt 3" descr="En bild som visar leksak&#10;&#10;Automatiskt genererad beskrivning">
            <a:extLst>
              <a:ext uri="{FF2B5EF4-FFF2-40B4-BE49-F238E27FC236}">
                <a16:creationId xmlns:a16="http://schemas.microsoft.com/office/drawing/2014/main" id="{3FE0CD6B-79BA-4D34-90FF-66C94020FA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5982" y="5225749"/>
            <a:ext cx="876483" cy="619885"/>
          </a:xfrm>
          <a:prstGeom prst="rect">
            <a:avLst/>
          </a:prstGeom>
        </p:spPr>
      </p:pic>
      <p:pic>
        <p:nvPicPr>
          <p:cNvPr id="7" name="Bildobjekt 6">
            <a:extLst>
              <a:ext uri="{FF2B5EF4-FFF2-40B4-BE49-F238E27FC236}">
                <a16:creationId xmlns:a16="http://schemas.microsoft.com/office/drawing/2014/main" id="{4A02AB1E-6404-4230-8C54-186A299A0F4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23228" y="4911115"/>
            <a:ext cx="445044" cy="629268"/>
          </a:xfrm>
          <a:prstGeom prst="rect">
            <a:avLst/>
          </a:prstGeom>
        </p:spPr>
      </p:pic>
      <p:sp>
        <p:nvSpPr>
          <p:cNvPr id="14" name="Rubrik 1">
            <a:extLst>
              <a:ext uri="{FF2B5EF4-FFF2-40B4-BE49-F238E27FC236}">
                <a16:creationId xmlns:a16="http://schemas.microsoft.com/office/drawing/2014/main" id="{CCC79B48-74E1-4F45-B16F-7FEF86E30B71}"/>
              </a:ext>
            </a:extLst>
          </p:cNvPr>
          <p:cNvSpPr txBox="1">
            <a:spLocks/>
          </p:cNvSpPr>
          <p:nvPr/>
        </p:nvSpPr>
        <p:spPr>
          <a:xfrm>
            <a:off x="2029097" y="200490"/>
            <a:ext cx="3759814"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tx2"/>
                </a:solidFill>
              </a:rPr>
              <a:t>6. Samhällsplanera klimatsmart och satsa på hållbart byggande</a:t>
            </a:r>
            <a:endParaRPr lang="sv-SE" sz="3000" b="1">
              <a:solidFill>
                <a:schemeClr val="tx2"/>
              </a:solidFill>
            </a:endParaRPr>
          </a:p>
        </p:txBody>
      </p:sp>
      <p:pic>
        <p:nvPicPr>
          <p:cNvPr id="9" name="Bildobjekt 8" descr="En bild som visar vit, ritning, klocka, håller&#10;&#10;Automatiskt genererad beskrivning">
            <a:extLst>
              <a:ext uri="{FF2B5EF4-FFF2-40B4-BE49-F238E27FC236}">
                <a16:creationId xmlns:a16="http://schemas.microsoft.com/office/drawing/2014/main" id="{3C3B638D-9E0E-4152-8D7C-F97BBB152B1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92838" y="4068565"/>
            <a:ext cx="595037" cy="1417441"/>
          </a:xfrm>
          <a:prstGeom prst="rect">
            <a:avLst/>
          </a:prstGeom>
        </p:spPr>
      </p:pic>
      <p:grpSp>
        <p:nvGrpSpPr>
          <p:cNvPr id="16" name="Kommunlogotyp">
            <a:extLst>
              <a:ext uri="{FF2B5EF4-FFF2-40B4-BE49-F238E27FC236}">
                <a16:creationId xmlns:a16="http://schemas.microsoft.com/office/drawing/2014/main" id="{CC8672D5-7360-49E8-9388-6B64015DB7F1}"/>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8" name="Platta">
              <a:extLst>
                <a:ext uri="{FF2B5EF4-FFF2-40B4-BE49-F238E27FC236}">
                  <a16:creationId xmlns:a16="http://schemas.microsoft.com/office/drawing/2014/main" id="{B3D99A3E-10CD-4167-B863-FBCF210DC0AB}"/>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20" name="Kommunvapen">
              <a:extLst>
                <a:ext uri="{FF2B5EF4-FFF2-40B4-BE49-F238E27FC236}">
                  <a16:creationId xmlns:a16="http://schemas.microsoft.com/office/drawing/2014/main" id="{43B70367-2953-4E9E-8C7C-22A25FEF81D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22" name="Bildobjekt 21" descr="En bild som visar klocka&#10;&#10;Automatiskt genererad beskrivning">
            <a:extLst>
              <a:ext uri="{FF2B5EF4-FFF2-40B4-BE49-F238E27FC236}">
                <a16:creationId xmlns:a16="http://schemas.microsoft.com/office/drawing/2014/main" id="{75C26DF4-2247-4C24-9658-DFAA14E91A7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28261" y="2826405"/>
            <a:ext cx="620799" cy="877776"/>
          </a:xfrm>
          <a:prstGeom prst="rect">
            <a:avLst/>
          </a:prstGeom>
        </p:spPr>
      </p:pic>
      <p:sp>
        <p:nvSpPr>
          <p:cNvPr id="23" name="Platshållare för innehåll 13">
            <a:extLst>
              <a:ext uri="{FF2B5EF4-FFF2-40B4-BE49-F238E27FC236}">
                <a16:creationId xmlns:a16="http://schemas.microsoft.com/office/drawing/2014/main" id="{8DC2E26B-4E8A-4947-9489-D4942FF5E131}"/>
              </a:ext>
            </a:extLst>
          </p:cNvPr>
          <p:cNvSpPr txBox="1">
            <a:spLocks/>
          </p:cNvSpPr>
          <p:nvPr/>
        </p:nvSpPr>
        <p:spPr>
          <a:xfrm>
            <a:off x="6089747" y="1799554"/>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Öka användning av klimatsmarta byggnadsmaterial, </a:t>
            </a:r>
            <a:r>
              <a:rPr lang="sv-SE">
                <a:solidFill>
                  <a:srgbClr val="95C11F"/>
                </a:solidFill>
              </a:rPr>
              <a:t>punkt 51</a:t>
            </a:r>
            <a:endParaRPr lang="sv-SE"/>
          </a:p>
        </p:txBody>
      </p:sp>
      <p:sp>
        <p:nvSpPr>
          <p:cNvPr id="21" name="Platshållare för innehåll 13">
            <a:extLst>
              <a:ext uri="{FF2B5EF4-FFF2-40B4-BE49-F238E27FC236}">
                <a16:creationId xmlns:a16="http://schemas.microsoft.com/office/drawing/2014/main" id="{1B661737-808E-4913-AD4E-B82701A109B9}"/>
              </a:ext>
            </a:extLst>
          </p:cNvPr>
          <p:cNvSpPr txBox="1">
            <a:spLocks/>
          </p:cNvSpPr>
          <p:nvPr/>
        </p:nvSpPr>
        <p:spPr>
          <a:xfrm>
            <a:off x="5537969" y="3384586"/>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Öka möjligheten till cykelparkering, </a:t>
            </a:r>
            <a:r>
              <a:rPr lang="sv-SE" b="1">
                <a:solidFill>
                  <a:srgbClr val="95C11F"/>
                </a:solidFill>
              </a:rPr>
              <a:t>punkt 52</a:t>
            </a:r>
            <a:endParaRPr lang="sv-SE" b="1"/>
          </a:p>
        </p:txBody>
      </p:sp>
    </p:spTree>
    <p:extLst>
      <p:ext uri="{BB962C8B-B14F-4D97-AF65-F5344CB8AC3E}">
        <p14:creationId xmlns:p14="http://schemas.microsoft.com/office/powerpoint/2010/main" val="2373353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8">
            <a:extLst>
              <a:ext uri="{FF2B5EF4-FFF2-40B4-BE49-F238E27FC236}">
                <a16:creationId xmlns:a16="http://schemas.microsoft.com/office/drawing/2014/main" id="{7ACDA08C-9450-46CF-BB4A-64D501A65A80}"/>
              </a:ext>
            </a:extLst>
          </p:cNvPr>
          <p:cNvSpPr/>
          <p:nvPr/>
        </p:nvSpPr>
        <p:spPr>
          <a:xfrm>
            <a:off x="990074" y="160140"/>
            <a:ext cx="4070397" cy="3614574"/>
          </a:xfrm>
          <a:prstGeom prst="ellipse">
            <a:avLst/>
          </a:prstGeom>
          <a:solidFill>
            <a:srgbClr val="498B33"/>
          </a:solidFill>
          <a:ln>
            <a:solidFill>
              <a:srgbClr val="49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latshållare för innehåll 4" descr="En bild som visar klocka&#10;&#10;Automatiskt genererad beskrivning">
            <a:extLst>
              <a:ext uri="{FF2B5EF4-FFF2-40B4-BE49-F238E27FC236}">
                <a16:creationId xmlns:a16="http://schemas.microsoft.com/office/drawing/2014/main" id="{7FA1EA43-5185-4E8E-85CD-D81587A1480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90113" y="5203427"/>
            <a:ext cx="2163353" cy="1530011"/>
          </a:xfrm>
        </p:spPr>
      </p:pic>
      <p:pic>
        <p:nvPicPr>
          <p:cNvPr id="7" name="Bildobjekt 6" descr="En bild som visar blomma, växt&#10;&#10;Automatiskt genererad beskrivning">
            <a:extLst>
              <a:ext uri="{FF2B5EF4-FFF2-40B4-BE49-F238E27FC236}">
                <a16:creationId xmlns:a16="http://schemas.microsoft.com/office/drawing/2014/main" id="{592ED944-C01D-4CD3-90F2-C75990961F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4753" y="5714927"/>
            <a:ext cx="671334" cy="921894"/>
          </a:xfrm>
          <a:prstGeom prst="rect">
            <a:avLst/>
          </a:prstGeom>
        </p:spPr>
      </p:pic>
      <p:pic>
        <p:nvPicPr>
          <p:cNvPr id="9" name="Bildobjekt 8" descr="En bild som visar blomma, växt&#10;&#10;Automatiskt genererad beskrivning">
            <a:extLst>
              <a:ext uri="{FF2B5EF4-FFF2-40B4-BE49-F238E27FC236}">
                <a16:creationId xmlns:a16="http://schemas.microsoft.com/office/drawing/2014/main" id="{F658B6B7-4F8D-4179-B694-C1E0BD63EA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94144">
            <a:off x="3475458" y="5689826"/>
            <a:ext cx="715617" cy="982705"/>
          </a:xfrm>
          <a:prstGeom prst="rect">
            <a:avLst/>
          </a:prstGeom>
        </p:spPr>
      </p:pic>
      <p:pic>
        <p:nvPicPr>
          <p:cNvPr id="3" name="Bildobjekt 2">
            <a:extLst>
              <a:ext uri="{FF2B5EF4-FFF2-40B4-BE49-F238E27FC236}">
                <a16:creationId xmlns:a16="http://schemas.microsoft.com/office/drawing/2014/main" id="{8EC9B923-B1B4-48E7-A4AF-5E9887361A9A}"/>
              </a:ext>
            </a:extLst>
          </p:cNvPr>
          <p:cNvPicPr>
            <a:picLocks noChangeAspect="1"/>
          </p:cNvPicPr>
          <p:nvPr/>
        </p:nvPicPr>
        <p:blipFill>
          <a:blip r:embed="rId6"/>
          <a:stretch>
            <a:fillRect/>
          </a:stretch>
        </p:blipFill>
        <p:spPr>
          <a:xfrm>
            <a:off x="10099049" y="4634427"/>
            <a:ext cx="1623941" cy="2276075"/>
          </a:xfrm>
          <a:prstGeom prst="rect">
            <a:avLst/>
          </a:prstGeom>
        </p:spPr>
      </p:pic>
      <p:pic>
        <p:nvPicPr>
          <p:cNvPr id="6" name="Bildobjekt 5">
            <a:extLst>
              <a:ext uri="{FF2B5EF4-FFF2-40B4-BE49-F238E27FC236}">
                <a16:creationId xmlns:a16="http://schemas.microsoft.com/office/drawing/2014/main" id="{C56B896F-6BB3-4134-AF85-1FDBF10606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2" y="4634427"/>
            <a:ext cx="1244903" cy="1760225"/>
          </a:xfrm>
          <a:prstGeom prst="rect">
            <a:avLst/>
          </a:prstGeom>
        </p:spPr>
      </p:pic>
      <p:sp>
        <p:nvSpPr>
          <p:cNvPr id="12" name="Rubrik 1">
            <a:extLst>
              <a:ext uri="{FF2B5EF4-FFF2-40B4-BE49-F238E27FC236}">
                <a16:creationId xmlns:a16="http://schemas.microsoft.com/office/drawing/2014/main" id="{D10601C2-4D02-43EF-890B-0FDA451B8D46}"/>
              </a:ext>
            </a:extLst>
          </p:cNvPr>
          <p:cNvSpPr txBox="1">
            <a:spLocks/>
          </p:cNvSpPr>
          <p:nvPr/>
        </p:nvSpPr>
        <p:spPr>
          <a:xfrm>
            <a:off x="1173559" y="363147"/>
            <a:ext cx="3759814"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7. Göra Östersund medvetet och hållbart - att leva, göra, bo och besöka </a:t>
            </a:r>
            <a:endParaRPr lang="sv-SE" sz="3000" b="1">
              <a:solidFill>
                <a:schemeClr val="bg1"/>
              </a:solidFill>
            </a:endParaRPr>
          </a:p>
        </p:txBody>
      </p:sp>
      <p:pic>
        <p:nvPicPr>
          <p:cNvPr id="10" name="Bildobjekt 9" descr="En bild som visar klocka&#10;&#10;Automatiskt genererad beskrivning">
            <a:extLst>
              <a:ext uri="{FF2B5EF4-FFF2-40B4-BE49-F238E27FC236}">
                <a16:creationId xmlns:a16="http://schemas.microsoft.com/office/drawing/2014/main" id="{99312010-0AD9-433D-9D02-9E99697EC2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913" y="3231287"/>
            <a:ext cx="1185031" cy="1675570"/>
          </a:xfrm>
          <a:prstGeom prst="rect">
            <a:avLst/>
          </a:prstGeom>
        </p:spPr>
      </p:pic>
      <p:grpSp>
        <p:nvGrpSpPr>
          <p:cNvPr id="13" name="Kommunlogotyp">
            <a:extLst>
              <a:ext uri="{FF2B5EF4-FFF2-40B4-BE49-F238E27FC236}">
                <a16:creationId xmlns:a16="http://schemas.microsoft.com/office/drawing/2014/main" id="{0B5906D5-0751-4B20-A785-22454C46FE1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4" name="Platta">
              <a:extLst>
                <a:ext uri="{FF2B5EF4-FFF2-40B4-BE49-F238E27FC236}">
                  <a16:creationId xmlns:a16="http://schemas.microsoft.com/office/drawing/2014/main" id="{C2F27C52-6C22-4104-B3A5-80FE6763F3F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5" name="Kommunvapen">
              <a:extLst>
                <a:ext uri="{FF2B5EF4-FFF2-40B4-BE49-F238E27FC236}">
                  <a16:creationId xmlns:a16="http://schemas.microsoft.com/office/drawing/2014/main" id="{4077CB9C-B30B-4CCA-A24D-28DEE055F7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8" name="Platshållare för innehåll 13">
            <a:extLst>
              <a:ext uri="{FF2B5EF4-FFF2-40B4-BE49-F238E27FC236}">
                <a16:creationId xmlns:a16="http://schemas.microsoft.com/office/drawing/2014/main" id="{551531A5-542A-4738-8626-83FB9B9ED957}"/>
              </a:ext>
            </a:extLst>
          </p:cNvPr>
          <p:cNvSpPr txBox="1">
            <a:spLocks/>
          </p:cNvSpPr>
          <p:nvPr/>
        </p:nvSpPr>
        <p:spPr>
          <a:xfrm>
            <a:off x="5586191" y="1608082"/>
            <a:ext cx="5615735"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Delad användning, återanvändning och reparation, </a:t>
            </a:r>
            <a:r>
              <a:rPr lang="sv-SE" b="1">
                <a:solidFill>
                  <a:srgbClr val="95C11F"/>
                </a:solidFill>
              </a:rPr>
              <a:t>punkt 57</a:t>
            </a:r>
            <a:endParaRPr lang="sv-SE" b="1"/>
          </a:p>
        </p:txBody>
      </p:sp>
    </p:spTree>
    <p:extLst>
      <p:ext uri="{BB962C8B-B14F-4D97-AF65-F5344CB8AC3E}">
        <p14:creationId xmlns:p14="http://schemas.microsoft.com/office/powerpoint/2010/main" val="3063145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8">
            <a:extLst>
              <a:ext uri="{FF2B5EF4-FFF2-40B4-BE49-F238E27FC236}">
                <a16:creationId xmlns:a16="http://schemas.microsoft.com/office/drawing/2014/main" id="{7ACDA08C-9450-46CF-BB4A-64D501A65A80}"/>
              </a:ext>
            </a:extLst>
          </p:cNvPr>
          <p:cNvSpPr/>
          <p:nvPr/>
        </p:nvSpPr>
        <p:spPr>
          <a:xfrm>
            <a:off x="990074" y="160140"/>
            <a:ext cx="4070397" cy="3614574"/>
          </a:xfrm>
          <a:prstGeom prst="ellipse">
            <a:avLst/>
          </a:prstGeom>
          <a:solidFill>
            <a:srgbClr val="498B33"/>
          </a:solidFill>
          <a:ln>
            <a:solidFill>
              <a:srgbClr val="49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latshållare för innehåll 4" descr="En bild som visar klocka&#10;&#10;Automatiskt genererad beskrivning">
            <a:extLst>
              <a:ext uri="{FF2B5EF4-FFF2-40B4-BE49-F238E27FC236}">
                <a16:creationId xmlns:a16="http://schemas.microsoft.com/office/drawing/2014/main" id="{7FA1EA43-5185-4E8E-85CD-D81587A1480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90113" y="5203427"/>
            <a:ext cx="2163353" cy="1530011"/>
          </a:xfrm>
        </p:spPr>
      </p:pic>
      <p:pic>
        <p:nvPicPr>
          <p:cNvPr id="7" name="Bildobjekt 6" descr="En bild som visar blomma, växt&#10;&#10;Automatiskt genererad beskrivning">
            <a:extLst>
              <a:ext uri="{FF2B5EF4-FFF2-40B4-BE49-F238E27FC236}">
                <a16:creationId xmlns:a16="http://schemas.microsoft.com/office/drawing/2014/main" id="{592ED944-C01D-4CD3-90F2-C75990961F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4753" y="5714927"/>
            <a:ext cx="671334" cy="921894"/>
          </a:xfrm>
          <a:prstGeom prst="rect">
            <a:avLst/>
          </a:prstGeom>
        </p:spPr>
      </p:pic>
      <p:pic>
        <p:nvPicPr>
          <p:cNvPr id="9" name="Bildobjekt 8" descr="En bild som visar blomma, växt&#10;&#10;Automatiskt genererad beskrivning">
            <a:extLst>
              <a:ext uri="{FF2B5EF4-FFF2-40B4-BE49-F238E27FC236}">
                <a16:creationId xmlns:a16="http://schemas.microsoft.com/office/drawing/2014/main" id="{F658B6B7-4F8D-4179-B694-C1E0BD63EA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94144">
            <a:off x="3475458" y="5689826"/>
            <a:ext cx="715617" cy="982705"/>
          </a:xfrm>
          <a:prstGeom prst="rect">
            <a:avLst/>
          </a:prstGeom>
        </p:spPr>
      </p:pic>
      <p:pic>
        <p:nvPicPr>
          <p:cNvPr id="3" name="Bildobjekt 2">
            <a:extLst>
              <a:ext uri="{FF2B5EF4-FFF2-40B4-BE49-F238E27FC236}">
                <a16:creationId xmlns:a16="http://schemas.microsoft.com/office/drawing/2014/main" id="{8EC9B923-B1B4-48E7-A4AF-5E9887361A9A}"/>
              </a:ext>
            </a:extLst>
          </p:cNvPr>
          <p:cNvPicPr>
            <a:picLocks noChangeAspect="1"/>
          </p:cNvPicPr>
          <p:nvPr/>
        </p:nvPicPr>
        <p:blipFill>
          <a:blip r:embed="rId6"/>
          <a:stretch>
            <a:fillRect/>
          </a:stretch>
        </p:blipFill>
        <p:spPr>
          <a:xfrm>
            <a:off x="10099049" y="4634427"/>
            <a:ext cx="1623941" cy="2276075"/>
          </a:xfrm>
          <a:prstGeom prst="rect">
            <a:avLst/>
          </a:prstGeom>
        </p:spPr>
      </p:pic>
      <p:pic>
        <p:nvPicPr>
          <p:cNvPr id="6" name="Bildobjekt 5">
            <a:extLst>
              <a:ext uri="{FF2B5EF4-FFF2-40B4-BE49-F238E27FC236}">
                <a16:creationId xmlns:a16="http://schemas.microsoft.com/office/drawing/2014/main" id="{C56B896F-6BB3-4134-AF85-1FDBF10606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2" y="4634427"/>
            <a:ext cx="1244903" cy="1760225"/>
          </a:xfrm>
          <a:prstGeom prst="rect">
            <a:avLst/>
          </a:prstGeom>
        </p:spPr>
      </p:pic>
      <p:sp>
        <p:nvSpPr>
          <p:cNvPr id="12" name="Rubrik 1">
            <a:extLst>
              <a:ext uri="{FF2B5EF4-FFF2-40B4-BE49-F238E27FC236}">
                <a16:creationId xmlns:a16="http://schemas.microsoft.com/office/drawing/2014/main" id="{D10601C2-4D02-43EF-890B-0FDA451B8D46}"/>
              </a:ext>
            </a:extLst>
          </p:cNvPr>
          <p:cNvSpPr txBox="1">
            <a:spLocks/>
          </p:cNvSpPr>
          <p:nvPr/>
        </p:nvSpPr>
        <p:spPr>
          <a:xfrm>
            <a:off x="1173559" y="363147"/>
            <a:ext cx="3759814"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7. Göra Östersund medvetet och hållbart - att leva, göra, bo och besöka </a:t>
            </a:r>
            <a:endParaRPr lang="sv-SE" sz="3000" b="1">
              <a:solidFill>
                <a:schemeClr val="bg1"/>
              </a:solidFill>
            </a:endParaRPr>
          </a:p>
        </p:txBody>
      </p:sp>
      <p:pic>
        <p:nvPicPr>
          <p:cNvPr id="10" name="Bildobjekt 9" descr="En bild som visar klocka&#10;&#10;Automatiskt genererad beskrivning">
            <a:extLst>
              <a:ext uri="{FF2B5EF4-FFF2-40B4-BE49-F238E27FC236}">
                <a16:creationId xmlns:a16="http://schemas.microsoft.com/office/drawing/2014/main" id="{99312010-0AD9-433D-9D02-9E99697EC2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913" y="3231287"/>
            <a:ext cx="1185031" cy="1675570"/>
          </a:xfrm>
          <a:prstGeom prst="rect">
            <a:avLst/>
          </a:prstGeom>
        </p:spPr>
      </p:pic>
      <p:grpSp>
        <p:nvGrpSpPr>
          <p:cNvPr id="13" name="Kommunlogotyp">
            <a:extLst>
              <a:ext uri="{FF2B5EF4-FFF2-40B4-BE49-F238E27FC236}">
                <a16:creationId xmlns:a16="http://schemas.microsoft.com/office/drawing/2014/main" id="{0B5906D5-0751-4B20-A785-22454C46FE1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4" name="Platta">
              <a:extLst>
                <a:ext uri="{FF2B5EF4-FFF2-40B4-BE49-F238E27FC236}">
                  <a16:creationId xmlns:a16="http://schemas.microsoft.com/office/drawing/2014/main" id="{C2F27C52-6C22-4104-B3A5-80FE6763F3F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5" name="Kommunvapen">
              <a:extLst>
                <a:ext uri="{FF2B5EF4-FFF2-40B4-BE49-F238E27FC236}">
                  <a16:creationId xmlns:a16="http://schemas.microsoft.com/office/drawing/2014/main" id="{4077CB9C-B30B-4CCA-A24D-28DEE055F7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8" name="Platshållare för innehåll 13">
            <a:extLst>
              <a:ext uri="{FF2B5EF4-FFF2-40B4-BE49-F238E27FC236}">
                <a16:creationId xmlns:a16="http://schemas.microsoft.com/office/drawing/2014/main" id="{551531A5-542A-4738-8626-83FB9B9ED957}"/>
              </a:ext>
            </a:extLst>
          </p:cNvPr>
          <p:cNvSpPr txBox="1">
            <a:spLocks/>
          </p:cNvSpPr>
          <p:nvPr/>
        </p:nvSpPr>
        <p:spPr>
          <a:xfrm>
            <a:off x="5586191" y="1608082"/>
            <a:ext cx="5615735"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Delad användning, återanvändning och reparation, </a:t>
            </a:r>
            <a:r>
              <a:rPr lang="sv-SE">
                <a:solidFill>
                  <a:srgbClr val="95C11F"/>
                </a:solidFill>
              </a:rPr>
              <a:t>punkt 57</a:t>
            </a:r>
            <a:endParaRPr lang="sv-SE"/>
          </a:p>
        </p:txBody>
      </p:sp>
      <p:sp>
        <p:nvSpPr>
          <p:cNvPr id="16" name="Platshållare för innehåll 13">
            <a:extLst>
              <a:ext uri="{FF2B5EF4-FFF2-40B4-BE49-F238E27FC236}">
                <a16:creationId xmlns:a16="http://schemas.microsoft.com/office/drawing/2014/main" id="{1C4455E8-EAA5-49FD-B948-562BC0A549FD}"/>
              </a:ext>
            </a:extLst>
          </p:cNvPr>
          <p:cNvSpPr txBox="1">
            <a:spLocks/>
          </p:cNvSpPr>
          <p:nvPr/>
        </p:nvSpPr>
        <p:spPr>
          <a:xfrm>
            <a:off x="4955160" y="3216166"/>
            <a:ext cx="6610788"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Utreda vilka varor som ger minst klimatpåverkan, upphandla dem, </a:t>
            </a:r>
            <a:r>
              <a:rPr lang="sv-SE" b="1">
                <a:solidFill>
                  <a:srgbClr val="95C11F"/>
                </a:solidFill>
              </a:rPr>
              <a:t>punkt 58</a:t>
            </a:r>
            <a:endParaRPr lang="sv-SE" b="1"/>
          </a:p>
        </p:txBody>
      </p:sp>
    </p:spTree>
    <p:extLst>
      <p:ext uri="{BB962C8B-B14F-4D97-AF65-F5344CB8AC3E}">
        <p14:creationId xmlns:p14="http://schemas.microsoft.com/office/powerpoint/2010/main" val="22456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8">
            <a:extLst>
              <a:ext uri="{FF2B5EF4-FFF2-40B4-BE49-F238E27FC236}">
                <a16:creationId xmlns:a16="http://schemas.microsoft.com/office/drawing/2014/main" id="{7ACDA08C-9450-46CF-BB4A-64D501A65A80}"/>
              </a:ext>
            </a:extLst>
          </p:cNvPr>
          <p:cNvSpPr/>
          <p:nvPr/>
        </p:nvSpPr>
        <p:spPr>
          <a:xfrm>
            <a:off x="990074" y="160140"/>
            <a:ext cx="4070397" cy="3614574"/>
          </a:xfrm>
          <a:prstGeom prst="ellipse">
            <a:avLst/>
          </a:prstGeom>
          <a:solidFill>
            <a:srgbClr val="498B33"/>
          </a:solidFill>
          <a:ln>
            <a:solidFill>
              <a:srgbClr val="49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latshållare för innehåll 4" descr="En bild som visar klocka&#10;&#10;Automatiskt genererad beskrivning">
            <a:extLst>
              <a:ext uri="{FF2B5EF4-FFF2-40B4-BE49-F238E27FC236}">
                <a16:creationId xmlns:a16="http://schemas.microsoft.com/office/drawing/2014/main" id="{7FA1EA43-5185-4E8E-85CD-D81587A1480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90113" y="5203427"/>
            <a:ext cx="2163353" cy="1530011"/>
          </a:xfrm>
        </p:spPr>
      </p:pic>
      <p:pic>
        <p:nvPicPr>
          <p:cNvPr id="7" name="Bildobjekt 6" descr="En bild som visar blomma, växt&#10;&#10;Automatiskt genererad beskrivning">
            <a:extLst>
              <a:ext uri="{FF2B5EF4-FFF2-40B4-BE49-F238E27FC236}">
                <a16:creationId xmlns:a16="http://schemas.microsoft.com/office/drawing/2014/main" id="{592ED944-C01D-4CD3-90F2-C75990961F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4753" y="5714927"/>
            <a:ext cx="671334" cy="921894"/>
          </a:xfrm>
          <a:prstGeom prst="rect">
            <a:avLst/>
          </a:prstGeom>
        </p:spPr>
      </p:pic>
      <p:pic>
        <p:nvPicPr>
          <p:cNvPr id="9" name="Bildobjekt 8" descr="En bild som visar blomma, växt&#10;&#10;Automatiskt genererad beskrivning">
            <a:extLst>
              <a:ext uri="{FF2B5EF4-FFF2-40B4-BE49-F238E27FC236}">
                <a16:creationId xmlns:a16="http://schemas.microsoft.com/office/drawing/2014/main" id="{F658B6B7-4F8D-4179-B694-C1E0BD63EA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594144">
            <a:off x="3475458" y="5689826"/>
            <a:ext cx="715617" cy="982705"/>
          </a:xfrm>
          <a:prstGeom prst="rect">
            <a:avLst/>
          </a:prstGeom>
        </p:spPr>
      </p:pic>
      <p:pic>
        <p:nvPicPr>
          <p:cNvPr id="3" name="Bildobjekt 2">
            <a:extLst>
              <a:ext uri="{FF2B5EF4-FFF2-40B4-BE49-F238E27FC236}">
                <a16:creationId xmlns:a16="http://schemas.microsoft.com/office/drawing/2014/main" id="{8EC9B923-B1B4-48E7-A4AF-5E9887361A9A}"/>
              </a:ext>
            </a:extLst>
          </p:cNvPr>
          <p:cNvPicPr>
            <a:picLocks noChangeAspect="1"/>
          </p:cNvPicPr>
          <p:nvPr/>
        </p:nvPicPr>
        <p:blipFill>
          <a:blip r:embed="rId6"/>
          <a:stretch>
            <a:fillRect/>
          </a:stretch>
        </p:blipFill>
        <p:spPr>
          <a:xfrm>
            <a:off x="10099049" y="4634427"/>
            <a:ext cx="1623941" cy="2276075"/>
          </a:xfrm>
          <a:prstGeom prst="rect">
            <a:avLst/>
          </a:prstGeom>
        </p:spPr>
      </p:pic>
      <p:pic>
        <p:nvPicPr>
          <p:cNvPr id="6" name="Bildobjekt 5">
            <a:extLst>
              <a:ext uri="{FF2B5EF4-FFF2-40B4-BE49-F238E27FC236}">
                <a16:creationId xmlns:a16="http://schemas.microsoft.com/office/drawing/2014/main" id="{C56B896F-6BB3-4134-AF85-1FDBF10606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2" y="4634427"/>
            <a:ext cx="1244903" cy="1760225"/>
          </a:xfrm>
          <a:prstGeom prst="rect">
            <a:avLst/>
          </a:prstGeom>
        </p:spPr>
      </p:pic>
      <p:sp>
        <p:nvSpPr>
          <p:cNvPr id="12" name="Rubrik 1">
            <a:extLst>
              <a:ext uri="{FF2B5EF4-FFF2-40B4-BE49-F238E27FC236}">
                <a16:creationId xmlns:a16="http://schemas.microsoft.com/office/drawing/2014/main" id="{D10601C2-4D02-43EF-890B-0FDA451B8D46}"/>
              </a:ext>
            </a:extLst>
          </p:cNvPr>
          <p:cNvSpPr txBox="1">
            <a:spLocks/>
          </p:cNvSpPr>
          <p:nvPr/>
        </p:nvSpPr>
        <p:spPr>
          <a:xfrm>
            <a:off x="1173559" y="363147"/>
            <a:ext cx="3759814"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7. Göra Östersund medvetet och hållbart - att leva, göra, bo och besöka </a:t>
            </a:r>
            <a:endParaRPr lang="sv-SE" sz="3000" b="1">
              <a:solidFill>
                <a:schemeClr val="bg1"/>
              </a:solidFill>
            </a:endParaRPr>
          </a:p>
        </p:txBody>
      </p:sp>
      <p:pic>
        <p:nvPicPr>
          <p:cNvPr id="10" name="Bildobjekt 9" descr="En bild som visar klocka&#10;&#10;Automatiskt genererad beskrivning">
            <a:extLst>
              <a:ext uri="{FF2B5EF4-FFF2-40B4-BE49-F238E27FC236}">
                <a16:creationId xmlns:a16="http://schemas.microsoft.com/office/drawing/2014/main" id="{99312010-0AD9-433D-9D02-9E99697EC2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913" y="3231287"/>
            <a:ext cx="1185031" cy="1675570"/>
          </a:xfrm>
          <a:prstGeom prst="rect">
            <a:avLst/>
          </a:prstGeom>
        </p:spPr>
      </p:pic>
      <p:grpSp>
        <p:nvGrpSpPr>
          <p:cNvPr id="13" name="Kommunlogotyp">
            <a:extLst>
              <a:ext uri="{FF2B5EF4-FFF2-40B4-BE49-F238E27FC236}">
                <a16:creationId xmlns:a16="http://schemas.microsoft.com/office/drawing/2014/main" id="{0B5906D5-0751-4B20-A785-22454C46FE1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4" name="Platta">
              <a:extLst>
                <a:ext uri="{FF2B5EF4-FFF2-40B4-BE49-F238E27FC236}">
                  <a16:creationId xmlns:a16="http://schemas.microsoft.com/office/drawing/2014/main" id="{C2F27C52-6C22-4104-B3A5-80FE6763F3F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5" name="Kommunvapen">
              <a:extLst>
                <a:ext uri="{FF2B5EF4-FFF2-40B4-BE49-F238E27FC236}">
                  <a16:creationId xmlns:a16="http://schemas.microsoft.com/office/drawing/2014/main" id="{4077CB9C-B30B-4CCA-A24D-28DEE055F7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8" name="Platshållare för innehåll 13">
            <a:extLst>
              <a:ext uri="{FF2B5EF4-FFF2-40B4-BE49-F238E27FC236}">
                <a16:creationId xmlns:a16="http://schemas.microsoft.com/office/drawing/2014/main" id="{551531A5-542A-4738-8626-83FB9B9ED957}"/>
              </a:ext>
            </a:extLst>
          </p:cNvPr>
          <p:cNvSpPr txBox="1">
            <a:spLocks/>
          </p:cNvSpPr>
          <p:nvPr/>
        </p:nvSpPr>
        <p:spPr>
          <a:xfrm>
            <a:off x="5586191" y="1608082"/>
            <a:ext cx="5615735"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Delad användning, återanvändning och reparation, </a:t>
            </a:r>
            <a:r>
              <a:rPr lang="sv-SE">
                <a:solidFill>
                  <a:srgbClr val="95C11F"/>
                </a:solidFill>
              </a:rPr>
              <a:t>punkt 57</a:t>
            </a:r>
            <a:endParaRPr lang="sv-SE"/>
          </a:p>
        </p:txBody>
      </p:sp>
      <p:sp>
        <p:nvSpPr>
          <p:cNvPr id="16" name="Platshållare för innehåll 13">
            <a:extLst>
              <a:ext uri="{FF2B5EF4-FFF2-40B4-BE49-F238E27FC236}">
                <a16:creationId xmlns:a16="http://schemas.microsoft.com/office/drawing/2014/main" id="{1C4455E8-EAA5-49FD-B948-562BC0A549FD}"/>
              </a:ext>
            </a:extLst>
          </p:cNvPr>
          <p:cNvSpPr txBox="1">
            <a:spLocks/>
          </p:cNvSpPr>
          <p:nvPr/>
        </p:nvSpPr>
        <p:spPr>
          <a:xfrm>
            <a:off x="4955160" y="3216166"/>
            <a:ext cx="6610788"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Utreda vilka varor som ger minst klimatpåverkan, upphandla dem, </a:t>
            </a:r>
            <a:r>
              <a:rPr lang="sv-SE">
                <a:solidFill>
                  <a:srgbClr val="95C11F"/>
                </a:solidFill>
              </a:rPr>
              <a:t>punkt 58</a:t>
            </a:r>
            <a:endParaRPr lang="sv-SE"/>
          </a:p>
        </p:txBody>
      </p:sp>
      <p:sp>
        <p:nvSpPr>
          <p:cNvPr id="17" name="Platshållare för innehåll 13">
            <a:extLst>
              <a:ext uri="{FF2B5EF4-FFF2-40B4-BE49-F238E27FC236}">
                <a16:creationId xmlns:a16="http://schemas.microsoft.com/office/drawing/2014/main" id="{DD1B8342-F490-40F8-821E-B9BFFDAC7213}"/>
              </a:ext>
            </a:extLst>
          </p:cNvPr>
          <p:cNvSpPr txBox="1">
            <a:spLocks/>
          </p:cNvSpPr>
          <p:nvPr/>
        </p:nvSpPr>
        <p:spPr>
          <a:xfrm>
            <a:off x="3036533" y="4592717"/>
            <a:ext cx="7308443" cy="988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Minska matsvinn och matens klimatpåverkan, </a:t>
            </a:r>
            <a:r>
              <a:rPr lang="sv-SE" b="1">
                <a:solidFill>
                  <a:srgbClr val="95C11F"/>
                </a:solidFill>
              </a:rPr>
              <a:t>punkt 64</a:t>
            </a:r>
            <a:endParaRPr lang="sv-SE" b="1"/>
          </a:p>
        </p:txBody>
      </p:sp>
    </p:spTree>
    <p:extLst>
      <p:ext uri="{BB962C8B-B14F-4D97-AF65-F5344CB8AC3E}">
        <p14:creationId xmlns:p14="http://schemas.microsoft.com/office/powerpoint/2010/main" val="11997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rum, klocka&#10;&#10;Automatiskt genererad beskrivning">
            <a:extLst>
              <a:ext uri="{FF2B5EF4-FFF2-40B4-BE49-F238E27FC236}">
                <a16:creationId xmlns:a16="http://schemas.microsoft.com/office/drawing/2014/main" id="{442D15B0-427D-4CF0-9614-EDF7B085031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712253" y="3543300"/>
            <a:ext cx="1551059" cy="2593882"/>
          </a:xfrm>
        </p:spPr>
      </p:pic>
      <p:sp>
        <p:nvSpPr>
          <p:cNvPr id="40" name="Ellips 39">
            <a:extLst>
              <a:ext uri="{FF2B5EF4-FFF2-40B4-BE49-F238E27FC236}">
                <a16:creationId xmlns:a16="http://schemas.microsoft.com/office/drawing/2014/main" id="{71E59231-318E-42C2-A406-285E80B363B1}"/>
              </a:ext>
            </a:extLst>
          </p:cNvPr>
          <p:cNvSpPr/>
          <p:nvPr/>
        </p:nvSpPr>
        <p:spPr>
          <a:xfrm>
            <a:off x="379719" y="284222"/>
            <a:ext cx="3990975" cy="35019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ubrik 1">
            <a:extLst>
              <a:ext uri="{FF2B5EF4-FFF2-40B4-BE49-F238E27FC236}">
                <a16:creationId xmlns:a16="http://schemas.microsoft.com/office/drawing/2014/main" id="{E7D03A4A-32A2-40AE-B6BA-E9A8BA69A50F}"/>
              </a:ext>
            </a:extLst>
          </p:cNvPr>
          <p:cNvSpPr txBox="1">
            <a:spLocks/>
          </p:cNvSpPr>
          <p:nvPr/>
        </p:nvSpPr>
        <p:spPr>
          <a:xfrm>
            <a:off x="379719" y="284222"/>
            <a:ext cx="3990975"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8. Öka fossilfria kapitalförsäkringar och gröna obligationer</a:t>
            </a:r>
            <a:endParaRPr lang="sv-SE" sz="3000" b="1">
              <a:solidFill>
                <a:schemeClr val="bg1"/>
              </a:solidFill>
            </a:endParaRPr>
          </a:p>
        </p:txBody>
      </p:sp>
      <p:grpSp>
        <p:nvGrpSpPr>
          <p:cNvPr id="6" name="Kommunlogotyp">
            <a:extLst>
              <a:ext uri="{FF2B5EF4-FFF2-40B4-BE49-F238E27FC236}">
                <a16:creationId xmlns:a16="http://schemas.microsoft.com/office/drawing/2014/main" id="{A456F1B7-BBF6-486E-BF2E-51B879739DF2}"/>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E2BB6DD8-940C-4DB1-9F2A-1A99E21BA4B2}"/>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D3905D43-3E39-4A61-ABB6-2A71FD2644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9" name="Platshållare för innehåll 13">
            <a:extLst>
              <a:ext uri="{FF2B5EF4-FFF2-40B4-BE49-F238E27FC236}">
                <a16:creationId xmlns:a16="http://schemas.microsoft.com/office/drawing/2014/main" id="{427FDF1E-92B5-4EB8-A8F7-9B220DD2CF9C}"/>
              </a:ext>
            </a:extLst>
          </p:cNvPr>
          <p:cNvSpPr txBox="1">
            <a:spLocks/>
          </p:cNvSpPr>
          <p:nvPr/>
        </p:nvSpPr>
        <p:spPr>
          <a:xfrm>
            <a:off x="4819634" y="1249690"/>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Fortsätta ge ut gröna obligationer, </a:t>
            </a:r>
            <a:br>
              <a:rPr lang="sv-SE" b="1"/>
            </a:br>
            <a:r>
              <a:rPr lang="sv-SE" b="1">
                <a:solidFill>
                  <a:srgbClr val="95C11F"/>
                </a:solidFill>
              </a:rPr>
              <a:t>punkt 66</a:t>
            </a:r>
            <a:endParaRPr lang="sv-SE" b="1"/>
          </a:p>
        </p:txBody>
      </p:sp>
    </p:spTree>
    <p:extLst>
      <p:ext uri="{BB962C8B-B14F-4D97-AF65-F5344CB8AC3E}">
        <p14:creationId xmlns:p14="http://schemas.microsoft.com/office/powerpoint/2010/main" val="1502401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 13">
            <a:extLst>
              <a:ext uri="{FF2B5EF4-FFF2-40B4-BE49-F238E27FC236}">
                <a16:creationId xmlns:a16="http://schemas.microsoft.com/office/drawing/2014/main" id="{EBF6A494-2248-4239-81C9-3B68B03C0174}"/>
              </a:ext>
            </a:extLst>
          </p:cNvPr>
          <p:cNvSpPr/>
          <p:nvPr/>
        </p:nvSpPr>
        <p:spPr>
          <a:xfrm>
            <a:off x="379719" y="284222"/>
            <a:ext cx="3990975" cy="35019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latshållare för innehåll 4" descr="En bild som visar rum, klocka&#10;&#10;Automatiskt genererad beskrivning">
            <a:extLst>
              <a:ext uri="{FF2B5EF4-FFF2-40B4-BE49-F238E27FC236}">
                <a16:creationId xmlns:a16="http://schemas.microsoft.com/office/drawing/2014/main" id="{442D15B0-427D-4CF0-9614-EDF7B085031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712253" y="3543300"/>
            <a:ext cx="1551059" cy="2593882"/>
          </a:xfrm>
        </p:spPr>
      </p:pic>
      <p:sp>
        <p:nvSpPr>
          <p:cNvPr id="42" name="Rubrik 1">
            <a:extLst>
              <a:ext uri="{FF2B5EF4-FFF2-40B4-BE49-F238E27FC236}">
                <a16:creationId xmlns:a16="http://schemas.microsoft.com/office/drawing/2014/main" id="{E7D03A4A-32A2-40AE-B6BA-E9A8BA69A50F}"/>
              </a:ext>
            </a:extLst>
          </p:cNvPr>
          <p:cNvSpPr txBox="1">
            <a:spLocks/>
          </p:cNvSpPr>
          <p:nvPr/>
        </p:nvSpPr>
        <p:spPr>
          <a:xfrm>
            <a:off x="379719" y="284222"/>
            <a:ext cx="3990975"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8. Öka fossilfria kapitalförsäkringar och gröna obligationer</a:t>
            </a:r>
            <a:endParaRPr lang="sv-SE" sz="3000" b="1">
              <a:solidFill>
                <a:schemeClr val="bg1"/>
              </a:solidFill>
            </a:endParaRPr>
          </a:p>
        </p:txBody>
      </p:sp>
      <p:grpSp>
        <p:nvGrpSpPr>
          <p:cNvPr id="6" name="Kommunlogotyp">
            <a:extLst>
              <a:ext uri="{FF2B5EF4-FFF2-40B4-BE49-F238E27FC236}">
                <a16:creationId xmlns:a16="http://schemas.microsoft.com/office/drawing/2014/main" id="{A456F1B7-BBF6-486E-BF2E-51B879739DF2}"/>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E2BB6DD8-940C-4DB1-9F2A-1A99E21BA4B2}"/>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D3905D43-3E39-4A61-ABB6-2A71FD2644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9" name="Platshållare för innehåll 13">
            <a:extLst>
              <a:ext uri="{FF2B5EF4-FFF2-40B4-BE49-F238E27FC236}">
                <a16:creationId xmlns:a16="http://schemas.microsoft.com/office/drawing/2014/main" id="{427FDF1E-92B5-4EB8-A8F7-9B220DD2CF9C}"/>
              </a:ext>
            </a:extLst>
          </p:cNvPr>
          <p:cNvSpPr txBox="1">
            <a:spLocks/>
          </p:cNvSpPr>
          <p:nvPr/>
        </p:nvSpPr>
        <p:spPr>
          <a:xfrm>
            <a:off x="4819634" y="1249690"/>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Fortsätta ge ut gröna obligationer, </a:t>
            </a:r>
            <a:br>
              <a:rPr lang="sv-SE"/>
            </a:br>
            <a:r>
              <a:rPr lang="sv-SE">
                <a:solidFill>
                  <a:srgbClr val="95C11F"/>
                </a:solidFill>
              </a:rPr>
              <a:t>punkt 66</a:t>
            </a:r>
            <a:endParaRPr lang="sv-SE"/>
          </a:p>
        </p:txBody>
      </p:sp>
      <p:sp>
        <p:nvSpPr>
          <p:cNvPr id="3" name="textruta 2">
            <a:extLst>
              <a:ext uri="{FF2B5EF4-FFF2-40B4-BE49-F238E27FC236}">
                <a16:creationId xmlns:a16="http://schemas.microsoft.com/office/drawing/2014/main" id="{D23F4DC7-2325-4DC4-950C-489CD57110BD}"/>
              </a:ext>
            </a:extLst>
          </p:cNvPr>
          <p:cNvSpPr txBox="1"/>
          <p:nvPr/>
        </p:nvSpPr>
        <p:spPr>
          <a:xfrm>
            <a:off x="8157236" y="2311596"/>
            <a:ext cx="1260606" cy="646331"/>
          </a:xfrm>
          <a:prstGeom prst="rect">
            <a:avLst/>
          </a:prstGeom>
          <a:noFill/>
        </p:spPr>
        <p:txBody>
          <a:bodyPr wrap="square" rtlCol="0">
            <a:spAutoFit/>
          </a:bodyPr>
          <a:lstStyle/>
          <a:p>
            <a:pPr algn="ctr"/>
            <a:r>
              <a:rPr lang="sv-SE" sz="3600" b="1">
                <a:solidFill>
                  <a:schemeClr val="bg1"/>
                </a:solidFill>
              </a:rPr>
              <a:t>42%</a:t>
            </a:r>
          </a:p>
        </p:txBody>
      </p:sp>
      <p:sp>
        <p:nvSpPr>
          <p:cNvPr id="12" name="textruta 11">
            <a:extLst>
              <a:ext uri="{FF2B5EF4-FFF2-40B4-BE49-F238E27FC236}">
                <a16:creationId xmlns:a16="http://schemas.microsoft.com/office/drawing/2014/main" id="{BB456B7B-C277-47E2-9C0C-C96D43092834}"/>
              </a:ext>
            </a:extLst>
          </p:cNvPr>
          <p:cNvSpPr txBox="1"/>
          <p:nvPr/>
        </p:nvSpPr>
        <p:spPr>
          <a:xfrm>
            <a:off x="7325238" y="5012476"/>
            <a:ext cx="1260606" cy="646331"/>
          </a:xfrm>
          <a:prstGeom prst="rect">
            <a:avLst/>
          </a:prstGeom>
          <a:noFill/>
        </p:spPr>
        <p:txBody>
          <a:bodyPr wrap="square" rtlCol="0">
            <a:spAutoFit/>
          </a:bodyPr>
          <a:lstStyle/>
          <a:p>
            <a:pPr algn="ctr"/>
            <a:r>
              <a:rPr lang="sv-SE" sz="3600" b="1">
                <a:solidFill>
                  <a:schemeClr val="bg1"/>
                </a:solidFill>
              </a:rPr>
              <a:t>98%</a:t>
            </a:r>
          </a:p>
        </p:txBody>
      </p:sp>
      <p:sp>
        <p:nvSpPr>
          <p:cNvPr id="13" name="Platshållare för innehåll 13">
            <a:extLst>
              <a:ext uri="{FF2B5EF4-FFF2-40B4-BE49-F238E27FC236}">
                <a16:creationId xmlns:a16="http://schemas.microsoft.com/office/drawing/2014/main" id="{1DA020AE-3A21-4056-9BBF-24CD44BAA447}"/>
              </a:ext>
            </a:extLst>
          </p:cNvPr>
          <p:cNvSpPr txBox="1">
            <a:spLocks/>
          </p:cNvSpPr>
          <p:nvPr/>
        </p:nvSpPr>
        <p:spPr>
          <a:xfrm>
            <a:off x="3832313" y="3733774"/>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a:t>Avveckla fossila kapitalplaceringar,</a:t>
            </a:r>
            <a:br>
              <a:rPr lang="sv-SE" b="1"/>
            </a:br>
            <a:r>
              <a:rPr lang="sv-SE" b="1">
                <a:solidFill>
                  <a:srgbClr val="95C11F"/>
                </a:solidFill>
              </a:rPr>
              <a:t>punkt 67</a:t>
            </a:r>
            <a:endParaRPr lang="sv-SE" b="1"/>
          </a:p>
        </p:txBody>
      </p:sp>
    </p:spTree>
    <p:extLst>
      <p:ext uri="{BB962C8B-B14F-4D97-AF65-F5344CB8AC3E}">
        <p14:creationId xmlns:p14="http://schemas.microsoft.com/office/powerpoint/2010/main" val="407408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 13">
            <a:extLst>
              <a:ext uri="{FF2B5EF4-FFF2-40B4-BE49-F238E27FC236}">
                <a16:creationId xmlns:a16="http://schemas.microsoft.com/office/drawing/2014/main" id="{40B55518-32DB-4C32-9D5B-FB5384E6BE9A}"/>
              </a:ext>
            </a:extLst>
          </p:cNvPr>
          <p:cNvSpPr/>
          <p:nvPr/>
        </p:nvSpPr>
        <p:spPr>
          <a:xfrm>
            <a:off x="379718" y="284222"/>
            <a:ext cx="3990975" cy="350196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latshållare för innehåll 4" descr="En bild som visar rum, klocka&#10;&#10;Automatiskt genererad beskrivning">
            <a:extLst>
              <a:ext uri="{FF2B5EF4-FFF2-40B4-BE49-F238E27FC236}">
                <a16:creationId xmlns:a16="http://schemas.microsoft.com/office/drawing/2014/main" id="{442D15B0-427D-4CF0-9614-EDF7B085031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712253" y="3543300"/>
            <a:ext cx="1551059" cy="2593882"/>
          </a:xfrm>
        </p:spPr>
      </p:pic>
      <p:sp>
        <p:nvSpPr>
          <p:cNvPr id="42" name="Rubrik 1">
            <a:extLst>
              <a:ext uri="{FF2B5EF4-FFF2-40B4-BE49-F238E27FC236}">
                <a16:creationId xmlns:a16="http://schemas.microsoft.com/office/drawing/2014/main" id="{E7D03A4A-32A2-40AE-B6BA-E9A8BA69A50F}"/>
              </a:ext>
            </a:extLst>
          </p:cNvPr>
          <p:cNvSpPr txBox="1">
            <a:spLocks/>
          </p:cNvSpPr>
          <p:nvPr/>
        </p:nvSpPr>
        <p:spPr>
          <a:xfrm>
            <a:off x="379719" y="284222"/>
            <a:ext cx="3990975"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8. Öka fossilfria kapitalförsäkringar och gröna obligationer</a:t>
            </a:r>
            <a:endParaRPr lang="sv-SE" sz="3000" b="1">
              <a:solidFill>
                <a:schemeClr val="bg1"/>
              </a:solidFill>
            </a:endParaRPr>
          </a:p>
        </p:txBody>
      </p:sp>
      <p:grpSp>
        <p:nvGrpSpPr>
          <p:cNvPr id="6" name="Kommunlogotyp">
            <a:extLst>
              <a:ext uri="{FF2B5EF4-FFF2-40B4-BE49-F238E27FC236}">
                <a16:creationId xmlns:a16="http://schemas.microsoft.com/office/drawing/2014/main" id="{A456F1B7-BBF6-486E-BF2E-51B879739DF2}"/>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E2BB6DD8-940C-4DB1-9F2A-1A99E21BA4B2}"/>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D3905D43-3E39-4A61-ABB6-2A71FD2644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9" name="Platshållare för innehåll 13">
            <a:extLst>
              <a:ext uri="{FF2B5EF4-FFF2-40B4-BE49-F238E27FC236}">
                <a16:creationId xmlns:a16="http://schemas.microsoft.com/office/drawing/2014/main" id="{427FDF1E-92B5-4EB8-A8F7-9B220DD2CF9C}"/>
              </a:ext>
            </a:extLst>
          </p:cNvPr>
          <p:cNvSpPr txBox="1">
            <a:spLocks/>
          </p:cNvSpPr>
          <p:nvPr/>
        </p:nvSpPr>
        <p:spPr>
          <a:xfrm>
            <a:off x="4819634" y="1249690"/>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Fortsätta ge ut gröna obligationer, </a:t>
            </a:r>
            <a:br>
              <a:rPr lang="sv-SE"/>
            </a:br>
            <a:r>
              <a:rPr lang="sv-SE">
                <a:solidFill>
                  <a:srgbClr val="95C11F"/>
                </a:solidFill>
              </a:rPr>
              <a:t>punkt 66</a:t>
            </a:r>
            <a:endParaRPr lang="sv-SE"/>
          </a:p>
        </p:txBody>
      </p:sp>
      <p:sp>
        <p:nvSpPr>
          <p:cNvPr id="2" name="Ellips 1">
            <a:extLst>
              <a:ext uri="{FF2B5EF4-FFF2-40B4-BE49-F238E27FC236}">
                <a16:creationId xmlns:a16="http://schemas.microsoft.com/office/drawing/2014/main" id="{002EE22C-6C1A-450C-B1FE-182634508F36}"/>
              </a:ext>
            </a:extLst>
          </p:cNvPr>
          <p:cNvSpPr/>
          <p:nvPr/>
        </p:nvSpPr>
        <p:spPr>
          <a:xfrm>
            <a:off x="8157236" y="2018376"/>
            <a:ext cx="1260606" cy="1226582"/>
          </a:xfrm>
          <a:prstGeom prst="ellipse">
            <a:avLst/>
          </a:prstGeom>
          <a:solidFill>
            <a:srgbClr val="95C11F"/>
          </a:solidFill>
          <a:ln>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D23F4DC7-2325-4DC4-950C-489CD57110BD}"/>
              </a:ext>
            </a:extLst>
          </p:cNvPr>
          <p:cNvSpPr txBox="1"/>
          <p:nvPr/>
        </p:nvSpPr>
        <p:spPr>
          <a:xfrm>
            <a:off x="8157236" y="2311596"/>
            <a:ext cx="1260606" cy="646331"/>
          </a:xfrm>
          <a:prstGeom prst="rect">
            <a:avLst/>
          </a:prstGeom>
          <a:noFill/>
        </p:spPr>
        <p:txBody>
          <a:bodyPr wrap="square" rtlCol="0">
            <a:spAutoFit/>
          </a:bodyPr>
          <a:lstStyle/>
          <a:p>
            <a:pPr algn="ctr"/>
            <a:r>
              <a:rPr lang="sv-SE" sz="3600" b="1" dirty="0">
                <a:solidFill>
                  <a:schemeClr val="bg1"/>
                </a:solidFill>
              </a:rPr>
              <a:t>61%</a:t>
            </a:r>
          </a:p>
        </p:txBody>
      </p:sp>
      <p:sp>
        <p:nvSpPr>
          <p:cNvPr id="11" name="Ellips 10">
            <a:extLst>
              <a:ext uri="{FF2B5EF4-FFF2-40B4-BE49-F238E27FC236}">
                <a16:creationId xmlns:a16="http://schemas.microsoft.com/office/drawing/2014/main" id="{C1062A3C-C819-4083-87C3-D9DBA1DEDDBE}"/>
              </a:ext>
            </a:extLst>
          </p:cNvPr>
          <p:cNvSpPr/>
          <p:nvPr/>
        </p:nvSpPr>
        <p:spPr>
          <a:xfrm>
            <a:off x="7160217" y="4601289"/>
            <a:ext cx="1425627" cy="1414831"/>
          </a:xfrm>
          <a:prstGeom prst="ellipse">
            <a:avLst/>
          </a:prstGeom>
          <a:solidFill>
            <a:srgbClr val="95C11F"/>
          </a:solidFill>
          <a:ln>
            <a:solidFill>
              <a:srgbClr val="95C1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BB456B7B-C277-47E2-9C0C-C96D43092834}"/>
              </a:ext>
            </a:extLst>
          </p:cNvPr>
          <p:cNvSpPr txBox="1"/>
          <p:nvPr/>
        </p:nvSpPr>
        <p:spPr>
          <a:xfrm>
            <a:off x="7325238" y="5012476"/>
            <a:ext cx="1260606" cy="646331"/>
          </a:xfrm>
          <a:prstGeom prst="rect">
            <a:avLst/>
          </a:prstGeom>
          <a:noFill/>
        </p:spPr>
        <p:txBody>
          <a:bodyPr wrap="square" rtlCol="0">
            <a:spAutoFit/>
          </a:bodyPr>
          <a:lstStyle/>
          <a:p>
            <a:pPr algn="ctr"/>
            <a:r>
              <a:rPr lang="sv-SE" sz="3600" b="1" dirty="0">
                <a:solidFill>
                  <a:schemeClr val="bg1"/>
                </a:solidFill>
              </a:rPr>
              <a:t>100%</a:t>
            </a:r>
          </a:p>
        </p:txBody>
      </p:sp>
      <p:sp>
        <p:nvSpPr>
          <p:cNvPr id="13" name="Platshållare för innehåll 13">
            <a:extLst>
              <a:ext uri="{FF2B5EF4-FFF2-40B4-BE49-F238E27FC236}">
                <a16:creationId xmlns:a16="http://schemas.microsoft.com/office/drawing/2014/main" id="{1DA020AE-3A21-4056-9BBF-24CD44BAA447}"/>
              </a:ext>
            </a:extLst>
          </p:cNvPr>
          <p:cNvSpPr txBox="1">
            <a:spLocks/>
          </p:cNvSpPr>
          <p:nvPr/>
        </p:nvSpPr>
        <p:spPr>
          <a:xfrm>
            <a:off x="3832313" y="3733774"/>
            <a:ext cx="6304590" cy="1249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Avveckla fossila kapitalplaceringar,</a:t>
            </a:r>
            <a:br>
              <a:rPr lang="sv-SE"/>
            </a:br>
            <a:r>
              <a:rPr lang="sv-SE">
                <a:solidFill>
                  <a:srgbClr val="95C11F"/>
                </a:solidFill>
              </a:rPr>
              <a:t>punkt 67</a:t>
            </a:r>
            <a:endParaRPr lang="sv-SE"/>
          </a:p>
        </p:txBody>
      </p:sp>
    </p:spTree>
    <p:extLst>
      <p:ext uri="{BB962C8B-B14F-4D97-AF65-F5344CB8AC3E}">
        <p14:creationId xmlns:p14="http://schemas.microsoft.com/office/powerpoint/2010/main" val="354070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descr="En bild som visar rum&#10;&#10;Automatiskt genererad beskrivning">
            <a:extLst>
              <a:ext uri="{FF2B5EF4-FFF2-40B4-BE49-F238E27FC236}">
                <a16:creationId xmlns:a16="http://schemas.microsoft.com/office/drawing/2014/main" id="{22F51BBC-C67E-4DDE-B2FB-0202C4314A4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995082" y="3905339"/>
            <a:ext cx="2674135" cy="2707043"/>
          </a:xfrm>
        </p:spPr>
      </p:pic>
      <p:sp>
        <p:nvSpPr>
          <p:cNvPr id="4" name="Ellips 3">
            <a:extLst>
              <a:ext uri="{FF2B5EF4-FFF2-40B4-BE49-F238E27FC236}">
                <a16:creationId xmlns:a16="http://schemas.microsoft.com/office/drawing/2014/main" id="{70DFF1FB-6848-404C-B7FA-A935D9918988}"/>
              </a:ext>
            </a:extLst>
          </p:cNvPr>
          <p:cNvSpPr/>
          <p:nvPr/>
        </p:nvSpPr>
        <p:spPr>
          <a:xfrm>
            <a:off x="379720" y="284222"/>
            <a:ext cx="3990974" cy="3587691"/>
          </a:xfrm>
          <a:prstGeom prst="ellipse">
            <a:avLst/>
          </a:prstGeom>
          <a:solidFill>
            <a:srgbClr val="46A0DE"/>
          </a:solidFill>
          <a:ln>
            <a:solidFill>
              <a:srgbClr val="46A0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22F2F69E-3F99-4C9C-AAE4-6C14C0158A13}"/>
              </a:ext>
            </a:extLst>
          </p:cNvPr>
          <p:cNvSpPr txBox="1">
            <a:spLocks/>
          </p:cNvSpPr>
          <p:nvPr/>
        </p:nvSpPr>
        <p:spPr>
          <a:xfrm>
            <a:off x="379720" y="646261"/>
            <a:ext cx="3990975" cy="3259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3200" b="1">
                <a:solidFill>
                  <a:schemeClr val="bg1"/>
                </a:solidFill>
              </a:rPr>
              <a:t>9. Utveckla Östersund till en klimatneutral kommun</a:t>
            </a:r>
            <a:endParaRPr lang="sv-SE" sz="3000" b="1">
              <a:solidFill>
                <a:schemeClr val="bg1"/>
              </a:solidFill>
            </a:endParaRPr>
          </a:p>
        </p:txBody>
      </p:sp>
      <p:grpSp>
        <p:nvGrpSpPr>
          <p:cNvPr id="6" name="Kommunlogotyp">
            <a:extLst>
              <a:ext uri="{FF2B5EF4-FFF2-40B4-BE49-F238E27FC236}">
                <a16:creationId xmlns:a16="http://schemas.microsoft.com/office/drawing/2014/main" id="{592F8676-21A0-4792-8808-D37BD51173D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7" name="Platta">
              <a:extLst>
                <a:ext uri="{FF2B5EF4-FFF2-40B4-BE49-F238E27FC236}">
                  <a16:creationId xmlns:a16="http://schemas.microsoft.com/office/drawing/2014/main" id="{0A879D02-FC98-498E-93FF-923C15D83672}"/>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8" name="Kommunvapen">
              <a:extLst>
                <a:ext uri="{FF2B5EF4-FFF2-40B4-BE49-F238E27FC236}">
                  <a16:creationId xmlns:a16="http://schemas.microsoft.com/office/drawing/2014/main" id="{340C8C9A-2A92-48AF-AF48-57262414B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11" name="Platshållare för innehåll 13">
            <a:extLst>
              <a:ext uri="{FF2B5EF4-FFF2-40B4-BE49-F238E27FC236}">
                <a16:creationId xmlns:a16="http://schemas.microsoft.com/office/drawing/2014/main" id="{4AD5B69C-A9EB-461C-9ED7-3C319500EE03}"/>
              </a:ext>
            </a:extLst>
          </p:cNvPr>
          <p:cNvSpPr txBox="1">
            <a:spLocks/>
          </p:cNvSpPr>
          <p:nvPr/>
        </p:nvSpPr>
        <p:spPr>
          <a:xfrm>
            <a:off x="1998437" y="4486360"/>
            <a:ext cx="6737741" cy="124969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Koldioxidlagring inom skogsbruk och jordbruk, </a:t>
            </a:r>
            <a:r>
              <a:rPr lang="sv-SE">
                <a:solidFill>
                  <a:srgbClr val="95C11F"/>
                </a:solidFill>
              </a:rPr>
              <a:t>punkt 74</a:t>
            </a:r>
            <a:endParaRPr lang="sv-SE"/>
          </a:p>
        </p:txBody>
      </p:sp>
      <p:sp>
        <p:nvSpPr>
          <p:cNvPr id="12" name="Platshållare för innehåll 13">
            <a:extLst>
              <a:ext uri="{FF2B5EF4-FFF2-40B4-BE49-F238E27FC236}">
                <a16:creationId xmlns:a16="http://schemas.microsoft.com/office/drawing/2014/main" id="{076EE2C5-7674-4EEF-8CF6-E2FF438FA06F}"/>
              </a:ext>
            </a:extLst>
          </p:cNvPr>
          <p:cNvSpPr txBox="1">
            <a:spLocks/>
          </p:cNvSpPr>
          <p:nvPr/>
        </p:nvSpPr>
        <p:spPr>
          <a:xfrm>
            <a:off x="3839919" y="3348552"/>
            <a:ext cx="6304590" cy="1624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Testområde för autonoma samt elektriska flyg, </a:t>
            </a:r>
            <a:r>
              <a:rPr lang="sv-SE">
                <a:solidFill>
                  <a:srgbClr val="95C11F"/>
                </a:solidFill>
              </a:rPr>
              <a:t>punkt 72</a:t>
            </a:r>
            <a:endParaRPr lang="sv-SE"/>
          </a:p>
        </p:txBody>
      </p:sp>
      <p:sp>
        <p:nvSpPr>
          <p:cNvPr id="10" name="Platshållare för innehåll 13">
            <a:extLst>
              <a:ext uri="{FF2B5EF4-FFF2-40B4-BE49-F238E27FC236}">
                <a16:creationId xmlns:a16="http://schemas.microsoft.com/office/drawing/2014/main" id="{A2426A90-16EE-4288-A82B-3F69FF5BB066}"/>
              </a:ext>
            </a:extLst>
          </p:cNvPr>
          <p:cNvSpPr txBox="1">
            <a:spLocks/>
          </p:cNvSpPr>
          <p:nvPr/>
        </p:nvSpPr>
        <p:spPr>
          <a:xfrm>
            <a:off x="4532647" y="1982889"/>
            <a:ext cx="7007212" cy="16248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Hållbar matkonsumtion och lokal/regional livsmedelproduktion, </a:t>
            </a:r>
            <a:r>
              <a:rPr lang="sv-SE">
                <a:solidFill>
                  <a:srgbClr val="95C11F"/>
                </a:solidFill>
              </a:rPr>
              <a:t>punkt 70</a:t>
            </a:r>
            <a:endParaRPr lang="sv-SE"/>
          </a:p>
        </p:txBody>
      </p:sp>
      <p:sp>
        <p:nvSpPr>
          <p:cNvPr id="13" name="Platshållare för innehåll 13">
            <a:extLst>
              <a:ext uri="{FF2B5EF4-FFF2-40B4-BE49-F238E27FC236}">
                <a16:creationId xmlns:a16="http://schemas.microsoft.com/office/drawing/2014/main" id="{55EB47CA-CF54-4045-A86A-A51DDB196CE6}"/>
              </a:ext>
            </a:extLst>
          </p:cNvPr>
          <p:cNvSpPr txBox="1">
            <a:spLocks/>
          </p:cNvSpPr>
          <p:nvPr/>
        </p:nvSpPr>
        <p:spPr>
          <a:xfrm>
            <a:off x="5363918" y="904214"/>
            <a:ext cx="4058175" cy="8826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a:solidFill>
                  <a:srgbClr val="95C11F"/>
                </a:solidFill>
              </a:rPr>
              <a:t>Omvärldsbevakning</a:t>
            </a:r>
            <a:endParaRPr lang="sv-SE" b="1">
              <a:solidFill>
                <a:srgbClr val="95C11F"/>
              </a:solidFill>
              <a:cs typeface="Calibri"/>
            </a:endParaRPr>
          </a:p>
        </p:txBody>
      </p:sp>
    </p:spTree>
    <p:extLst>
      <p:ext uri="{BB962C8B-B14F-4D97-AF65-F5344CB8AC3E}">
        <p14:creationId xmlns:p14="http://schemas.microsoft.com/office/powerpoint/2010/main" val="84875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Strategin omfattar åtgärder för många verksamhetsområden</a:t>
            </a:r>
          </a:p>
          <a:p>
            <a:r>
              <a:rPr lang="sv-SE" dirty="0"/>
              <a:t>Fossilbränslefritt och energieffektivt!</a:t>
            </a:r>
          </a:p>
          <a:p>
            <a:r>
              <a:rPr lang="sv-SE" dirty="0"/>
              <a:t>Allas ansvar</a:t>
            </a:r>
          </a:p>
          <a:p>
            <a:r>
              <a:rPr lang="sv-SE" dirty="0"/>
              <a:t>Vi går före genom att sätta målet till 2025!</a:t>
            </a:r>
          </a:p>
          <a:p>
            <a:r>
              <a:rPr lang="sv-SE" dirty="0"/>
              <a:t>Vår organisation skapar förutsättningar för medborgarna</a:t>
            </a:r>
          </a:p>
          <a:p>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 name="Platshållare för innehåll 9" descr="En bild som visar tecken&#10;&#10;Automatiskt genererad beskrivning">
            <a:extLst>
              <a:ext uri="{FF2B5EF4-FFF2-40B4-BE49-F238E27FC236}">
                <a16:creationId xmlns:a16="http://schemas.microsoft.com/office/drawing/2014/main" id="{E9877F52-4431-40F2-BE5A-4197E36EB6D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723419" y="2740467"/>
            <a:ext cx="2613951" cy="3168035"/>
          </a:xfrm>
        </p:spPr>
      </p:pic>
    </p:spTree>
    <p:extLst>
      <p:ext uri="{BB962C8B-B14F-4D97-AF65-F5344CB8AC3E}">
        <p14:creationId xmlns:p14="http://schemas.microsoft.com/office/powerpoint/2010/main" val="2955573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diagonala rundade hörn 7">
            <a:extLst>
              <a:ext uri="{FF2B5EF4-FFF2-40B4-BE49-F238E27FC236}">
                <a16:creationId xmlns:a16="http://schemas.microsoft.com/office/drawing/2014/main" id="{72A1E357-02AB-4EEA-A772-81F10514F509}"/>
              </a:ext>
            </a:extLst>
          </p:cNvPr>
          <p:cNvSpPr/>
          <p:nvPr/>
        </p:nvSpPr>
        <p:spPr>
          <a:xfrm>
            <a:off x="872395" y="1990443"/>
            <a:ext cx="9909748" cy="3383359"/>
          </a:xfrm>
          <a:prstGeom prst="round2DiagRect">
            <a:avLst>
              <a:gd name="adj1" fmla="val 0"/>
              <a:gd name="adj2" fmla="val 19364"/>
            </a:avLst>
          </a:prstGeom>
          <a:noFill/>
          <a:ln w="57150">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60F988F-6C6B-4209-A0EA-F0B432AC3ADD}"/>
              </a:ext>
            </a:extLst>
          </p:cNvPr>
          <p:cNvSpPr>
            <a:spLocks noGrp="1"/>
          </p:cNvSpPr>
          <p:nvPr>
            <p:ph type="title"/>
          </p:nvPr>
        </p:nvSpPr>
        <p:spPr>
          <a:xfrm>
            <a:off x="838200" y="616317"/>
            <a:ext cx="10515600" cy="1325563"/>
          </a:xfrm>
        </p:spPr>
        <p:txBody>
          <a:bodyPr/>
          <a:lstStyle/>
          <a:p>
            <a:r>
              <a:rPr lang="sv-SE" sz="4200" b="1"/>
              <a:t>Mål - Kommunen som geografiskt område</a:t>
            </a:r>
            <a:br>
              <a:rPr lang="sv-SE"/>
            </a:br>
            <a:endParaRPr lang="sv-SE"/>
          </a:p>
        </p:txBody>
      </p:sp>
      <p:sp>
        <p:nvSpPr>
          <p:cNvPr id="5" name="Ellips 4">
            <a:extLst>
              <a:ext uri="{FF2B5EF4-FFF2-40B4-BE49-F238E27FC236}">
                <a16:creationId xmlns:a16="http://schemas.microsoft.com/office/drawing/2014/main" id="{ADE3094B-336B-4222-8B8C-1D77998CC5E6}"/>
              </a:ext>
            </a:extLst>
          </p:cNvPr>
          <p:cNvSpPr/>
          <p:nvPr/>
        </p:nvSpPr>
        <p:spPr>
          <a:xfrm>
            <a:off x="9142983" y="3830505"/>
            <a:ext cx="2610397" cy="2499153"/>
          </a:xfrm>
          <a:prstGeom prst="ellipse">
            <a:avLst/>
          </a:prstGeom>
          <a:solidFill>
            <a:srgbClr val="009BAC"/>
          </a:solidFill>
          <a:ln>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328DBA4-4C6D-4694-A19B-AAF92450CFF6}"/>
              </a:ext>
            </a:extLst>
          </p:cNvPr>
          <p:cNvSpPr txBox="1"/>
          <p:nvPr/>
        </p:nvSpPr>
        <p:spPr>
          <a:xfrm>
            <a:off x="9247913" y="4523075"/>
            <a:ext cx="2400535" cy="1015663"/>
          </a:xfrm>
          <a:prstGeom prst="rect">
            <a:avLst/>
          </a:prstGeom>
          <a:noFill/>
        </p:spPr>
        <p:txBody>
          <a:bodyPr wrap="square" rtlCol="0">
            <a:spAutoFit/>
          </a:bodyPr>
          <a:lstStyle/>
          <a:p>
            <a:pPr algn="ctr"/>
            <a:r>
              <a:rPr lang="sv-SE" sz="6000" b="1" dirty="0">
                <a:solidFill>
                  <a:schemeClr val="bg1"/>
                </a:solidFill>
              </a:rPr>
              <a:t>-29%</a:t>
            </a:r>
          </a:p>
        </p:txBody>
      </p:sp>
      <p:sp>
        <p:nvSpPr>
          <p:cNvPr id="7" name="Platshållare för innehåll 2">
            <a:extLst>
              <a:ext uri="{FF2B5EF4-FFF2-40B4-BE49-F238E27FC236}">
                <a16:creationId xmlns:a16="http://schemas.microsoft.com/office/drawing/2014/main" id="{A19A5F9D-7B31-4DE7-A50E-7E0A29B075E3}"/>
              </a:ext>
            </a:extLst>
          </p:cNvPr>
          <p:cNvSpPr txBox="1">
            <a:spLocks/>
          </p:cNvSpPr>
          <p:nvPr/>
        </p:nvSpPr>
        <p:spPr>
          <a:xfrm>
            <a:off x="1409857" y="2160194"/>
            <a:ext cx="10515600" cy="1916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a:p>
          <a:p>
            <a:endParaRPr lang="sv-SE"/>
          </a:p>
          <a:p>
            <a:r>
              <a:rPr lang="sv-SE"/>
              <a:t>Energiförbrukning: minskat med 30% till 2030</a:t>
            </a:r>
          </a:p>
        </p:txBody>
      </p:sp>
      <p:cxnSp>
        <p:nvCxnSpPr>
          <p:cNvPr id="9" name="Rak koppling 8">
            <a:extLst>
              <a:ext uri="{FF2B5EF4-FFF2-40B4-BE49-F238E27FC236}">
                <a16:creationId xmlns:a16="http://schemas.microsoft.com/office/drawing/2014/main" id="{9A124A7A-D4D5-406C-BB79-DE350CBE54BF}"/>
              </a:ext>
            </a:extLst>
          </p:cNvPr>
          <p:cNvCxnSpPr/>
          <p:nvPr/>
        </p:nvCxnSpPr>
        <p:spPr>
          <a:xfrm>
            <a:off x="838200" y="1467623"/>
            <a:ext cx="10088380"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11" name="Kommunlogotyp">
            <a:extLst>
              <a:ext uri="{FF2B5EF4-FFF2-40B4-BE49-F238E27FC236}">
                <a16:creationId xmlns:a16="http://schemas.microsoft.com/office/drawing/2014/main" id="{C3989AEB-CF37-484C-83B0-A8A730EAD090}"/>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2" name="Platta">
              <a:extLst>
                <a:ext uri="{FF2B5EF4-FFF2-40B4-BE49-F238E27FC236}">
                  <a16:creationId xmlns:a16="http://schemas.microsoft.com/office/drawing/2014/main" id="{6722A8F6-4C22-4EBF-8861-C3919073C167}"/>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3" name="Kommunvapen">
              <a:extLst>
                <a:ext uri="{FF2B5EF4-FFF2-40B4-BE49-F238E27FC236}">
                  <a16:creationId xmlns:a16="http://schemas.microsoft.com/office/drawing/2014/main" id="{6380EEDD-94FF-41C7-AADF-37A40EF20A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Tree>
    <p:extLst>
      <p:ext uri="{BB962C8B-B14F-4D97-AF65-F5344CB8AC3E}">
        <p14:creationId xmlns:p14="http://schemas.microsoft.com/office/powerpoint/2010/main" val="2669843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Strategin omfattar åtgärder för många verksamhetsområden</a:t>
            </a:r>
          </a:p>
          <a:p>
            <a:r>
              <a:rPr lang="sv-SE" dirty="0"/>
              <a:t>Fossilbränslefritt och energieffektivt!</a:t>
            </a:r>
          </a:p>
          <a:p>
            <a:r>
              <a:rPr lang="sv-SE" dirty="0"/>
              <a:t>Allas ansvar</a:t>
            </a:r>
          </a:p>
          <a:p>
            <a:r>
              <a:rPr lang="sv-SE" dirty="0"/>
              <a:t>Vi går före genom att sätta målet till 2025!</a:t>
            </a:r>
          </a:p>
          <a:p>
            <a:r>
              <a:rPr lang="sv-SE" dirty="0"/>
              <a:t>Vår organisation skapar förutsättningar för medborgarna</a:t>
            </a:r>
          </a:p>
          <a:p>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1" name="Picture 2" descr="Bild på Klimatstrategins framsida, bli bakgrund med en tecknad jordglob.">
            <a:extLst>
              <a:ext uri="{FF2B5EF4-FFF2-40B4-BE49-F238E27FC236}">
                <a16:creationId xmlns:a16="http://schemas.microsoft.com/office/drawing/2014/main" id="{9091E122-FD8C-48FC-8C59-CD22216B94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55564">
            <a:off x="8413310" y="2414487"/>
            <a:ext cx="2250600" cy="2250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96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dirty="0"/>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Strategin omfattar åtgärder för många verksamhetsområden</a:t>
            </a:r>
          </a:p>
          <a:p>
            <a:r>
              <a:rPr lang="sv-SE" b="1" dirty="0"/>
              <a:t>Fossilbränslefritt och energieffektivt!</a:t>
            </a:r>
          </a:p>
          <a:p>
            <a:r>
              <a:rPr lang="sv-SE" dirty="0"/>
              <a:t>Allas ansvar</a:t>
            </a:r>
          </a:p>
          <a:p>
            <a:r>
              <a:rPr lang="sv-SE" dirty="0"/>
              <a:t>Vi går före genom att sätta målet till 2025!</a:t>
            </a:r>
          </a:p>
          <a:p>
            <a:r>
              <a:rPr lang="sv-SE" dirty="0"/>
              <a:t>Vår organisation skapar förutsättningar för medborgarna</a:t>
            </a:r>
          </a:p>
          <a:p>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6498DD13-F36D-407A-A130-56F0F835B5B1}"/>
              </a:ext>
            </a:extLst>
          </p:cNvPr>
          <p:cNvGraphicFramePr>
            <a:graphicFrameLocks/>
          </p:cNvGraphicFramePr>
          <p:nvPr>
            <p:extLst>
              <p:ext uri="{D42A27DB-BD31-4B8C-83A1-F6EECF244321}">
                <p14:modId xmlns:p14="http://schemas.microsoft.com/office/powerpoint/2010/main" val="3749617976"/>
              </p:ext>
            </p:extLst>
          </p:nvPr>
        </p:nvGraphicFramePr>
        <p:xfrm>
          <a:off x="7527720" y="2183618"/>
          <a:ext cx="4463009" cy="24683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9120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dirty="0"/>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Strategin omfattar åtgärder för många verksamhetsområden</a:t>
            </a:r>
          </a:p>
          <a:p>
            <a:r>
              <a:rPr lang="sv-SE" dirty="0"/>
              <a:t>Fossilbränslefritt och energieffektivt!</a:t>
            </a:r>
          </a:p>
          <a:p>
            <a:r>
              <a:rPr lang="sv-SE" b="1" dirty="0"/>
              <a:t>Allas ansvar</a:t>
            </a:r>
          </a:p>
          <a:p>
            <a:r>
              <a:rPr lang="sv-SE" dirty="0"/>
              <a:t>Vi går före genom att sätta målet till 2025!</a:t>
            </a:r>
          </a:p>
          <a:p>
            <a:r>
              <a:rPr lang="sv-SE" dirty="0"/>
              <a:t>Vår organisation skapar förutsättningar för medborgarna</a:t>
            </a:r>
          </a:p>
          <a:p>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6498DD13-F36D-407A-A130-56F0F835B5B1}"/>
              </a:ext>
            </a:extLst>
          </p:cNvPr>
          <p:cNvGraphicFramePr>
            <a:graphicFrameLocks/>
          </p:cNvGraphicFramePr>
          <p:nvPr/>
        </p:nvGraphicFramePr>
        <p:xfrm>
          <a:off x="7527720" y="2183618"/>
          <a:ext cx="4463009" cy="24683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7875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Strategin omfattar åtgärder för många verksamhetsområden</a:t>
            </a:r>
          </a:p>
          <a:p>
            <a:r>
              <a:rPr lang="sv-SE" dirty="0"/>
              <a:t>Fossilbränslefritt och energieffektivt!</a:t>
            </a:r>
          </a:p>
          <a:p>
            <a:r>
              <a:rPr lang="sv-SE" dirty="0"/>
              <a:t>Allas ansvar</a:t>
            </a:r>
          </a:p>
          <a:p>
            <a:r>
              <a:rPr lang="sv-SE" b="1" dirty="0"/>
              <a:t>Vi går före genom att sätta målet till 2025!</a:t>
            </a:r>
          </a:p>
          <a:p>
            <a:r>
              <a:rPr lang="sv-SE" dirty="0"/>
              <a:t>Vår organisation skapar förutsättningar för medborgarna</a:t>
            </a:r>
          </a:p>
          <a:p>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128B7E2E-1AC6-4A8C-A355-3149652B9193}"/>
              </a:ext>
              <a:ext uri="{147F2762-F138-4A5C-976F-8EAC2B608ADB}">
                <a16:predDERef xmlns:a16="http://schemas.microsoft.com/office/drawing/2014/main" pred="{CF828482-47E6-4E42-8E93-E3584B47B363}"/>
              </a:ext>
            </a:extLst>
          </p:cNvPr>
          <p:cNvGraphicFramePr>
            <a:graphicFrameLocks/>
          </p:cNvGraphicFramePr>
          <p:nvPr>
            <p:extLst>
              <p:ext uri="{D42A27DB-BD31-4B8C-83A1-F6EECF244321}">
                <p14:modId xmlns:p14="http://schemas.microsoft.com/office/powerpoint/2010/main" val="1344845627"/>
              </p:ext>
            </p:extLst>
          </p:nvPr>
        </p:nvGraphicFramePr>
        <p:xfrm>
          <a:off x="7556360" y="2183617"/>
          <a:ext cx="4401178" cy="24989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3130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a:t>Summering</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25624"/>
            <a:ext cx="6885219"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Strategin omfattar åtgärder för många verksamhetsområden</a:t>
            </a:r>
          </a:p>
          <a:p>
            <a:r>
              <a:rPr lang="sv-SE" dirty="0"/>
              <a:t>Fossilbränslefritt och energieffektivt!</a:t>
            </a:r>
          </a:p>
          <a:p>
            <a:r>
              <a:rPr lang="sv-SE" dirty="0"/>
              <a:t>Allas ansvar</a:t>
            </a:r>
          </a:p>
          <a:p>
            <a:r>
              <a:rPr lang="sv-SE" dirty="0"/>
              <a:t>Vi går före genom att sätta målet till 2025!</a:t>
            </a:r>
          </a:p>
          <a:p>
            <a:r>
              <a:rPr lang="sv-SE" b="1" dirty="0"/>
              <a:t>Vår organisation skapar förutsättningar för medborgarna</a:t>
            </a:r>
          </a:p>
          <a:p>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graphicFrame>
        <p:nvGraphicFramePr>
          <p:cNvPr id="11" name="Diagram 10">
            <a:extLst>
              <a:ext uri="{FF2B5EF4-FFF2-40B4-BE49-F238E27FC236}">
                <a16:creationId xmlns:a16="http://schemas.microsoft.com/office/drawing/2014/main" id="{128B7E2E-1AC6-4A8C-A355-3149652B9193}"/>
              </a:ext>
              <a:ext uri="{147F2762-F138-4A5C-976F-8EAC2B608ADB}">
                <a16:predDERef xmlns:a16="http://schemas.microsoft.com/office/drawing/2014/main" pred="{CF828482-47E6-4E42-8E93-E3584B47B363}"/>
              </a:ext>
            </a:extLst>
          </p:cNvPr>
          <p:cNvGraphicFramePr>
            <a:graphicFrameLocks/>
          </p:cNvGraphicFramePr>
          <p:nvPr/>
        </p:nvGraphicFramePr>
        <p:xfrm>
          <a:off x="7556360" y="2183617"/>
          <a:ext cx="4401178" cy="24989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61907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BE2F39-3CF6-405C-8A0E-4326270383DE}"/>
              </a:ext>
            </a:extLst>
          </p:cNvPr>
          <p:cNvSpPr>
            <a:spLocks noGrp="1"/>
          </p:cNvSpPr>
          <p:nvPr>
            <p:ph type="title"/>
          </p:nvPr>
        </p:nvSpPr>
        <p:spPr>
          <a:xfrm>
            <a:off x="838200" y="908342"/>
            <a:ext cx="10717404" cy="1897628"/>
          </a:xfrm>
        </p:spPr>
        <p:txBody>
          <a:bodyPr>
            <a:normAutofit/>
          </a:bodyPr>
          <a:lstStyle/>
          <a:p>
            <a:r>
              <a:rPr lang="sv-SE" sz="4000" b="1"/>
              <a:t>Vad kommer du att göra i ditt arbete för att bidra till minskad klimatpåverkan i Östersunds kommun?</a:t>
            </a:r>
          </a:p>
        </p:txBody>
      </p:sp>
      <p:sp>
        <p:nvSpPr>
          <p:cNvPr id="3" name="Platshållare för innehåll 2">
            <a:extLst>
              <a:ext uri="{FF2B5EF4-FFF2-40B4-BE49-F238E27FC236}">
                <a16:creationId xmlns:a16="http://schemas.microsoft.com/office/drawing/2014/main" id="{5F19DC8D-0697-4D07-93DA-AA32ED011CA4}"/>
              </a:ext>
            </a:extLst>
          </p:cNvPr>
          <p:cNvSpPr>
            <a:spLocks noGrp="1"/>
          </p:cNvSpPr>
          <p:nvPr>
            <p:ph idx="1"/>
          </p:nvPr>
        </p:nvSpPr>
        <p:spPr>
          <a:xfrm>
            <a:off x="982012" y="3197486"/>
            <a:ext cx="7511059" cy="2752172"/>
          </a:xfrm>
        </p:spPr>
        <p:txBody>
          <a:bodyPr/>
          <a:lstStyle/>
          <a:p>
            <a:pPr marL="0" indent="0">
              <a:buNone/>
            </a:pPr>
            <a:r>
              <a:rPr lang="sv-SE">
                <a:solidFill>
                  <a:srgbClr val="009BAC"/>
                </a:solidFill>
                <a:hlinkClick r:id="rId3">
                  <a:extLst>
                    <a:ext uri="{A12FA001-AC4F-418D-AE19-62706E023703}">
                      <ahyp:hlinkClr xmlns:ahyp="http://schemas.microsoft.com/office/drawing/2018/hyperlinkcolor" val="tx"/>
                    </a:ext>
                  </a:extLst>
                </a:hlinkClick>
              </a:rPr>
              <a:t>www.menti.com</a:t>
            </a:r>
            <a:endParaRPr lang="sv-SE">
              <a:solidFill>
                <a:srgbClr val="009BAC"/>
              </a:solidFill>
            </a:endParaRPr>
          </a:p>
          <a:p>
            <a:pPr marL="0" indent="0">
              <a:buNone/>
            </a:pPr>
            <a:endParaRPr lang="sv-SE"/>
          </a:p>
        </p:txBody>
      </p:sp>
      <p:grpSp>
        <p:nvGrpSpPr>
          <p:cNvPr id="5" name="Kommunlogotyp">
            <a:extLst>
              <a:ext uri="{FF2B5EF4-FFF2-40B4-BE49-F238E27FC236}">
                <a16:creationId xmlns:a16="http://schemas.microsoft.com/office/drawing/2014/main" id="{152367E0-6AE9-4DC9-9877-7BE87E3CD5DC}"/>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6" name="Platta">
              <a:extLst>
                <a:ext uri="{FF2B5EF4-FFF2-40B4-BE49-F238E27FC236}">
                  <a16:creationId xmlns:a16="http://schemas.microsoft.com/office/drawing/2014/main" id="{CCF72948-69D4-4A75-8887-A48BB1100A7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7" name="Kommunvapen">
              <a:extLst>
                <a:ext uri="{FF2B5EF4-FFF2-40B4-BE49-F238E27FC236}">
                  <a16:creationId xmlns:a16="http://schemas.microsoft.com/office/drawing/2014/main" id="{BAAD62B3-80C2-4FEF-8FD8-74F7886CCB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cxnSp>
        <p:nvCxnSpPr>
          <p:cNvPr id="8" name="Rak koppling 7">
            <a:extLst>
              <a:ext uri="{FF2B5EF4-FFF2-40B4-BE49-F238E27FC236}">
                <a16:creationId xmlns:a16="http://schemas.microsoft.com/office/drawing/2014/main" id="{CB6263B1-55BD-4343-A1E3-D119CCDA16B9}"/>
              </a:ext>
            </a:extLst>
          </p:cNvPr>
          <p:cNvCxnSpPr>
            <a:cxnSpLocks/>
          </p:cNvCxnSpPr>
          <p:nvPr/>
        </p:nvCxnSpPr>
        <p:spPr>
          <a:xfrm>
            <a:off x="838200" y="2629996"/>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pic>
        <p:nvPicPr>
          <p:cNvPr id="9" name="Platshållare för innehåll 8" descr="En bild som visar rum&#10;&#10;Automatiskt genererad beskrivning">
            <a:extLst>
              <a:ext uri="{FF2B5EF4-FFF2-40B4-BE49-F238E27FC236}">
                <a16:creationId xmlns:a16="http://schemas.microsoft.com/office/drawing/2014/main" id="{7CACC31C-18E3-4FE6-BD2B-806028846A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841553">
            <a:off x="8163963" y="3206571"/>
            <a:ext cx="2974668" cy="3011274"/>
          </a:xfrm>
          <a:prstGeom prst="rect">
            <a:avLst/>
          </a:prstGeom>
        </p:spPr>
      </p:pic>
    </p:spTree>
    <p:extLst>
      <p:ext uri="{BB962C8B-B14F-4D97-AF65-F5344CB8AC3E}">
        <p14:creationId xmlns:p14="http://schemas.microsoft.com/office/powerpoint/2010/main" val="25811021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A6CC35-DEF2-4D5F-9877-A238D9F15E07}"/>
              </a:ext>
            </a:extLst>
          </p:cNvPr>
          <p:cNvSpPr>
            <a:spLocks noGrp="1"/>
          </p:cNvSpPr>
          <p:nvPr>
            <p:ph type="title"/>
          </p:nvPr>
        </p:nvSpPr>
        <p:spPr>
          <a:xfrm>
            <a:off x="838200" y="365125"/>
            <a:ext cx="10515600" cy="1325563"/>
          </a:xfrm>
        </p:spPr>
        <p:txBody>
          <a:bodyPr>
            <a:normAutofit/>
          </a:bodyPr>
          <a:lstStyle/>
          <a:p>
            <a:r>
              <a:rPr lang="sv-SE" sz="4200" b="1" dirty="0"/>
              <a:t>Tips!</a:t>
            </a:r>
          </a:p>
        </p:txBody>
      </p:sp>
      <p:cxnSp>
        <p:nvCxnSpPr>
          <p:cNvPr id="4" name="Rak koppling 3">
            <a:extLst>
              <a:ext uri="{FF2B5EF4-FFF2-40B4-BE49-F238E27FC236}">
                <a16:creationId xmlns:a16="http://schemas.microsoft.com/office/drawing/2014/main" id="{FD42B92E-7FF7-4CB5-B3A3-9FB68F62A6FB}"/>
              </a:ext>
            </a:extLst>
          </p:cNvPr>
          <p:cNvCxnSpPr>
            <a:cxnSpLocks/>
          </p:cNvCxnSpPr>
          <p:nvPr/>
        </p:nvCxnSpPr>
        <p:spPr>
          <a:xfrm>
            <a:off x="838200" y="1467623"/>
            <a:ext cx="9266695"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5" name="Platshållare för innehåll 2">
            <a:extLst>
              <a:ext uri="{FF2B5EF4-FFF2-40B4-BE49-F238E27FC236}">
                <a16:creationId xmlns:a16="http://schemas.microsoft.com/office/drawing/2014/main" id="{B2F5A2E9-5303-4B81-A9B4-F5CB204B44C0}"/>
              </a:ext>
            </a:extLst>
          </p:cNvPr>
          <p:cNvSpPr txBox="1">
            <a:spLocks/>
          </p:cNvSpPr>
          <p:nvPr/>
        </p:nvSpPr>
        <p:spPr>
          <a:xfrm>
            <a:off x="838200" y="1898074"/>
            <a:ext cx="4909457"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Östersunds kommun är medlem i </a:t>
            </a:r>
            <a:r>
              <a:rPr lang="sv-SE" b="1" dirty="0"/>
              <a:t>klimatkommunerna</a:t>
            </a:r>
          </a:p>
          <a:p>
            <a:r>
              <a:rPr lang="sv-SE" dirty="0"/>
              <a:t>Få deras nyhetsbrev och håll dig uppdaterad</a:t>
            </a:r>
          </a:p>
          <a:p>
            <a:pPr marL="0" indent="0">
              <a:buNone/>
            </a:pPr>
            <a:r>
              <a:rPr lang="sv-SE" dirty="0">
                <a:hlinkClick r:id="rId3"/>
              </a:rPr>
              <a:t>Nyheter | Klimatkommunerna</a:t>
            </a:r>
            <a:endParaRPr lang="sv-SE" dirty="0"/>
          </a:p>
          <a:p>
            <a:pPr marL="0" indent="0">
              <a:buNone/>
            </a:pPr>
            <a:endParaRPr lang="sv-SE" dirty="0"/>
          </a:p>
          <a:p>
            <a:endParaRPr lang="sv-SE" dirty="0"/>
          </a:p>
          <a:p>
            <a:endParaRPr lang="sv-SE" dirty="0"/>
          </a:p>
          <a:p>
            <a:pPr marL="0" indent="0">
              <a:buFont typeface="Arial" panose="020B0604020202020204" pitchFamily="34" charset="0"/>
              <a:buNone/>
            </a:pPr>
            <a:endParaRPr lang="sv-SE" dirty="0"/>
          </a:p>
        </p:txBody>
      </p:sp>
      <p:grpSp>
        <p:nvGrpSpPr>
          <p:cNvPr id="7" name="Kommunlogotyp">
            <a:extLst>
              <a:ext uri="{FF2B5EF4-FFF2-40B4-BE49-F238E27FC236}">
                <a16:creationId xmlns:a16="http://schemas.microsoft.com/office/drawing/2014/main" id="{00FBE38F-A7C0-4F89-A250-0FD317B2546B}"/>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8" name="Platta">
              <a:extLst>
                <a:ext uri="{FF2B5EF4-FFF2-40B4-BE49-F238E27FC236}">
                  <a16:creationId xmlns:a16="http://schemas.microsoft.com/office/drawing/2014/main" id="{926ECEFF-5F71-451A-BFE1-49F624F23273}"/>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9" name="Kommunvapen">
              <a:extLst>
                <a:ext uri="{FF2B5EF4-FFF2-40B4-BE49-F238E27FC236}">
                  <a16:creationId xmlns:a16="http://schemas.microsoft.com/office/drawing/2014/main" id="{41ECC1D7-03B0-4214-B7A2-A59ADFC342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26" name="Bildobjekt 1" descr="image001">
            <a:extLst>
              <a:ext uri="{FF2B5EF4-FFF2-40B4-BE49-F238E27FC236}">
                <a16:creationId xmlns:a16="http://schemas.microsoft.com/office/drawing/2014/main" id="{09057DD7-092E-4A6E-9C41-8A33270123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47657" y="1690688"/>
            <a:ext cx="6085300" cy="298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2841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18833F-3AFE-4B8A-8441-9D3247B55FA9}"/>
              </a:ext>
            </a:extLst>
          </p:cNvPr>
          <p:cNvSpPr>
            <a:spLocks noGrp="1"/>
          </p:cNvSpPr>
          <p:nvPr>
            <p:ph type="title"/>
          </p:nvPr>
        </p:nvSpPr>
        <p:spPr/>
        <p:txBody>
          <a:bodyPr/>
          <a:lstStyle/>
          <a:p>
            <a:r>
              <a:rPr lang="sv-SE"/>
              <a:t>Här hittar ni Klimatstrategin </a:t>
            </a:r>
          </a:p>
        </p:txBody>
      </p:sp>
      <p:sp>
        <p:nvSpPr>
          <p:cNvPr id="3" name="Platshållare för innehåll 2">
            <a:extLst>
              <a:ext uri="{FF2B5EF4-FFF2-40B4-BE49-F238E27FC236}">
                <a16:creationId xmlns:a16="http://schemas.microsoft.com/office/drawing/2014/main" id="{A2177F33-85FD-4E6F-ACEE-33B4BCFD3D44}"/>
              </a:ext>
            </a:extLst>
          </p:cNvPr>
          <p:cNvSpPr>
            <a:spLocks noGrp="1"/>
          </p:cNvSpPr>
          <p:nvPr>
            <p:ph idx="1"/>
          </p:nvPr>
        </p:nvSpPr>
        <p:spPr>
          <a:xfrm>
            <a:off x="838200" y="2183617"/>
            <a:ext cx="10515600" cy="3993345"/>
          </a:xfrm>
        </p:spPr>
        <p:txBody>
          <a:bodyPr/>
          <a:lstStyle/>
          <a:p>
            <a:pPr marL="0" indent="0">
              <a:lnSpc>
                <a:spcPct val="150000"/>
              </a:lnSpc>
              <a:buNone/>
            </a:pPr>
            <a:r>
              <a:rPr lang="sv-SE"/>
              <a:t>Östersunds kommun </a:t>
            </a:r>
            <a:r>
              <a:rPr lang="sv-SE">
                <a:sym typeface="Wingdings" panose="05000000000000000000" pitchFamily="2" charset="2"/>
              </a:rPr>
              <a:t> Bygga, bo och miljö  Klimat och miljö  Klimatprogram och –strategi</a:t>
            </a:r>
          </a:p>
          <a:p>
            <a:pPr marL="0" indent="0">
              <a:lnSpc>
                <a:spcPct val="150000"/>
              </a:lnSpc>
              <a:buNone/>
            </a:pPr>
            <a:r>
              <a:rPr lang="sv-SE" sz="1400">
                <a:solidFill>
                  <a:srgbClr val="009BAC"/>
                </a:solidFill>
                <a:hlinkClick r:id="rId3">
                  <a:extLst>
                    <a:ext uri="{A12FA001-AC4F-418D-AE19-62706E023703}">
                      <ahyp:hlinkClr xmlns:ahyp="http://schemas.microsoft.com/office/drawing/2018/hyperlinkcolor" val="tx"/>
                    </a:ext>
                  </a:extLst>
                </a:hlinkClick>
              </a:rPr>
              <a:t>https://www.ostersund.se/bygga-bo-och-miljo/klimat-och-miljo/klimatprogram-och-strategi.html</a:t>
            </a:r>
            <a:r>
              <a:rPr lang="sv-SE" sz="1400">
                <a:solidFill>
                  <a:srgbClr val="009BAC"/>
                </a:solidFill>
              </a:rPr>
              <a:t> </a:t>
            </a:r>
          </a:p>
          <a:p>
            <a:pPr marL="0" indent="0">
              <a:lnSpc>
                <a:spcPct val="150000"/>
              </a:lnSpc>
              <a:buNone/>
            </a:pPr>
            <a:endParaRPr lang="sv-SE">
              <a:sym typeface="Wingdings" panose="05000000000000000000" pitchFamily="2" charset="2"/>
            </a:endParaRPr>
          </a:p>
          <a:p>
            <a:pPr marL="0" indent="0">
              <a:lnSpc>
                <a:spcPct val="150000"/>
              </a:lnSpc>
              <a:buNone/>
            </a:pPr>
            <a:endParaRPr lang="sv-SE">
              <a:sym typeface="Wingdings" panose="05000000000000000000" pitchFamily="2" charset="2"/>
            </a:endParaRPr>
          </a:p>
          <a:p>
            <a:pPr marL="0" indent="0">
              <a:buNone/>
            </a:pPr>
            <a:endParaRPr lang="sv-SE"/>
          </a:p>
        </p:txBody>
      </p:sp>
      <p:grpSp>
        <p:nvGrpSpPr>
          <p:cNvPr id="4" name="Kommunlogotyp">
            <a:extLst>
              <a:ext uri="{FF2B5EF4-FFF2-40B4-BE49-F238E27FC236}">
                <a16:creationId xmlns:a16="http://schemas.microsoft.com/office/drawing/2014/main" id="{C583907A-3420-4329-9CB4-70BB17F3DBAF}"/>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31F5288-42F7-4FEB-9816-13ACF29E169E}"/>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0AE4D57A-E8B5-4878-AEA1-E7129E5BE9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7" name="Puls_animerad">
            <a:extLst>
              <a:ext uri="{FF2B5EF4-FFF2-40B4-BE49-F238E27FC236}">
                <a16:creationId xmlns:a16="http://schemas.microsoft.com/office/drawing/2014/main" id="{52B925DF-94F0-40AA-9E83-273CE8E68482}"/>
              </a:ext>
            </a:extLst>
          </p:cNvPr>
          <p:cNvSpPr>
            <a:spLocks noChangeArrowheads="1"/>
          </p:cNvSpPr>
          <p:nvPr/>
        </p:nvSpPr>
        <p:spPr bwMode="auto">
          <a:xfrm>
            <a:off x="0" y="5501898"/>
            <a:ext cx="6912244" cy="990977"/>
          </a:xfrm>
          <a:custGeom>
            <a:avLst/>
            <a:gdLst>
              <a:gd name="T0" fmla="*/ 13229 w 25800"/>
              <a:gd name="T1" fmla="*/ 1226 h 3275"/>
              <a:gd name="T2" fmla="*/ 12836 w 25800"/>
              <a:gd name="T3" fmla="*/ 591 h 3275"/>
              <a:gd name="T4" fmla="*/ 12210 w 25800"/>
              <a:gd name="T5" fmla="*/ 2416 h 3275"/>
              <a:gd name="T6" fmla="*/ 9740 w 25800"/>
              <a:gd name="T7" fmla="*/ 2425 h 3275"/>
              <a:gd name="T8" fmla="*/ 9337 w 25800"/>
              <a:gd name="T9" fmla="*/ 386 h 3275"/>
              <a:gd name="T10" fmla="*/ 8720 w 25800"/>
              <a:gd name="T11" fmla="*/ 103 h 3275"/>
              <a:gd name="T12" fmla="*/ 7442 w 25800"/>
              <a:gd name="T13" fmla="*/ 814 h 3275"/>
              <a:gd name="T14" fmla="*/ 6285 w 25800"/>
              <a:gd name="T15" fmla="*/ 1235 h 3275"/>
              <a:gd name="T16" fmla="*/ 0 w 25800"/>
              <a:gd name="T17" fmla="*/ 1851 h 3275"/>
              <a:gd name="T18" fmla="*/ 5522 w 25800"/>
              <a:gd name="T19" fmla="*/ 1748 h 3275"/>
              <a:gd name="T20" fmla="*/ 6816 w 25800"/>
              <a:gd name="T21" fmla="*/ 1252 h 3275"/>
              <a:gd name="T22" fmla="*/ 8617 w 25800"/>
              <a:gd name="T23" fmla="*/ 1688 h 3275"/>
              <a:gd name="T24" fmla="*/ 9449 w 25800"/>
              <a:gd name="T25" fmla="*/ 0 h 3275"/>
              <a:gd name="T26" fmla="*/ 9843 w 25800"/>
              <a:gd name="T27" fmla="*/ 283 h 3275"/>
              <a:gd name="T28" fmla="*/ 10932 w 25800"/>
              <a:gd name="T29" fmla="*/ 660 h 3275"/>
              <a:gd name="T30" fmla="*/ 12107 w 25800"/>
              <a:gd name="T31" fmla="*/ 489 h 3275"/>
              <a:gd name="T32" fmla="*/ 12938 w 25800"/>
              <a:gd name="T33" fmla="*/ 1114 h 3275"/>
              <a:gd name="T34" fmla="*/ 13332 w 25800"/>
              <a:gd name="T35" fmla="*/ 2888 h 3275"/>
              <a:gd name="T36" fmla="*/ 15595 w 25800"/>
              <a:gd name="T37" fmla="*/ 1714 h 3275"/>
              <a:gd name="T38" fmla="*/ 16384 w 25800"/>
              <a:gd name="T39" fmla="*/ 712 h 3275"/>
              <a:gd name="T40" fmla="*/ 17079 w 25800"/>
              <a:gd name="T41" fmla="*/ 1612 h 3275"/>
              <a:gd name="T42" fmla="*/ 19094 w 25800"/>
              <a:gd name="T43" fmla="*/ 1629 h 3275"/>
              <a:gd name="T44" fmla="*/ 19925 w 25800"/>
              <a:gd name="T45" fmla="*/ 694 h 3275"/>
              <a:gd name="T46" fmla="*/ 20320 w 25800"/>
              <a:gd name="T47" fmla="*/ 977 h 3275"/>
              <a:gd name="T48" fmla="*/ 25799 w 25800"/>
              <a:gd name="T49" fmla="*/ 1748 h 3275"/>
              <a:gd name="T50" fmla="*/ 20217 w 25800"/>
              <a:gd name="T51" fmla="*/ 1851 h 3275"/>
              <a:gd name="T52" fmla="*/ 19822 w 25800"/>
              <a:gd name="T53" fmla="*/ 1080 h 3275"/>
              <a:gd name="T54" fmla="*/ 19197 w 25800"/>
              <a:gd name="T55" fmla="*/ 797 h 3275"/>
              <a:gd name="T56" fmla="*/ 18065 w 25800"/>
              <a:gd name="T57" fmla="*/ 1106 h 3275"/>
              <a:gd name="T58" fmla="*/ 16985 w 25800"/>
              <a:gd name="T59" fmla="*/ 1269 h 3275"/>
              <a:gd name="T60" fmla="*/ 15707 w 25800"/>
              <a:gd name="T61" fmla="*/ 1269 h 3275"/>
              <a:gd name="T62" fmla="*/ 14447 w 25800"/>
              <a:gd name="T63" fmla="*/ 1243 h 3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800" h="3275">
                <a:moveTo>
                  <a:pt x="13229" y="3274"/>
                </a:moveTo>
                <a:lnTo>
                  <a:pt x="13229" y="1226"/>
                </a:lnTo>
                <a:lnTo>
                  <a:pt x="12836" y="1226"/>
                </a:lnTo>
                <a:lnTo>
                  <a:pt x="12836" y="591"/>
                </a:lnTo>
                <a:lnTo>
                  <a:pt x="12210" y="591"/>
                </a:lnTo>
                <a:lnTo>
                  <a:pt x="12210" y="2416"/>
                </a:lnTo>
                <a:lnTo>
                  <a:pt x="10932" y="832"/>
                </a:lnTo>
                <a:lnTo>
                  <a:pt x="9740" y="2425"/>
                </a:lnTo>
                <a:lnTo>
                  <a:pt x="9740" y="386"/>
                </a:lnTo>
                <a:lnTo>
                  <a:pt x="9337" y="386"/>
                </a:lnTo>
                <a:lnTo>
                  <a:pt x="9337" y="103"/>
                </a:lnTo>
                <a:lnTo>
                  <a:pt x="8720" y="103"/>
                </a:lnTo>
                <a:lnTo>
                  <a:pt x="8720" y="1911"/>
                </a:lnTo>
                <a:lnTo>
                  <a:pt x="7442" y="814"/>
                </a:lnTo>
                <a:lnTo>
                  <a:pt x="6842" y="1363"/>
                </a:lnTo>
                <a:lnTo>
                  <a:pt x="6285" y="1235"/>
                </a:lnTo>
                <a:lnTo>
                  <a:pt x="5556" y="1851"/>
                </a:lnTo>
                <a:lnTo>
                  <a:pt x="0" y="1851"/>
                </a:lnTo>
                <a:lnTo>
                  <a:pt x="0" y="1748"/>
                </a:lnTo>
                <a:lnTo>
                  <a:pt x="5522" y="1748"/>
                </a:lnTo>
                <a:lnTo>
                  <a:pt x="6259" y="1123"/>
                </a:lnTo>
                <a:lnTo>
                  <a:pt x="6816" y="1252"/>
                </a:lnTo>
                <a:lnTo>
                  <a:pt x="7434" y="677"/>
                </a:lnTo>
                <a:lnTo>
                  <a:pt x="8617" y="1688"/>
                </a:lnTo>
                <a:lnTo>
                  <a:pt x="8617" y="0"/>
                </a:lnTo>
                <a:lnTo>
                  <a:pt x="9449" y="0"/>
                </a:lnTo>
                <a:lnTo>
                  <a:pt x="9449" y="283"/>
                </a:lnTo>
                <a:lnTo>
                  <a:pt x="9843" y="283"/>
                </a:lnTo>
                <a:lnTo>
                  <a:pt x="9843" y="2108"/>
                </a:lnTo>
                <a:lnTo>
                  <a:pt x="10932" y="660"/>
                </a:lnTo>
                <a:lnTo>
                  <a:pt x="12107" y="2117"/>
                </a:lnTo>
                <a:lnTo>
                  <a:pt x="12107" y="489"/>
                </a:lnTo>
                <a:lnTo>
                  <a:pt x="12938" y="489"/>
                </a:lnTo>
                <a:lnTo>
                  <a:pt x="12938" y="1114"/>
                </a:lnTo>
                <a:lnTo>
                  <a:pt x="13332" y="1114"/>
                </a:lnTo>
                <a:lnTo>
                  <a:pt x="13332" y="2888"/>
                </a:lnTo>
                <a:lnTo>
                  <a:pt x="14404" y="1097"/>
                </a:lnTo>
                <a:lnTo>
                  <a:pt x="15595" y="1714"/>
                </a:lnTo>
                <a:lnTo>
                  <a:pt x="15595" y="1209"/>
                </a:lnTo>
                <a:lnTo>
                  <a:pt x="16384" y="712"/>
                </a:lnTo>
                <a:lnTo>
                  <a:pt x="17087" y="1209"/>
                </a:lnTo>
                <a:lnTo>
                  <a:pt x="17079" y="1612"/>
                </a:lnTo>
                <a:lnTo>
                  <a:pt x="18065" y="986"/>
                </a:lnTo>
                <a:lnTo>
                  <a:pt x="19094" y="1629"/>
                </a:lnTo>
                <a:lnTo>
                  <a:pt x="19094" y="694"/>
                </a:lnTo>
                <a:lnTo>
                  <a:pt x="19925" y="694"/>
                </a:lnTo>
                <a:lnTo>
                  <a:pt x="19925" y="977"/>
                </a:lnTo>
                <a:lnTo>
                  <a:pt x="20320" y="977"/>
                </a:lnTo>
                <a:lnTo>
                  <a:pt x="20320" y="1748"/>
                </a:lnTo>
                <a:lnTo>
                  <a:pt x="25799" y="1748"/>
                </a:lnTo>
                <a:lnTo>
                  <a:pt x="25799" y="1851"/>
                </a:lnTo>
                <a:lnTo>
                  <a:pt x="20217" y="1851"/>
                </a:lnTo>
                <a:lnTo>
                  <a:pt x="20217" y="1080"/>
                </a:lnTo>
                <a:lnTo>
                  <a:pt x="19822" y="1080"/>
                </a:lnTo>
                <a:lnTo>
                  <a:pt x="19822" y="797"/>
                </a:lnTo>
                <a:lnTo>
                  <a:pt x="19197" y="797"/>
                </a:lnTo>
                <a:lnTo>
                  <a:pt x="19197" y="1816"/>
                </a:lnTo>
                <a:lnTo>
                  <a:pt x="18065" y="1106"/>
                </a:lnTo>
                <a:lnTo>
                  <a:pt x="16967" y="1808"/>
                </a:lnTo>
                <a:lnTo>
                  <a:pt x="16985" y="1269"/>
                </a:lnTo>
                <a:lnTo>
                  <a:pt x="16376" y="840"/>
                </a:lnTo>
                <a:lnTo>
                  <a:pt x="15707" y="1269"/>
                </a:lnTo>
                <a:lnTo>
                  <a:pt x="15707" y="1885"/>
                </a:lnTo>
                <a:lnTo>
                  <a:pt x="14447" y="1243"/>
                </a:lnTo>
                <a:lnTo>
                  <a:pt x="13229" y="3274"/>
                </a:lnTo>
              </a:path>
            </a:pathLst>
          </a:custGeom>
          <a:solidFill>
            <a:srgbClr val="009BAC"/>
          </a:solidFill>
          <a:ln>
            <a:noFill/>
          </a:ln>
          <a:effectLst/>
        </p:spPr>
        <p:txBody>
          <a:bodyPr wrap="none" anchor="ctr"/>
          <a:lstStyle/>
          <a:p>
            <a:endParaRPr lang="sv-SE">
              <a:solidFill>
                <a:srgbClr val="95C11F"/>
              </a:solidFill>
            </a:endParaRPr>
          </a:p>
        </p:txBody>
      </p:sp>
      <p:cxnSp>
        <p:nvCxnSpPr>
          <p:cNvPr id="8" name="Rak koppling 7">
            <a:extLst>
              <a:ext uri="{FF2B5EF4-FFF2-40B4-BE49-F238E27FC236}">
                <a16:creationId xmlns:a16="http://schemas.microsoft.com/office/drawing/2014/main" id="{CF684BB0-DE0B-4A1C-B447-435459827EC6}"/>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58C6C531-35E7-4424-A03F-70A726C3397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476840">
            <a:off x="8496406" y="3243712"/>
            <a:ext cx="2732835" cy="2757567"/>
          </a:xfrm>
          <a:prstGeom prst="rect">
            <a:avLst/>
          </a:prstGeom>
        </p:spPr>
      </p:pic>
    </p:spTree>
    <p:extLst>
      <p:ext uri="{BB962C8B-B14F-4D97-AF65-F5344CB8AC3E}">
        <p14:creationId xmlns:p14="http://schemas.microsoft.com/office/powerpoint/2010/main" val="312889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18833F-3AFE-4B8A-8441-9D3247B55FA9}"/>
              </a:ext>
            </a:extLst>
          </p:cNvPr>
          <p:cNvSpPr>
            <a:spLocks noGrp="1"/>
          </p:cNvSpPr>
          <p:nvPr>
            <p:ph type="title"/>
          </p:nvPr>
        </p:nvSpPr>
        <p:spPr/>
        <p:txBody>
          <a:bodyPr/>
          <a:lstStyle/>
          <a:p>
            <a:r>
              <a:rPr lang="sv-SE" dirty="0"/>
              <a:t>Goda exempel</a:t>
            </a:r>
          </a:p>
        </p:txBody>
      </p:sp>
      <p:sp>
        <p:nvSpPr>
          <p:cNvPr id="3" name="Platshållare för innehåll 2">
            <a:extLst>
              <a:ext uri="{FF2B5EF4-FFF2-40B4-BE49-F238E27FC236}">
                <a16:creationId xmlns:a16="http://schemas.microsoft.com/office/drawing/2014/main" id="{A2177F33-85FD-4E6F-ACEE-33B4BCFD3D44}"/>
              </a:ext>
            </a:extLst>
          </p:cNvPr>
          <p:cNvSpPr>
            <a:spLocks noGrp="1"/>
          </p:cNvSpPr>
          <p:nvPr>
            <p:ph idx="1"/>
          </p:nvPr>
        </p:nvSpPr>
        <p:spPr>
          <a:xfrm>
            <a:off x="838200" y="2183617"/>
            <a:ext cx="10515600" cy="3993345"/>
          </a:xfrm>
        </p:spPr>
        <p:txBody>
          <a:bodyPr/>
          <a:lstStyle/>
          <a:p>
            <a:pPr marL="0" indent="0">
              <a:lnSpc>
                <a:spcPct val="150000"/>
              </a:lnSpc>
              <a:buNone/>
            </a:pPr>
            <a:endParaRPr lang="sv-SE" dirty="0">
              <a:sym typeface="Wingdings" panose="05000000000000000000" pitchFamily="2" charset="2"/>
            </a:endParaRPr>
          </a:p>
          <a:p>
            <a:pPr marL="0" indent="0">
              <a:lnSpc>
                <a:spcPct val="150000"/>
              </a:lnSpc>
              <a:buNone/>
            </a:pPr>
            <a:endParaRPr lang="sv-SE" dirty="0">
              <a:sym typeface="Wingdings" panose="05000000000000000000" pitchFamily="2" charset="2"/>
            </a:endParaRPr>
          </a:p>
          <a:p>
            <a:pPr marL="0" indent="0">
              <a:buNone/>
            </a:pPr>
            <a:endParaRPr lang="sv-SE" dirty="0"/>
          </a:p>
        </p:txBody>
      </p:sp>
      <p:grpSp>
        <p:nvGrpSpPr>
          <p:cNvPr id="4" name="Kommunlogotyp">
            <a:extLst>
              <a:ext uri="{FF2B5EF4-FFF2-40B4-BE49-F238E27FC236}">
                <a16:creationId xmlns:a16="http://schemas.microsoft.com/office/drawing/2014/main" id="{C583907A-3420-4329-9CB4-70BB17F3DBAF}"/>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31F5288-42F7-4FEB-9816-13ACF29E169E}"/>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0AE4D57A-E8B5-4878-AEA1-E7129E5BE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7" name="Puls_animerad">
            <a:extLst>
              <a:ext uri="{FF2B5EF4-FFF2-40B4-BE49-F238E27FC236}">
                <a16:creationId xmlns:a16="http://schemas.microsoft.com/office/drawing/2014/main" id="{52B925DF-94F0-40AA-9E83-273CE8E68482}"/>
              </a:ext>
            </a:extLst>
          </p:cNvPr>
          <p:cNvSpPr>
            <a:spLocks noChangeArrowheads="1"/>
          </p:cNvSpPr>
          <p:nvPr/>
        </p:nvSpPr>
        <p:spPr bwMode="auto">
          <a:xfrm>
            <a:off x="0" y="5501898"/>
            <a:ext cx="6912244" cy="990977"/>
          </a:xfrm>
          <a:custGeom>
            <a:avLst/>
            <a:gdLst>
              <a:gd name="T0" fmla="*/ 13229 w 25800"/>
              <a:gd name="T1" fmla="*/ 1226 h 3275"/>
              <a:gd name="T2" fmla="*/ 12836 w 25800"/>
              <a:gd name="T3" fmla="*/ 591 h 3275"/>
              <a:gd name="T4" fmla="*/ 12210 w 25800"/>
              <a:gd name="T5" fmla="*/ 2416 h 3275"/>
              <a:gd name="T6" fmla="*/ 9740 w 25800"/>
              <a:gd name="T7" fmla="*/ 2425 h 3275"/>
              <a:gd name="T8" fmla="*/ 9337 w 25800"/>
              <a:gd name="T9" fmla="*/ 386 h 3275"/>
              <a:gd name="T10" fmla="*/ 8720 w 25800"/>
              <a:gd name="T11" fmla="*/ 103 h 3275"/>
              <a:gd name="T12" fmla="*/ 7442 w 25800"/>
              <a:gd name="T13" fmla="*/ 814 h 3275"/>
              <a:gd name="T14" fmla="*/ 6285 w 25800"/>
              <a:gd name="T15" fmla="*/ 1235 h 3275"/>
              <a:gd name="T16" fmla="*/ 0 w 25800"/>
              <a:gd name="T17" fmla="*/ 1851 h 3275"/>
              <a:gd name="T18" fmla="*/ 5522 w 25800"/>
              <a:gd name="T19" fmla="*/ 1748 h 3275"/>
              <a:gd name="T20" fmla="*/ 6816 w 25800"/>
              <a:gd name="T21" fmla="*/ 1252 h 3275"/>
              <a:gd name="T22" fmla="*/ 8617 w 25800"/>
              <a:gd name="T23" fmla="*/ 1688 h 3275"/>
              <a:gd name="T24" fmla="*/ 9449 w 25800"/>
              <a:gd name="T25" fmla="*/ 0 h 3275"/>
              <a:gd name="T26" fmla="*/ 9843 w 25800"/>
              <a:gd name="T27" fmla="*/ 283 h 3275"/>
              <a:gd name="T28" fmla="*/ 10932 w 25800"/>
              <a:gd name="T29" fmla="*/ 660 h 3275"/>
              <a:gd name="T30" fmla="*/ 12107 w 25800"/>
              <a:gd name="T31" fmla="*/ 489 h 3275"/>
              <a:gd name="T32" fmla="*/ 12938 w 25800"/>
              <a:gd name="T33" fmla="*/ 1114 h 3275"/>
              <a:gd name="T34" fmla="*/ 13332 w 25800"/>
              <a:gd name="T35" fmla="*/ 2888 h 3275"/>
              <a:gd name="T36" fmla="*/ 15595 w 25800"/>
              <a:gd name="T37" fmla="*/ 1714 h 3275"/>
              <a:gd name="T38" fmla="*/ 16384 w 25800"/>
              <a:gd name="T39" fmla="*/ 712 h 3275"/>
              <a:gd name="T40" fmla="*/ 17079 w 25800"/>
              <a:gd name="T41" fmla="*/ 1612 h 3275"/>
              <a:gd name="T42" fmla="*/ 19094 w 25800"/>
              <a:gd name="T43" fmla="*/ 1629 h 3275"/>
              <a:gd name="T44" fmla="*/ 19925 w 25800"/>
              <a:gd name="T45" fmla="*/ 694 h 3275"/>
              <a:gd name="T46" fmla="*/ 20320 w 25800"/>
              <a:gd name="T47" fmla="*/ 977 h 3275"/>
              <a:gd name="T48" fmla="*/ 25799 w 25800"/>
              <a:gd name="T49" fmla="*/ 1748 h 3275"/>
              <a:gd name="T50" fmla="*/ 20217 w 25800"/>
              <a:gd name="T51" fmla="*/ 1851 h 3275"/>
              <a:gd name="T52" fmla="*/ 19822 w 25800"/>
              <a:gd name="T53" fmla="*/ 1080 h 3275"/>
              <a:gd name="T54" fmla="*/ 19197 w 25800"/>
              <a:gd name="T55" fmla="*/ 797 h 3275"/>
              <a:gd name="T56" fmla="*/ 18065 w 25800"/>
              <a:gd name="T57" fmla="*/ 1106 h 3275"/>
              <a:gd name="T58" fmla="*/ 16985 w 25800"/>
              <a:gd name="T59" fmla="*/ 1269 h 3275"/>
              <a:gd name="T60" fmla="*/ 15707 w 25800"/>
              <a:gd name="T61" fmla="*/ 1269 h 3275"/>
              <a:gd name="T62" fmla="*/ 14447 w 25800"/>
              <a:gd name="T63" fmla="*/ 1243 h 3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800" h="3275">
                <a:moveTo>
                  <a:pt x="13229" y="3274"/>
                </a:moveTo>
                <a:lnTo>
                  <a:pt x="13229" y="1226"/>
                </a:lnTo>
                <a:lnTo>
                  <a:pt x="12836" y="1226"/>
                </a:lnTo>
                <a:lnTo>
                  <a:pt x="12836" y="591"/>
                </a:lnTo>
                <a:lnTo>
                  <a:pt x="12210" y="591"/>
                </a:lnTo>
                <a:lnTo>
                  <a:pt x="12210" y="2416"/>
                </a:lnTo>
                <a:lnTo>
                  <a:pt x="10932" y="832"/>
                </a:lnTo>
                <a:lnTo>
                  <a:pt x="9740" y="2425"/>
                </a:lnTo>
                <a:lnTo>
                  <a:pt x="9740" y="386"/>
                </a:lnTo>
                <a:lnTo>
                  <a:pt x="9337" y="386"/>
                </a:lnTo>
                <a:lnTo>
                  <a:pt x="9337" y="103"/>
                </a:lnTo>
                <a:lnTo>
                  <a:pt x="8720" y="103"/>
                </a:lnTo>
                <a:lnTo>
                  <a:pt x="8720" y="1911"/>
                </a:lnTo>
                <a:lnTo>
                  <a:pt x="7442" y="814"/>
                </a:lnTo>
                <a:lnTo>
                  <a:pt x="6842" y="1363"/>
                </a:lnTo>
                <a:lnTo>
                  <a:pt x="6285" y="1235"/>
                </a:lnTo>
                <a:lnTo>
                  <a:pt x="5556" y="1851"/>
                </a:lnTo>
                <a:lnTo>
                  <a:pt x="0" y="1851"/>
                </a:lnTo>
                <a:lnTo>
                  <a:pt x="0" y="1748"/>
                </a:lnTo>
                <a:lnTo>
                  <a:pt x="5522" y="1748"/>
                </a:lnTo>
                <a:lnTo>
                  <a:pt x="6259" y="1123"/>
                </a:lnTo>
                <a:lnTo>
                  <a:pt x="6816" y="1252"/>
                </a:lnTo>
                <a:lnTo>
                  <a:pt x="7434" y="677"/>
                </a:lnTo>
                <a:lnTo>
                  <a:pt x="8617" y="1688"/>
                </a:lnTo>
                <a:lnTo>
                  <a:pt x="8617" y="0"/>
                </a:lnTo>
                <a:lnTo>
                  <a:pt x="9449" y="0"/>
                </a:lnTo>
                <a:lnTo>
                  <a:pt x="9449" y="283"/>
                </a:lnTo>
                <a:lnTo>
                  <a:pt x="9843" y="283"/>
                </a:lnTo>
                <a:lnTo>
                  <a:pt x="9843" y="2108"/>
                </a:lnTo>
                <a:lnTo>
                  <a:pt x="10932" y="660"/>
                </a:lnTo>
                <a:lnTo>
                  <a:pt x="12107" y="2117"/>
                </a:lnTo>
                <a:lnTo>
                  <a:pt x="12107" y="489"/>
                </a:lnTo>
                <a:lnTo>
                  <a:pt x="12938" y="489"/>
                </a:lnTo>
                <a:lnTo>
                  <a:pt x="12938" y="1114"/>
                </a:lnTo>
                <a:lnTo>
                  <a:pt x="13332" y="1114"/>
                </a:lnTo>
                <a:lnTo>
                  <a:pt x="13332" y="2888"/>
                </a:lnTo>
                <a:lnTo>
                  <a:pt x="14404" y="1097"/>
                </a:lnTo>
                <a:lnTo>
                  <a:pt x="15595" y="1714"/>
                </a:lnTo>
                <a:lnTo>
                  <a:pt x="15595" y="1209"/>
                </a:lnTo>
                <a:lnTo>
                  <a:pt x="16384" y="712"/>
                </a:lnTo>
                <a:lnTo>
                  <a:pt x="17087" y="1209"/>
                </a:lnTo>
                <a:lnTo>
                  <a:pt x="17079" y="1612"/>
                </a:lnTo>
                <a:lnTo>
                  <a:pt x="18065" y="986"/>
                </a:lnTo>
                <a:lnTo>
                  <a:pt x="19094" y="1629"/>
                </a:lnTo>
                <a:lnTo>
                  <a:pt x="19094" y="694"/>
                </a:lnTo>
                <a:lnTo>
                  <a:pt x="19925" y="694"/>
                </a:lnTo>
                <a:lnTo>
                  <a:pt x="19925" y="977"/>
                </a:lnTo>
                <a:lnTo>
                  <a:pt x="20320" y="977"/>
                </a:lnTo>
                <a:lnTo>
                  <a:pt x="20320" y="1748"/>
                </a:lnTo>
                <a:lnTo>
                  <a:pt x="25799" y="1748"/>
                </a:lnTo>
                <a:lnTo>
                  <a:pt x="25799" y="1851"/>
                </a:lnTo>
                <a:lnTo>
                  <a:pt x="20217" y="1851"/>
                </a:lnTo>
                <a:lnTo>
                  <a:pt x="20217" y="1080"/>
                </a:lnTo>
                <a:lnTo>
                  <a:pt x="19822" y="1080"/>
                </a:lnTo>
                <a:lnTo>
                  <a:pt x="19822" y="797"/>
                </a:lnTo>
                <a:lnTo>
                  <a:pt x="19197" y="797"/>
                </a:lnTo>
                <a:lnTo>
                  <a:pt x="19197" y="1816"/>
                </a:lnTo>
                <a:lnTo>
                  <a:pt x="18065" y="1106"/>
                </a:lnTo>
                <a:lnTo>
                  <a:pt x="16967" y="1808"/>
                </a:lnTo>
                <a:lnTo>
                  <a:pt x="16985" y="1269"/>
                </a:lnTo>
                <a:lnTo>
                  <a:pt x="16376" y="840"/>
                </a:lnTo>
                <a:lnTo>
                  <a:pt x="15707" y="1269"/>
                </a:lnTo>
                <a:lnTo>
                  <a:pt x="15707" y="1885"/>
                </a:lnTo>
                <a:lnTo>
                  <a:pt x="14447" y="1243"/>
                </a:lnTo>
                <a:lnTo>
                  <a:pt x="13229" y="3274"/>
                </a:lnTo>
              </a:path>
            </a:pathLst>
          </a:custGeom>
          <a:solidFill>
            <a:srgbClr val="009BAC"/>
          </a:solidFill>
          <a:ln>
            <a:noFill/>
          </a:ln>
          <a:effectLst/>
        </p:spPr>
        <p:txBody>
          <a:bodyPr wrap="none" anchor="ctr"/>
          <a:lstStyle/>
          <a:p>
            <a:endParaRPr lang="sv-SE">
              <a:solidFill>
                <a:srgbClr val="95C11F"/>
              </a:solidFill>
            </a:endParaRPr>
          </a:p>
        </p:txBody>
      </p:sp>
      <p:cxnSp>
        <p:nvCxnSpPr>
          <p:cNvPr id="8" name="Rak koppling 7">
            <a:extLst>
              <a:ext uri="{FF2B5EF4-FFF2-40B4-BE49-F238E27FC236}">
                <a16:creationId xmlns:a16="http://schemas.microsoft.com/office/drawing/2014/main" id="{CF684BB0-DE0B-4A1C-B447-435459827EC6}"/>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pic>
        <p:nvPicPr>
          <p:cNvPr id="9" name="Bildobjekt 8">
            <a:extLst>
              <a:ext uri="{FF2B5EF4-FFF2-40B4-BE49-F238E27FC236}">
                <a16:creationId xmlns:a16="http://schemas.microsoft.com/office/drawing/2014/main" id="{1A8EDD9F-06F8-4F6F-BAB9-1725C8FEE27F}"/>
              </a:ext>
            </a:extLst>
          </p:cNvPr>
          <p:cNvPicPr>
            <a:picLocks noChangeAspect="1"/>
          </p:cNvPicPr>
          <p:nvPr/>
        </p:nvPicPr>
        <p:blipFill>
          <a:blip r:embed="rId4"/>
          <a:stretch>
            <a:fillRect/>
          </a:stretch>
        </p:blipFill>
        <p:spPr>
          <a:xfrm>
            <a:off x="6763823" y="365125"/>
            <a:ext cx="4127800" cy="5993699"/>
          </a:xfrm>
          <a:prstGeom prst="rect">
            <a:avLst/>
          </a:prstGeom>
        </p:spPr>
      </p:pic>
      <p:pic>
        <p:nvPicPr>
          <p:cNvPr id="10" name="Bildobjekt 9">
            <a:extLst>
              <a:ext uri="{FF2B5EF4-FFF2-40B4-BE49-F238E27FC236}">
                <a16:creationId xmlns:a16="http://schemas.microsoft.com/office/drawing/2014/main" id="{07997EA9-C3B5-4F1F-BA6D-31EC422FFC7D}"/>
              </a:ext>
            </a:extLst>
          </p:cNvPr>
          <p:cNvPicPr>
            <a:picLocks noChangeAspect="1"/>
          </p:cNvPicPr>
          <p:nvPr/>
        </p:nvPicPr>
        <p:blipFill>
          <a:blip r:embed="rId5"/>
          <a:stretch>
            <a:fillRect/>
          </a:stretch>
        </p:blipFill>
        <p:spPr>
          <a:xfrm>
            <a:off x="396544" y="1443442"/>
            <a:ext cx="6367279" cy="4553944"/>
          </a:xfrm>
          <a:prstGeom prst="rect">
            <a:avLst/>
          </a:prstGeom>
        </p:spPr>
      </p:pic>
    </p:spTree>
    <p:extLst>
      <p:ext uri="{BB962C8B-B14F-4D97-AF65-F5344CB8AC3E}">
        <p14:creationId xmlns:p14="http://schemas.microsoft.com/office/powerpoint/2010/main" val="278309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18833F-3AFE-4B8A-8441-9D3247B55FA9}"/>
              </a:ext>
            </a:extLst>
          </p:cNvPr>
          <p:cNvSpPr>
            <a:spLocks noGrp="1"/>
          </p:cNvSpPr>
          <p:nvPr>
            <p:ph type="title"/>
          </p:nvPr>
        </p:nvSpPr>
        <p:spPr/>
        <p:txBody>
          <a:bodyPr/>
          <a:lstStyle/>
          <a:p>
            <a:r>
              <a:rPr lang="sv-SE" dirty="0"/>
              <a:t>Goda exempel</a:t>
            </a:r>
          </a:p>
        </p:txBody>
      </p:sp>
      <p:sp>
        <p:nvSpPr>
          <p:cNvPr id="3" name="Platshållare för innehåll 2">
            <a:extLst>
              <a:ext uri="{FF2B5EF4-FFF2-40B4-BE49-F238E27FC236}">
                <a16:creationId xmlns:a16="http://schemas.microsoft.com/office/drawing/2014/main" id="{A2177F33-85FD-4E6F-ACEE-33B4BCFD3D44}"/>
              </a:ext>
            </a:extLst>
          </p:cNvPr>
          <p:cNvSpPr>
            <a:spLocks noGrp="1"/>
          </p:cNvSpPr>
          <p:nvPr>
            <p:ph idx="1"/>
          </p:nvPr>
        </p:nvSpPr>
        <p:spPr>
          <a:xfrm>
            <a:off x="838200" y="2183617"/>
            <a:ext cx="10515600" cy="3993345"/>
          </a:xfrm>
        </p:spPr>
        <p:txBody>
          <a:bodyPr/>
          <a:lstStyle/>
          <a:p>
            <a:pPr marL="0" indent="0">
              <a:lnSpc>
                <a:spcPct val="150000"/>
              </a:lnSpc>
              <a:buNone/>
            </a:pPr>
            <a:endParaRPr lang="sv-SE" dirty="0">
              <a:sym typeface="Wingdings" panose="05000000000000000000" pitchFamily="2" charset="2"/>
            </a:endParaRPr>
          </a:p>
          <a:p>
            <a:pPr marL="0" indent="0">
              <a:lnSpc>
                <a:spcPct val="150000"/>
              </a:lnSpc>
              <a:buNone/>
            </a:pPr>
            <a:endParaRPr lang="sv-SE" dirty="0">
              <a:sym typeface="Wingdings" panose="05000000000000000000" pitchFamily="2" charset="2"/>
            </a:endParaRPr>
          </a:p>
          <a:p>
            <a:pPr marL="0" indent="0">
              <a:buNone/>
            </a:pPr>
            <a:endParaRPr lang="sv-SE" dirty="0"/>
          </a:p>
        </p:txBody>
      </p:sp>
      <p:grpSp>
        <p:nvGrpSpPr>
          <p:cNvPr id="4" name="Kommunlogotyp">
            <a:extLst>
              <a:ext uri="{FF2B5EF4-FFF2-40B4-BE49-F238E27FC236}">
                <a16:creationId xmlns:a16="http://schemas.microsoft.com/office/drawing/2014/main" id="{C583907A-3420-4329-9CB4-70BB17F3DBAF}"/>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5" name="Platta">
              <a:extLst>
                <a:ext uri="{FF2B5EF4-FFF2-40B4-BE49-F238E27FC236}">
                  <a16:creationId xmlns:a16="http://schemas.microsoft.com/office/drawing/2014/main" id="{B31F5288-42F7-4FEB-9816-13ACF29E169E}"/>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6" name="Kommunvapen">
              <a:extLst>
                <a:ext uri="{FF2B5EF4-FFF2-40B4-BE49-F238E27FC236}">
                  <a16:creationId xmlns:a16="http://schemas.microsoft.com/office/drawing/2014/main" id="{0AE4D57A-E8B5-4878-AEA1-E7129E5BE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7" name="Puls_animerad">
            <a:extLst>
              <a:ext uri="{FF2B5EF4-FFF2-40B4-BE49-F238E27FC236}">
                <a16:creationId xmlns:a16="http://schemas.microsoft.com/office/drawing/2014/main" id="{52B925DF-94F0-40AA-9E83-273CE8E68482}"/>
              </a:ext>
            </a:extLst>
          </p:cNvPr>
          <p:cNvSpPr>
            <a:spLocks noChangeArrowheads="1"/>
          </p:cNvSpPr>
          <p:nvPr/>
        </p:nvSpPr>
        <p:spPr bwMode="auto">
          <a:xfrm>
            <a:off x="0" y="5501898"/>
            <a:ext cx="6912244" cy="990977"/>
          </a:xfrm>
          <a:custGeom>
            <a:avLst/>
            <a:gdLst>
              <a:gd name="T0" fmla="*/ 13229 w 25800"/>
              <a:gd name="T1" fmla="*/ 1226 h 3275"/>
              <a:gd name="T2" fmla="*/ 12836 w 25800"/>
              <a:gd name="T3" fmla="*/ 591 h 3275"/>
              <a:gd name="T4" fmla="*/ 12210 w 25800"/>
              <a:gd name="T5" fmla="*/ 2416 h 3275"/>
              <a:gd name="T6" fmla="*/ 9740 w 25800"/>
              <a:gd name="T7" fmla="*/ 2425 h 3275"/>
              <a:gd name="T8" fmla="*/ 9337 w 25800"/>
              <a:gd name="T9" fmla="*/ 386 h 3275"/>
              <a:gd name="T10" fmla="*/ 8720 w 25800"/>
              <a:gd name="T11" fmla="*/ 103 h 3275"/>
              <a:gd name="T12" fmla="*/ 7442 w 25800"/>
              <a:gd name="T13" fmla="*/ 814 h 3275"/>
              <a:gd name="T14" fmla="*/ 6285 w 25800"/>
              <a:gd name="T15" fmla="*/ 1235 h 3275"/>
              <a:gd name="T16" fmla="*/ 0 w 25800"/>
              <a:gd name="T17" fmla="*/ 1851 h 3275"/>
              <a:gd name="T18" fmla="*/ 5522 w 25800"/>
              <a:gd name="T19" fmla="*/ 1748 h 3275"/>
              <a:gd name="T20" fmla="*/ 6816 w 25800"/>
              <a:gd name="T21" fmla="*/ 1252 h 3275"/>
              <a:gd name="T22" fmla="*/ 8617 w 25800"/>
              <a:gd name="T23" fmla="*/ 1688 h 3275"/>
              <a:gd name="T24" fmla="*/ 9449 w 25800"/>
              <a:gd name="T25" fmla="*/ 0 h 3275"/>
              <a:gd name="T26" fmla="*/ 9843 w 25800"/>
              <a:gd name="T27" fmla="*/ 283 h 3275"/>
              <a:gd name="T28" fmla="*/ 10932 w 25800"/>
              <a:gd name="T29" fmla="*/ 660 h 3275"/>
              <a:gd name="T30" fmla="*/ 12107 w 25800"/>
              <a:gd name="T31" fmla="*/ 489 h 3275"/>
              <a:gd name="T32" fmla="*/ 12938 w 25800"/>
              <a:gd name="T33" fmla="*/ 1114 h 3275"/>
              <a:gd name="T34" fmla="*/ 13332 w 25800"/>
              <a:gd name="T35" fmla="*/ 2888 h 3275"/>
              <a:gd name="T36" fmla="*/ 15595 w 25800"/>
              <a:gd name="T37" fmla="*/ 1714 h 3275"/>
              <a:gd name="T38" fmla="*/ 16384 w 25800"/>
              <a:gd name="T39" fmla="*/ 712 h 3275"/>
              <a:gd name="T40" fmla="*/ 17079 w 25800"/>
              <a:gd name="T41" fmla="*/ 1612 h 3275"/>
              <a:gd name="T42" fmla="*/ 19094 w 25800"/>
              <a:gd name="T43" fmla="*/ 1629 h 3275"/>
              <a:gd name="T44" fmla="*/ 19925 w 25800"/>
              <a:gd name="T45" fmla="*/ 694 h 3275"/>
              <a:gd name="T46" fmla="*/ 20320 w 25800"/>
              <a:gd name="T47" fmla="*/ 977 h 3275"/>
              <a:gd name="T48" fmla="*/ 25799 w 25800"/>
              <a:gd name="T49" fmla="*/ 1748 h 3275"/>
              <a:gd name="T50" fmla="*/ 20217 w 25800"/>
              <a:gd name="T51" fmla="*/ 1851 h 3275"/>
              <a:gd name="T52" fmla="*/ 19822 w 25800"/>
              <a:gd name="T53" fmla="*/ 1080 h 3275"/>
              <a:gd name="T54" fmla="*/ 19197 w 25800"/>
              <a:gd name="T55" fmla="*/ 797 h 3275"/>
              <a:gd name="T56" fmla="*/ 18065 w 25800"/>
              <a:gd name="T57" fmla="*/ 1106 h 3275"/>
              <a:gd name="T58" fmla="*/ 16985 w 25800"/>
              <a:gd name="T59" fmla="*/ 1269 h 3275"/>
              <a:gd name="T60" fmla="*/ 15707 w 25800"/>
              <a:gd name="T61" fmla="*/ 1269 h 3275"/>
              <a:gd name="T62" fmla="*/ 14447 w 25800"/>
              <a:gd name="T63" fmla="*/ 1243 h 3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800" h="3275">
                <a:moveTo>
                  <a:pt x="13229" y="3274"/>
                </a:moveTo>
                <a:lnTo>
                  <a:pt x="13229" y="1226"/>
                </a:lnTo>
                <a:lnTo>
                  <a:pt x="12836" y="1226"/>
                </a:lnTo>
                <a:lnTo>
                  <a:pt x="12836" y="591"/>
                </a:lnTo>
                <a:lnTo>
                  <a:pt x="12210" y="591"/>
                </a:lnTo>
                <a:lnTo>
                  <a:pt x="12210" y="2416"/>
                </a:lnTo>
                <a:lnTo>
                  <a:pt x="10932" y="832"/>
                </a:lnTo>
                <a:lnTo>
                  <a:pt x="9740" y="2425"/>
                </a:lnTo>
                <a:lnTo>
                  <a:pt x="9740" y="386"/>
                </a:lnTo>
                <a:lnTo>
                  <a:pt x="9337" y="386"/>
                </a:lnTo>
                <a:lnTo>
                  <a:pt x="9337" y="103"/>
                </a:lnTo>
                <a:lnTo>
                  <a:pt x="8720" y="103"/>
                </a:lnTo>
                <a:lnTo>
                  <a:pt x="8720" y="1911"/>
                </a:lnTo>
                <a:lnTo>
                  <a:pt x="7442" y="814"/>
                </a:lnTo>
                <a:lnTo>
                  <a:pt x="6842" y="1363"/>
                </a:lnTo>
                <a:lnTo>
                  <a:pt x="6285" y="1235"/>
                </a:lnTo>
                <a:lnTo>
                  <a:pt x="5556" y="1851"/>
                </a:lnTo>
                <a:lnTo>
                  <a:pt x="0" y="1851"/>
                </a:lnTo>
                <a:lnTo>
                  <a:pt x="0" y="1748"/>
                </a:lnTo>
                <a:lnTo>
                  <a:pt x="5522" y="1748"/>
                </a:lnTo>
                <a:lnTo>
                  <a:pt x="6259" y="1123"/>
                </a:lnTo>
                <a:lnTo>
                  <a:pt x="6816" y="1252"/>
                </a:lnTo>
                <a:lnTo>
                  <a:pt x="7434" y="677"/>
                </a:lnTo>
                <a:lnTo>
                  <a:pt x="8617" y="1688"/>
                </a:lnTo>
                <a:lnTo>
                  <a:pt x="8617" y="0"/>
                </a:lnTo>
                <a:lnTo>
                  <a:pt x="9449" y="0"/>
                </a:lnTo>
                <a:lnTo>
                  <a:pt x="9449" y="283"/>
                </a:lnTo>
                <a:lnTo>
                  <a:pt x="9843" y="283"/>
                </a:lnTo>
                <a:lnTo>
                  <a:pt x="9843" y="2108"/>
                </a:lnTo>
                <a:lnTo>
                  <a:pt x="10932" y="660"/>
                </a:lnTo>
                <a:lnTo>
                  <a:pt x="12107" y="2117"/>
                </a:lnTo>
                <a:lnTo>
                  <a:pt x="12107" y="489"/>
                </a:lnTo>
                <a:lnTo>
                  <a:pt x="12938" y="489"/>
                </a:lnTo>
                <a:lnTo>
                  <a:pt x="12938" y="1114"/>
                </a:lnTo>
                <a:lnTo>
                  <a:pt x="13332" y="1114"/>
                </a:lnTo>
                <a:lnTo>
                  <a:pt x="13332" y="2888"/>
                </a:lnTo>
                <a:lnTo>
                  <a:pt x="14404" y="1097"/>
                </a:lnTo>
                <a:lnTo>
                  <a:pt x="15595" y="1714"/>
                </a:lnTo>
                <a:lnTo>
                  <a:pt x="15595" y="1209"/>
                </a:lnTo>
                <a:lnTo>
                  <a:pt x="16384" y="712"/>
                </a:lnTo>
                <a:lnTo>
                  <a:pt x="17087" y="1209"/>
                </a:lnTo>
                <a:lnTo>
                  <a:pt x="17079" y="1612"/>
                </a:lnTo>
                <a:lnTo>
                  <a:pt x="18065" y="986"/>
                </a:lnTo>
                <a:lnTo>
                  <a:pt x="19094" y="1629"/>
                </a:lnTo>
                <a:lnTo>
                  <a:pt x="19094" y="694"/>
                </a:lnTo>
                <a:lnTo>
                  <a:pt x="19925" y="694"/>
                </a:lnTo>
                <a:lnTo>
                  <a:pt x="19925" y="977"/>
                </a:lnTo>
                <a:lnTo>
                  <a:pt x="20320" y="977"/>
                </a:lnTo>
                <a:lnTo>
                  <a:pt x="20320" y="1748"/>
                </a:lnTo>
                <a:lnTo>
                  <a:pt x="25799" y="1748"/>
                </a:lnTo>
                <a:lnTo>
                  <a:pt x="25799" y="1851"/>
                </a:lnTo>
                <a:lnTo>
                  <a:pt x="20217" y="1851"/>
                </a:lnTo>
                <a:lnTo>
                  <a:pt x="20217" y="1080"/>
                </a:lnTo>
                <a:lnTo>
                  <a:pt x="19822" y="1080"/>
                </a:lnTo>
                <a:lnTo>
                  <a:pt x="19822" y="797"/>
                </a:lnTo>
                <a:lnTo>
                  <a:pt x="19197" y="797"/>
                </a:lnTo>
                <a:lnTo>
                  <a:pt x="19197" y="1816"/>
                </a:lnTo>
                <a:lnTo>
                  <a:pt x="18065" y="1106"/>
                </a:lnTo>
                <a:lnTo>
                  <a:pt x="16967" y="1808"/>
                </a:lnTo>
                <a:lnTo>
                  <a:pt x="16985" y="1269"/>
                </a:lnTo>
                <a:lnTo>
                  <a:pt x="16376" y="840"/>
                </a:lnTo>
                <a:lnTo>
                  <a:pt x="15707" y="1269"/>
                </a:lnTo>
                <a:lnTo>
                  <a:pt x="15707" y="1885"/>
                </a:lnTo>
                <a:lnTo>
                  <a:pt x="14447" y="1243"/>
                </a:lnTo>
                <a:lnTo>
                  <a:pt x="13229" y="3274"/>
                </a:lnTo>
              </a:path>
            </a:pathLst>
          </a:custGeom>
          <a:solidFill>
            <a:srgbClr val="009BAC"/>
          </a:solidFill>
          <a:ln>
            <a:noFill/>
          </a:ln>
          <a:effectLst/>
        </p:spPr>
        <p:txBody>
          <a:bodyPr wrap="none" anchor="ctr"/>
          <a:lstStyle/>
          <a:p>
            <a:endParaRPr lang="sv-SE">
              <a:solidFill>
                <a:srgbClr val="95C11F"/>
              </a:solidFill>
            </a:endParaRPr>
          </a:p>
        </p:txBody>
      </p:sp>
      <p:cxnSp>
        <p:nvCxnSpPr>
          <p:cNvPr id="8" name="Rak koppling 7">
            <a:extLst>
              <a:ext uri="{FF2B5EF4-FFF2-40B4-BE49-F238E27FC236}">
                <a16:creationId xmlns:a16="http://schemas.microsoft.com/office/drawing/2014/main" id="{CF684BB0-DE0B-4A1C-B447-435459827EC6}"/>
              </a:ext>
            </a:extLst>
          </p:cNvPr>
          <p:cNvCxnSpPr>
            <a:cxnSpLocks/>
          </p:cNvCxnSpPr>
          <p:nvPr/>
        </p:nvCxnSpPr>
        <p:spPr>
          <a:xfrm>
            <a:off x="838200" y="1467623"/>
            <a:ext cx="990974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pic>
        <p:nvPicPr>
          <p:cNvPr id="12" name="Bildobjekt 11">
            <a:extLst>
              <a:ext uri="{FF2B5EF4-FFF2-40B4-BE49-F238E27FC236}">
                <a16:creationId xmlns:a16="http://schemas.microsoft.com/office/drawing/2014/main" id="{D65A9C77-54C0-4E9B-B97E-8FF75D214DC3}"/>
              </a:ext>
            </a:extLst>
          </p:cNvPr>
          <p:cNvPicPr>
            <a:picLocks noChangeAspect="1"/>
          </p:cNvPicPr>
          <p:nvPr/>
        </p:nvPicPr>
        <p:blipFill>
          <a:blip r:embed="rId4"/>
          <a:stretch>
            <a:fillRect/>
          </a:stretch>
        </p:blipFill>
        <p:spPr>
          <a:xfrm>
            <a:off x="255722" y="1614762"/>
            <a:ext cx="5972175" cy="4600575"/>
          </a:xfrm>
          <a:prstGeom prst="rect">
            <a:avLst/>
          </a:prstGeom>
        </p:spPr>
      </p:pic>
      <p:pic>
        <p:nvPicPr>
          <p:cNvPr id="13" name="Bildobjekt 12">
            <a:extLst>
              <a:ext uri="{FF2B5EF4-FFF2-40B4-BE49-F238E27FC236}">
                <a16:creationId xmlns:a16="http://schemas.microsoft.com/office/drawing/2014/main" id="{FDCD85FA-BE73-4F36-B072-A59653D34C34}"/>
              </a:ext>
            </a:extLst>
          </p:cNvPr>
          <p:cNvPicPr>
            <a:picLocks noChangeAspect="1"/>
          </p:cNvPicPr>
          <p:nvPr/>
        </p:nvPicPr>
        <p:blipFill>
          <a:blip r:embed="rId5"/>
          <a:stretch>
            <a:fillRect/>
          </a:stretch>
        </p:blipFill>
        <p:spPr>
          <a:xfrm>
            <a:off x="6381750" y="1574049"/>
            <a:ext cx="5810250" cy="4476750"/>
          </a:xfrm>
          <a:prstGeom prst="rect">
            <a:avLst/>
          </a:prstGeom>
        </p:spPr>
      </p:pic>
    </p:spTree>
    <p:extLst>
      <p:ext uri="{BB962C8B-B14F-4D97-AF65-F5344CB8AC3E}">
        <p14:creationId xmlns:p14="http://schemas.microsoft.com/office/powerpoint/2010/main" val="26707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diagonala rundade hörn 7">
            <a:extLst>
              <a:ext uri="{FF2B5EF4-FFF2-40B4-BE49-F238E27FC236}">
                <a16:creationId xmlns:a16="http://schemas.microsoft.com/office/drawing/2014/main" id="{72A1E357-02AB-4EEA-A772-81F10514F509}"/>
              </a:ext>
            </a:extLst>
          </p:cNvPr>
          <p:cNvSpPr/>
          <p:nvPr/>
        </p:nvSpPr>
        <p:spPr>
          <a:xfrm>
            <a:off x="872395" y="1990443"/>
            <a:ext cx="9909748" cy="3383359"/>
          </a:xfrm>
          <a:prstGeom prst="round2DiagRect">
            <a:avLst>
              <a:gd name="adj1" fmla="val 0"/>
              <a:gd name="adj2" fmla="val 19364"/>
            </a:avLst>
          </a:prstGeom>
          <a:noFill/>
          <a:ln w="57150">
            <a:solidFill>
              <a:srgbClr val="009B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60F988F-6C6B-4209-A0EA-F0B432AC3ADD}"/>
              </a:ext>
            </a:extLst>
          </p:cNvPr>
          <p:cNvSpPr>
            <a:spLocks noGrp="1"/>
          </p:cNvSpPr>
          <p:nvPr>
            <p:ph type="title"/>
          </p:nvPr>
        </p:nvSpPr>
        <p:spPr>
          <a:xfrm>
            <a:off x="838200" y="616317"/>
            <a:ext cx="10515600" cy="1325563"/>
          </a:xfrm>
        </p:spPr>
        <p:txBody>
          <a:bodyPr/>
          <a:lstStyle/>
          <a:p>
            <a:r>
              <a:rPr lang="sv-SE" sz="4200" b="1"/>
              <a:t>Mål - Kommunen som geografiskt område</a:t>
            </a:r>
            <a:br>
              <a:rPr lang="sv-SE"/>
            </a:br>
            <a:endParaRPr lang="sv-SE"/>
          </a:p>
        </p:txBody>
      </p:sp>
      <p:sp>
        <p:nvSpPr>
          <p:cNvPr id="3" name="Platshållare för innehåll 2">
            <a:extLst>
              <a:ext uri="{FF2B5EF4-FFF2-40B4-BE49-F238E27FC236}">
                <a16:creationId xmlns:a16="http://schemas.microsoft.com/office/drawing/2014/main" id="{AF07F7EA-BE57-4068-A9A6-BDC9AD8D284B}"/>
              </a:ext>
            </a:extLst>
          </p:cNvPr>
          <p:cNvSpPr>
            <a:spLocks noGrp="1"/>
          </p:cNvSpPr>
          <p:nvPr>
            <p:ph idx="1"/>
          </p:nvPr>
        </p:nvSpPr>
        <p:spPr>
          <a:xfrm>
            <a:off x="1409857" y="3286686"/>
            <a:ext cx="10515600" cy="1916480"/>
          </a:xfrm>
        </p:spPr>
        <p:txBody>
          <a:bodyPr>
            <a:normAutofit/>
          </a:bodyPr>
          <a:lstStyle/>
          <a:p>
            <a:r>
              <a:rPr lang="sv-SE"/>
              <a:t>Fossila koldioxidutsläpp: minskat med 100% till 2030</a:t>
            </a:r>
          </a:p>
          <a:p>
            <a:pPr marL="0" indent="0">
              <a:buNone/>
            </a:pPr>
            <a:endParaRPr lang="sv-SE"/>
          </a:p>
        </p:txBody>
      </p:sp>
      <p:cxnSp>
        <p:nvCxnSpPr>
          <p:cNvPr id="9" name="Rak koppling 8">
            <a:extLst>
              <a:ext uri="{FF2B5EF4-FFF2-40B4-BE49-F238E27FC236}">
                <a16:creationId xmlns:a16="http://schemas.microsoft.com/office/drawing/2014/main" id="{9A124A7A-D4D5-406C-BB79-DE350CBE54BF}"/>
              </a:ext>
            </a:extLst>
          </p:cNvPr>
          <p:cNvCxnSpPr/>
          <p:nvPr/>
        </p:nvCxnSpPr>
        <p:spPr>
          <a:xfrm>
            <a:off x="838200" y="1467623"/>
            <a:ext cx="10088380"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grpSp>
        <p:nvGrpSpPr>
          <p:cNvPr id="11" name="Kommunlogotyp">
            <a:extLst>
              <a:ext uri="{FF2B5EF4-FFF2-40B4-BE49-F238E27FC236}">
                <a16:creationId xmlns:a16="http://schemas.microsoft.com/office/drawing/2014/main" id="{C3989AEB-CF37-484C-83B0-A8A730EAD090}"/>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2" name="Platta">
              <a:extLst>
                <a:ext uri="{FF2B5EF4-FFF2-40B4-BE49-F238E27FC236}">
                  <a16:creationId xmlns:a16="http://schemas.microsoft.com/office/drawing/2014/main" id="{6722A8F6-4C22-4EBF-8861-C3919073C167}"/>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3" name="Kommunvapen">
              <a:extLst>
                <a:ext uri="{FF2B5EF4-FFF2-40B4-BE49-F238E27FC236}">
                  <a16:creationId xmlns:a16="http://schemas.microsoft.com/office/drawing/2014/main" id="{6380EEDD-94FF-41C7-AADF-37A40EF20A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pic>
        <p:nvPicPr>
          <p:cNvPr id="10" name="Picture 2" descr="Bild på Klimatstrategins framsida, bli bakgrund med en tecknad jordglob.">
            <a:extLst>
              <a:ext uri="{FF2B5EF4-FFF2-40B4-BE49-F238E27FC236}">
                <a16:creationId xmlns:a16="http://schemas.microsoft.com/office/drawing/2014/main" id="{426E55D5-EA48-4DB2-BB86-2364482617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55564">
            <a:off x="9415954" y="4163185"/>
            <a:ext cx="2250600" cy="2250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182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5ECA7A-6992-4179-B0C0-043C8B71FFE7}"/>
              </a:ext>
            </a:extLst>
          </p:cNvPr>
          <p:cNvSpPr>
            <a:spLocks noGrp="1"/>
          </p:cNvSpPr>
          <p:nvPr>
            <p:ph type="title"/>
          </p:nvPr>
        </p:nvSpPr>
        <p:spPr>
          <a:xfrm>
            <a:off x="838200" y="437574"/>
            <a:ext cx="7125586" cy="1094603"/>
          </a:xfrm>
        </p:spPr>
        <p:txBody>
          <a:bodyPr vert="horz" lIns="91440" tIns="45720" rIns="91440" bIns="45720" rtlCol="0" anchor="ctr">
            <a:normAutofit/>
          </a:bodyPr>
          <a:lstStyle/>
          <a:p>
            <a:r>
              <a:rPr lang="en-US" sz="4200" b="1" err="1"/>
              <a:t>Fossila</a:t>
            </a:r>
            <a:r>
              <a:rPr lang="en-US" sz="4200" b="1"/>
              <a:t> </a:t>
            </a:r>
            <a:r>
              <a:rPr lang="en-US" sz="4200" b="1" err="1"/>
              <a:t>Koldioxidutsläpp</a:t>
            </a:r>
            <a:endParaRPr lang="en-US" sz="4200" b="1"/>
          </a:p>
        </p:txBody>
      </p:sp>
      <p:sp>
        <p:nvSpPr>
          <p:cNvPr id="6" name="Rubrik 1">
            <a:extLst>
              <a:ext uri="{FF2B5EF4-FFF2-40B4-BE49-F238E27FC236}">
                <a16:creationId xmlns:a16="http://schemas.microsoft.com/office/drawing/2014/main" id="{1655581D-0E8A-4A09-A828-6889985C8BD8}"/>
              </a:ext>
            </a:extLst>
          </p:cNvPr>
          <p:cNvSpPr txBox="1">
            <a:spLocks/>
          </p:cNvSpPr>
          <p:nvPr/>
        </p:nvSpPr>
        <p:spPr>
          <a:xfrm>
            <a:off x="648930" y="2068644"/>
            <a:ext cx="5127029" cy="415517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a:latin typeface="+mn-lt"/>
              <a:ea typeface="+mn-ea"/>
              <a:cs typeface="+mn-cs"/>
            </a:endParaRPr>
          </a:p>
        </p:txBody>
      </p:sp>
      <p:pic>
        <p:nvPicPr>
          <p:cNvPr id="8" name="Platshållare för innehåll 7" descr="En bild som visar objekt, klocka, skärm, TV&#10;&#10;Automatiskt genererad beskrivning">
            <a:extLst>
              <a:ext uri="{FF2B5EF4-FFF2-40B4-BE49-F238E27FC236}">
                <a16:creationId xmlns:a16="http://schemas.microsoft.com/office/drawing/2014/main" id="{FCEED6B8-6911-4DF9-B465-22B05CAF42B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61720" y="988288"/>
            <a:ext cx="2743200" cy="2688379"/>
          </a:xfrm>
        </p:spPr>
      </p:pic>
      <p:cxnSp>
        <p:nvCxnSpPr>
          <p:cNvPr id="7" name="Rak koppling 6">
            <a:extLst>
              <a:ext uri="{FF2B5EF4-FFF2-40B4-BE49-F238E27FC236}">
                <a16:creationId xmlns:a16="http://schemas.microsoft.com/office/drawing/2014/main" id="{1769BBC2-2AEA-4C77-BB59-81F5509E237E}"/>
              </a:ext>
            </a:extLst>
          </p:cNvPr>
          <p:cNvCxnSpPr>
            <a:cxnSpLocks/>
          </p:cNvCxnSpPr>
          <p:nvPr/>
        </p:nvCxnSpPr>
        <p:spPr>
          <a:xfrm>
            <a:off x="838200" y="1467623"/>
            <a:ext cx="6662738" cy="0"/>
          </a:xfrm>
          <a:prstGeom prst="line">
            <a:avLst/>
          </a:prstGeom>
          <a:ln w="38100">
            <a:solidFill>
              <a:srgbClr val="009BAC"/>
            </a:solidFill>
          </a:ln>
        </p:spPr>
        <p:style>
          <a:lnRef idx="1">
            <a:schemeClr val="accent1"/>
          </a:lnRef>
          <a:fillRef idx="0">
            <a:schemeClr val="accent1"/>
          </a:fillRef>
          <a:effectRef idx="0">
            <a:schemeClr val="accent1"/>
          </a:effectRef>
          <a:fontRef idx="minor">
            <a:schemeClr val="tx1"/>
          </a:fontRef>
        </p:style>
      </p:cxnSp>
      <p:sp>
        <p:nvSpPr>
          <p:cNvPr id="9" name="Platshållare för innehåll 2">
            <a:extLst>
              <a:ext uri="{FF2B5EF4-FFF2-40B4-BE49-F238E27FC236}">
                <a16:creationId xmlns:a16="http://schemas.microsoft.com/office/drawing/2014/main" id="{26C8632D-9E43-4249-A6D5-44471F4C531C}"/>
              </a:ext>
            </a:extLst>
          </p:cNvPr>
          <p:cNvSpPr txBox="1">
            <a:spLocks/>
          </p:cNvSpPr>
          <p:nvPr/>
        </p:nvSpPr>
        <p:spPr>
          <a:xfrm>
            <a:off x="838200" y="1825624"/>
            <a:ext cx="10515600" cy="45948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sv-SE"/>
          </a:p>
          <a:p>
            <a:endParaRPr lang="sv-SE"/>
          </a:p>
          <a:p>
            <a:endParaRPr lang="sv-SE"/>
          </a:p>
          <a:p>
            <a:pPr marL="0" indent="0">
              <a:buFont typeface="Arial" panose="020B0604020202020204" pitchFamily="34" charset="0"/>
              <a:buNone/>
            </a:pPr>
            <a:endParaRPr lang="sv-SE"/>
          </a:p>
        </p:txBody>
      </p:sp>
      <p:grpSp>
        <p:nvGrpSpPr>
          <p:cNvPr id="10" name="Kommunlogotyp">
            <a:extLst>
              <a:ext uri="{FF2B5EF4-FFF2-40B4-BE49-F238E27FC236}">
                <a16:creationId xmlns:a16="http://schemas.microsoft.com/office/drawing/2014/main" id="{D305501C-9913-4F09-B66B-69F3BC00F6F7}"/>
              </a:ext>
            </a:extLst>
          </p:cNvPr>
          <p:cNvGrpSpPr/>
          <p:nvPr/>
        </p:nvGrpSpPr>
        <p:grpSpPr>
          <a:xfrm>
            <a:off x="10980549" y="-1"/>
            <a:ext cx="852408" cy="1249691"/>
            <a:chOff x="9842029" y="0"/>
            <a:chExt cx="1115274" cy="1635071"/>
          </a:xfrm>
          <a:effectLst>
            <a:outerShdw blurRad="50800" dist="38100" dir="5400000" algn="t" rotWithShape="0">
              <a:prstClr val="black">
                <a:alpha val="40000"/>
              </a:prstClr>
            </a:outerShdw>
          </a:effectLst>
        </p:grpSpPr>
        <p:sp>
          <p:nvSpPr>
            <p:cNvPr id="11" name="Platta">
              <a:extLst>
                <a:ext uri="{FF2B5EF4-FFF2-40B4-BE49-F238E27FC236}">
                  <a16:creationId xmlns:a16="http://schemas.microsoft.com/office/drawing/2014/main" id="{EFD739D5-EAD1-4268-9632-A299AC22EF54}"/>
                </a:ext>
              </a:extLst>
            </p:cNvPr>
            <p:cNvSpPr/>
            <p:nvPr/>
          </p:nvSpPr>
          <p:spPr>
            <a:xfrm>
              <a:off x="9842029" y="0"/>
              <a:ext cx="1115274" cy="16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3C3C3C"/>
                </a:solidFill>
              </a:endParaRPr>
            </a:p>
          </p:txBody>
        </p:sp>
        <p:pic>
          <p:nvPicPr>
            <p:cNvPr id="12" name="Kommunvapen">
              <a:extLst>
                <a:ext uri="{FF2B5EF4-FFF2-40B4-BE49-F238E27FC236}">
                  <a16:creationId xmlns:a16="http://schemas.microsoft.com/office/drawing/2014/main" id="{C3626391-A3E5-4CEA-A487-C3983FADBC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30011" y="192943"/>
              <a:ext cx="739307" cy="1221574"/>
            </a:xfrm>
            <a:prstGeom prst="rect">
              <a:avLst/>
            </a:prstGeom>
          </p:spPr>
        </p:pic>
      </p:grpSp>
      <p:sp>
        <p:nvSpPr>
          <p:cNvPr id="3" name="Rektangel 2">
            <a:extLst>
              <a:ext uri="{FF2B5EF4-FFF2-40B4-BE49-F238E27FC236}">
                <a16:creationId xmlns:a16="http://schemas.microsoft.com/office/drawing/2014/main" id="{DB2602B7-0346-4B4B-A28C-B5C60B37F664}"/>
              </a:ext>
            </a:extLst>
          </p:cNvPr>
          <p:cNvSpPr/>
          <p:nvPr/>
        </p:nvSpPr>
        <p:spPr>
          <a:xfrm>
            <a:off x="972840" y="2043558"/>
            <a:ext cx="7369576" cy="4031873"/>
          </a:xfrm>
          <a:prstGeom prst="rect">
            <a:avLst/>
          </a:prstGeom>
        </p:spPr>
        <p:txBody>
          <a:bodyPr wrap="square">
            <a:spAutoFit/>
          </a:bodyPr>
          <a:lstStyle/>
          <a:p>
            <a:pPr indent="-228600">
              <a:spcAft>
                <a:spcPts val="600"/>
              </a:spcAft>
              <a:buFont typeface="Arial" panose="020B0604020202020204" pitchFamily="34" charset="0"/>
              <a:buChar char="•"/>
            </a:pPr>
            <a:r>
              <a:rPr lang="en-US" sz="2400" err="1"/>
              <a:t>Direkta</a:t>
            </a:r>
            <a:r>
              <a:rPr lang="en-US" sz="2400"/>
              <a:t> CO2-utsläpp</a:t>
            </a:r>
          </a:p>
          <a:p>
            <a:pPr lvl="2" indent="-228600">
              <a:spcAft>
                <a:spcPts val="600"/>
              </a:spcAft>
              <a:buFont typeface="Arial" panose="020B0604020202020204" pitchFamily="34" charset="0"/>
              <a:buChar char="•"/>
            </a:pPr>
            <a:r>
              <a:rPr lang="en-US" sz="2400"/>
              <a:t>Transporter - </a:t>
            </a:r>
            <a:r>
              <a:rPr lang="en-US" sz="2400" err="1"/>
              <a:t>bensin</a:t>
            </a:r>
            <a:r>
              <a:rPr lang="en-US" sz="2400"/>
              <a:t>, diesel </a:t>
            </a:r>
            <a:r>
              <a:rPr lang="en-US" sz="2400" err="1"/>
              <a:t>etc</a:t>
            </a:r>
            <a:endParaRPr lang="en-US" sz="2400"/>
          </a:p>
          <a:p>
            <a:pPr lvl="2" indent="-228600">
              <a:spcAft>
                <a:spcPts val="600"/>
              </a:spcAft>
              <a:buFont typeface="Arial" panose="020B0604020202020204" pitchFamily="34" charset="0"/>
              <a:buChar char="•"/>
            </a:pPr>
            <a:r>
              <a:rPr lang="en-US" sz="2400"/>
              <a:t>El </a:t>
            </a:r>
            <a:r>
              <a:rPr lang="en-US" sz="2400" err="1"/>
              <a:t>och</a:t>
            </a:r>
            <a:r>
              <a:rPr lang="en-US" sz="2400"/>
              <a:t> </a:t>
            </a:r>
            <a:r>
              <a:rPr lang="en-US" sz="2400" err="1"/>
              <a:t>värme</a:t>
            </a:r>
            <a:r>
              <a:rPr lang="en-US" sz="2400"/>
              <a:t> – </a:t>
            </a:r>
            <a:r>
              <a:rPr lang="en-US" sz="2400" err="1"/>
              <a:t>olja</a:t>
            </a:r>
            <a:r>
              <a:rPr lang="en-US" sz="2400"/>
              <a:t>, </a:t>
            </a:r>
            <a:r>
              <a:rPr lang="en-US" sz="2400" err="1"/>
              <a:t>torv</a:t>
            </a:r>
            <a:r>
              <a:rPr lang="en-US" sz="2400"/>
              <a:t>, diesel</a:t>
            </a:r>
          </a:p>
          <a:p>
            <a:pPr lvl="2" indent="-228600">
              <a:spcAft>
                <a:spcPts val="600"/>
              </a:spcAft>
              <a:buFont typeface="Arial" panose="020B0604020202020204" pitchFamily="34" charset="0"/>
              <a:buChar char="•"/>
            </a:pPr>
            <a:r>
              <a:rPr lang="en-US" sz="2400" err="1"/>
              <a:t>Utsläppen</a:t>
            </a:r>
            <a:r>
              <a:rPr lang="en-US" sz="2400"/>
              <a:t> </a:t>
            </a:r>
            <a:r>
              <a:rPr lang="en-US" sz="2400" err="1"/>
              <a:t>sker</a:t>
            </a:r>
            <a:r>
              <a:rPr lang="en-US" sz="2400"/>
              <a:t> </a:t>
            </a:r>
            <a:r>
              <a:rPr lang="en-US" sz="2400" err="1"/>
              <a:t>här</a:t>
            </a:r>
            <a:r>
              <a:rPr lang="en-US" sz="2400"/>
              <a:t> </a:t>
            </a:r>
          </a:p>
          <a:p>
            <a:pPr indent="-228600">
              <a:spcAft>
                <a:spcPts val="600"/>
              </a:spcAft>
              <a:buFont typeface="Arial" panose="020B0604020202020204" pitchFamily="34" charset="0"/>
              <a:buChar char="•"/>
            </a:pPr>
            <a:r>
              <a:rPr lang="en-US" sz="2400" err="1"/>
              <a:t>Indirekta</a:t>
            </a:r>
            <a:r>
              <a:rPr lang="en-US" sz="2400"/>
              <a:t> CO2-utsläpp</a:t>
            </a:r>
          </a:p>
          <a:p>
            <a:pPr lvl="2" indent="-228600">
              <a:spcAft>
                <a:spcPts val="600"/>
              </a:spcAft>
              <a:buFont typeface="Arial" panose="020B0604020202020204" pitchFamily="34" charset="0"/>
              <a:buChar char="•"/>
            </a:pPr>
            <a:r>
              <a:rPr lang="en-US" sz="2400" err="1"/>
              <a:t>Konsumtion</a:t>
            </a:r>
            <a:r>
              <a:rPr lang="en-US" sz="2400"/>
              <a:t> av </a:t>
            </a:r>
            <a:r>
              <a:rPr lang="en-US" sz="2400" err="1"/>
              <a:t>varor</a:t>
            </a:r>
            <a:r>
              <a:rPr lang="en-US" sz="2400"/>
              <a:t> </a:t>
            </a:r>
            <a:r>
              <a:rPr lang="en-US" sz="2400" err="1"/>
              <a:t>och</a:t>
            </a:r>
            <a:r>
              <a:rPr lang="en-US" sz="2400"/>
              <a:t> </a:t>
            </a:r>
            <a:r>
              <a:rPr lang="en-US" sz="2400" err="1"/>
              <a:t>tjänster</a:t>
            </a:r>
            <a:endParaRPr lang="en-US" sz="2400"/>
          </a:p>
          <a:p>
            <a:pPr lvl="2" indent="-228600">
              <a:spcAft>
                <a:spcPts val="600"/>
              </a:spcAft>
              <a:buFont typeface="Arial" panose="020B0604020202020204" pitchFamily="34" charset="0"/>
              <a:buChar char="•"/>
            </a:pPr>
            <a:r>
              <a:rPr lang="en-US" sz="2400" err="1"/>
              <a:t>Livscykelperspektiv</a:t>
            </a:r>
            <a:r>
              <a:rPr lang="en-US" sz="2400"/>
              <a:t> – </a:t>
            </a:r>
            <a:r>
              <a:rPr lang="en-US" sz="2400" err="1"/>
              <a:t>från</a:t>
            </a:r>
            <a:r>
              <a:rPr lang="en-US" sz="2400"/>
              <a:t> </a:t>
            </a:r>
            <a:r>
              <a:rPr lang="en-US" sz="2400" err="1"/>
              <a:t>vaggan</a:t>
            </a:r>
            <a:r>
              <a:rPr lang="en-US" sz="2400"/>
              <a:t> till graven</a:t>
            </a:r>
          </a:p>
          <a:p>
            <a:pPr lvl="2" indent="-228600">
              <a:spcAft>
                <a:spcPts val="600"/>
              </a:spcAft>
              <a:buFont typeface="Arial" panose="020B0604020202020204" pitchFamily="34" charset="0"/>
              <a:buChar char="•"/>
            </a:pPr>
            <a:r>
              <a:rPr lang="en-US" sz="2400" err="1"/>
              <a:t>Utsläppen</a:t>
            </a:r>
            <a:r>
              <a:rPr lang="en-US" sz="2400"/>
              <a:t> </a:t>
            </a:r>
            <a:r>
              <a:rPr lang="en-US" sz="2400" err="1"/>
              <a:t>sker</a:t>
            </a:r>
            <a:r>
              <a:rPr lang="en-US" sz="2400"/>
              <a:t> </a:t>
            </a:r>
            <a:r>
              <a:rPr lang="en-US" sz="2400" err="1"/>
              <a:t>här</a:t>
            </a:r>
            <a:r>
              <a:rPr lang="en-US" sz="2400"/>
              <a:t> </a:t>
            </a:r>
            <a:r>
              <a:rPr lang="en-US" sz="2400" err="1"/>
              <a:t>och</a:t>
            </a:r>
            <a:r>
              <a:rPr lang="en-US" sz="2400"/>
              <a:t> </a:t>
            </a:r>
            <a:r>
              <a:rPr lang="en-US" sz="2400" err="1"/>
              <a:t>runtom</a:t>
            </a:r>
            <a:r>
              <a:rPr lang="en-US" sz="2400"/>
              <a:t> </a:t>
            </a:r>
            <a:r>
              <a:rPr lang="en-US" sz="2400" err="1"/>
              <a:t>i</a:t>
            </a:r>
            <a:r>
              <a:rPr lang="en-US" sz="2400"/>
              <a:t> </a:t>
            </a:r>
            <a:r>
              <a:rPr lang="en-US" sz="2400" err="1"/>
              <a:t>världen</a:t>
            </a:r>
            <a:endParaRPr lang="en-US" sz="2400"/>
          </a:p>
          <a:p>
            <a:pPr>
              <a:spcAft>
                <a:spcPts val="600"/>
              </a:spcAft>
            </a:pPr>
            <a:r>
              <a:rPr lang="en-US" sz="2400"/>
              <a:t> </a:t>
            </a:r>
          </a:p>
        </p:txBody>
      </p:sp>
    </p:spTree>
    <p:extLst>
      <p:ext uri="{BB962C8B-B14F-4D97-AF65-F5344CB8AC3E}">
        <p14:creationId xmlns:p14="http://schemas.microsoft.com/office/powerpoint/2010/main" val="2874719476"/>
      </p:ext>
    </p:extLst>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009BAC"/>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CC49DC80B1A15408C814DCAB13F5DCA" ma:contentTypeVersion="9" ma:contentTypeDescription="Skapa ett nytt dokument." ma:contentTypeScope="" ma:versionID="b4ef72bee15628a816d0dd8036fb3f15">
  <xsd:schema xmlns:xsd="http://www.w3.org/2001/XMLSchema" xmlns:xs="http://www.w3.org/2001/XMLSchema" xmlns:p="http://schemas.microsoft.com/office/2006/metadata/properties" xmlns:ns2="330f90d0-5c0a-43cb-bf92-5ceece9f8fd0" targetNamespace="http://schemas.microsoft.com/office/2006/metadata/properties" ma:root="true" ma:fieldsID="a4919b125629b347d64a01cba70d9144" ns2:_="">
    <xsd:import namespace="330f90d0-5c0a-43cb-bf92-5ceece9f8fd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f90d0-5c0a-43cb-bf92-5ceece9f8f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D1588A-AEE2-430A-A63D-40C455BCBE8D}">
  <ds:schemaRefs>
    <ds:schemaRef ds:uri="330f90d0-5c0a-43cb-bf92-5ceece9f8f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36AEB2-1374-432C-9F9A-70271E09B205}">
  <ds:schemaRefs>
    <ds:schemaRef ds:uri="http://schemas.microsoft.com/sharepoint/v3/contenttype/forms"/>
  </ds:schemaRefs>
</ds:datastoreItem>
</file>

<file path=customXml/itemProps3.xml><?xml version="1.0" encoding="utf-8"?>
<ds:datastoreItem xmlns:ds="http://schemas.openxmlformats.org/officeDocument/2006/customXml" ds:itemID="{29915374-6901-447C-883D-DCFEEE5EACF5}">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330f90d0-5c0a-43cb-bf92-5ceece9f8fd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973</TotalTime>
  <Words>6980</Words>
  <Application>Microsoft Office PowerPoint</Application>
  <PresentationFormat>Bredbild</PresentationFormat>
  <Paragraphs>760</Paragraphs>
  <Slides>79</Slides>
  <Notes>79</Notes>
  <HiddenSlides>5</HiddenSlides>
  <MMClips>0</MMClips>
  <ScaleCrop>false</ScaleCrop>
  <HeadingPairs>
    <vt:vector size="8" baseType="variant">
      <vt:variant>
        <vt:lpstr>Använt teckensnitt</vt:lpstr>
      </vt:variant>
      <vt:variant>
        <vt:i4>7</vt:i4>
      </vt:variant>
      <vt:variant>
        <vt:lpstr>Tema</vt:lpstr>
      </vt:variant>
      <vt:variant>
        <vt:i4>1</vt:i4>
      </vt:variant>
      <vt:variant>
        <vt:lpstr>Serverprogram för OLE-inbäddning</vt:lpstr>
      </vt:variant>
      <vt:variant>
        <vt:i4>1</vt:i4>
      </vt:variant>
      <vt:variant>
        <vt:lpstr>Bildrubriker</vt:lpstr>
      </vt:variant>
      <vt:variant>
        <vt:i4>79</vt:i4>
      </vt:variant>
    </vt:vector>
  </HeadingPairs>
  <TitlesOfParts>
    <vt:vector size="88" baseType="lpstr">
      <vt:lpstr>Arial</vt:lpstr>
      <vt:lpstr>Bell Gothic Std Black</vt:lpstr>
      <vt:lpstr>Calibri</vt:lpstr>
      <vt:lpstr>Calibri Light</vt:lpstr>
      <vt:lpstr>Times</vt:lpstr>
      <vt:lpstr>Times New Roman</vt:lpstr>
      <vt:lpstr>Wingdings</vt:lpstr>
      <vt:lpstr>Office Theme</vt:lpstr>
      <vt:lpstr>Acrobat Document</vt:lpstr>
      <vt:lpstr>PowerPoint-presentation</vt:lpstr>
      <vt:lpstr>Upplägg</vt:lpstr>
      <vt:lpstr>Varför en klimatstrategi?</vt:lpstr>
      <vt:lpstr>Varför en klimatstrategi? </vt:lpstr>
      <vt:lpstr>Klimatstrategins övergripande målbilder </vt:lpstr>
      <vt:lpstr>Mål - Kommunen som geografiskt område </vt:lpstr>
      <vt:lpstr>Mål - Kommunen som geografiskt område </vt:lpstr>
      <vt:lpstr>Mål - Kommunen som geografiskt område </vt:lpstr>
      <vt:lpstr>Fossila Koldioxidutsläpp</vt:lpstr>
      <vt:lpstr>Fossila Koldioxidutsläpp</vt:lpstr>
      <vt:lpstr>PowerPoint-presentation</vt:lpstr>
      <vt:lpstr>PowerPoint-presentation</vt:lpstr>
      <vt:lpstr>PowerPoint-presentation</vt:lpstr>
      <vt:lpstr>Fossila koldioxidutsläpp</vt:lpstr>
      <vt:lpstr>Fossila koldioxidutsläpp</vt:lpstr>
      <vt:lpstr>Utsläpp från konsumtion</vt:lpstr>
      <vt:lpstr>Utsläpp från konsumtion</vt:lpstr>
      <vt:lpstr>Mål - Kommunorganisationen</vt:lpstr>
      <vt:lpstr>Mål - Kommunorganisationen</vt:lpstr>
      <vt:lpstr>Mål - Kommunorganisationen</vt:lpstr>
      <vt:lpstr>PowerPoint-presentation</vt:lpstr>
      <vt:lpstr>PowerPoint-presentation</vt:lpstr>
      <vt:lpstr>Summering</vt:lpstr>
      <vt:lpstr>Vad tror du har störst klimatpåverkan i er verksamhet?</vt:lpstr>
      <vt:lpstr>PowerPoint-presentation</vt:lpstr>
      <vt:lpstr>Klimatstrategin</vt:lpstr>
      <vt:lpstr>Klimatstrategins 74 punkter</vt:lpstr>
      <vt:lpstr>PowerPoint-presentation</vt:lpstr>
      <vt:lpstr>PowerPoint-presentation</vt:lpstr>
      <vt:lpstr>PowerPoint-presentation</vt:lpstr>
      <vt:lpstr>Klimatväxling Östersunds kommun, punkt 7</vt:lpstr>
      <vt:lpstr>Klimatväxling Östersunds kommun, punkt 7</vt:lpstr>
      <vt:lpstr>Klimatväxling Östersunds kommun, punkt 7</vt:lpstr>
      <vt:lpstr>Klimatväxling Östersunds kommun, punkt 7</vt:lpstr>
      <vt:lpstr>2. Skapa hållbara  och energieffektiva resor och transporter</vt:lpstr>
      <vt:lpstr>Färdmedelsfördelning, punkt 13</vt:lpstr>
      <vt:lpstr>Färdmedelsfördelning, punkt 13</vt:lpstr>
      <vt:lpstr>Färdmedelsfördelning, punkt 13</vt:lpstr>
      <vt:lpstr>Färdmedelsfördelning, punkt 13</vt:lpstr>
      <vt:lpstr>Östersund växer! </vt:lpstr>
      <vt:lpstr>2. Skapa hållbara  och energieffektiva resor och transporter</vt:lpstr>
      <vt:lpstr>2. Skapa hållbara  och energieffektiva resor och transporter</vt:lpstr>
      <vt:lpstr>2. Skapa hållbara  och energieffektiva resor och transporter</vt:lpstr>
      <vt:lpstr>2. Skapa hållbara  och energieffektiva resor och transporter</vt:lpstr>
      <vt:lpstr>PowerPoint-presentation</vt:lpstr>
      <vt:lpstr>2. Skapa hållbara  och energieffektiva resor och transporter</vt:lpstr>
      <vt:lpstr>2. Skapa hållbara  och energieffektiva resor och transporter</vt:lpstr>
      <vt:lpstr>2. Skapa hållbara  och energieffektiva resor och transporter</vt:lpstr>
      <vt:lpstr>2. Skapa hållbara  och energieffektiva resor och transporter</vt:lpstr>
      <vt:lpstr>PowerPoint-presentation</vt:lpstr>
      <vt:lpstr>PowerPoint-presentation</vt:lpstr>
      <vt:lpstr>Rutin vid beställning av bil</vt:lpstr>
      <vt:lpstr>2. Skapa hållbara  och energieffektiva resor och transporter</vt:lpstr>
      <vt:lpstr>Summering</vt:lpstr>
      <vt:lpstr>Hur reser du oftast till jobbet?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Summering</vt:lpstr>
      <vt:lpstr>Summering</vt:lpstr>
      <vt:lpstr>Summering</vt:lpstr>
      <vt:lpstr>Summering</vt:lpstr>
      <vt:lpstr>Summering</vt:lpstr>
      <vt:lpstr>Summering</vt:lpstr>
      <vt:lpstr>Vad kommer du att göra i ditt arbete för att bidra till minskad klimatpåverkan i Östersunds kommun?</vt:lpstr>
      <vt:lpstr>Tips!</vt:lpstr>
      <vt:lpstr>Här hittar ni Klimatstrategin </vt:lpstr>
      <vt:lpstr>Goda exempel</vt:lpstr>
      <vt:lpstr>Goda exempel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Hilda Sigge</dc:creator>
  <cp:lastModifiedBy>Helena Jansson</cp:lastModifiedBy>
  <cp:revision>8</cp:revision>
  <dcterms:created xsi:type="dcterms:W3CDTF">2020-02-12T08:07:21Z</dcterms:created>
  <dcterms:modified xsi:type="dcterms:W3CDTF">2022-05-04T08:49:19Z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0x0101006CC49DC80B1A15408C814DCAB13F5DCA</vt:lpwstr>
  </property>
</Properties>
</file>