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307" r:id="rId5"/>
    <p:sldId id="287" r:id="rId6"/>
    <p:sldId id="284" r:id="rId7"/>
    <p:sldId id="305" r:id="rId8"/>
    <p:sldId id="306" r:id="rId9"/>
    <p:sldId id="303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350" r:id="rId22"/>
    <p:sldId id="298" r:id="rId23"/>
    <p:sldId id="300" r:id="rId24"/>
    <p:sldId id="302" r:id="rId25"/>
    <p:sldId id="301" r:id="rId26"/>
    <p:sldId id="308" r:id="rId27"/>
    <p:sldId id="349" r:id="rId28"/>
    <p:sldId id="348" r:id="rId29"/>
    <p:sldId id="304" r:id="rId30"/>
    <p:sldId id="351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10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E4FD8-DED8-4FAB-B4C7-538213419148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57F6C-6843-4540-B955-BD65A9B0E7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2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496FF-A237-4D93-844E-A3690126630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99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496FF-A237-4D93-844E-A3690126630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97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D53A6F-DFAF-4758-9344-E33F1794D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8F6679A-DE5B-40CD-95BF-1488F50F3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FB6329-B545-4E92-9DD3-A4C4A1FF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D1AC-3792-43BA-8737-977CAFBAA946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C2CC1C-EA22-4446-B113-01935819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5E89ED-58AD-444D-B11A-21105756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CED-1834-468C-877B-2FDFEE70A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18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3A1AF5-2CBB-4CF5-AD88-1B01636C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B4A078-A684-494D-8C8D-FF2A5609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BC86AB-1B50-43D3-84CE-1D9869AD1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D1AC-3792-43BA-8737-977CAFBAA946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EAF71D-1A1F-491B-A8EB-4B1251A9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CF5C13-70FE-4B16-995A-6313649D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CED-1834-468C-877B-2FDFEE70A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26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F85F49E-00D4-4DDC-A4B5-F6FB6B665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74697EC-22CD-487D-9D8A-A505C576D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EC2A5E-3B1A-489B-A269-1AF8DC44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D1AC-3792-43BA-8737-977CAFBAA946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CE5A95-DBA8-4684-9635-2E28169E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F28744-F6B4-4497-ACFE-A7390C43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CED-1834-468C-877B-2FDFEE70A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35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 –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A7BCA99B-8126-4CCA-897D-F9A06E6AA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8858" y="6134208"/>
            <a:ext cx="3107518" cy="273264"/>
          </a:xfrm>
        </p:spPr>
        <p:txBody>
          <a:bodyPr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Skriv plats, datum här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3E924DD4-D7AD-41A8-81A1-B6A5163E20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8858" y="5863324"/>
            <a:ext cx="3107518" cy="273264"/>
          </a:xfrm>
        </p:spPr>
        <p:txBody>
          <a:bodyPr/>
          <a:lstStyle>
            <a:lvl1pPr algn="r"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4" name="Platshållare för text 1">
            <a:extLst>
              <a:ext uri="{FF2B5EF4-FFF2-40B4-BE49-F238E27FC236}">
                <a16:creationId xmlns:a16="http://schemas.microsoft.com/office/drawing/2014/main" id="{BBA3C844-6202-4374-AE7C-46D03C9A8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23" y="1880634"/>
            <a:ext cx="9606429" cy="561314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eventuell underrubrik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BE989CF-B1E5-477E-936C-C9D2A2FB5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4" y="557685"/>
            <a:ext cx="9606429" cy="132056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PRESENTATIONENS NAMN här (max två rader)</a:t>
            </a:r>
          </a:p>
        </p:txBody>
      </p:sp>
    </p:spTree>
    <p:extLst>
      <p:ext uri="{BB962C8B-B14F-4D97-AF65-F5344CB8AC3E}">
        <p14:creationId xmlns:p14="http://schemas.microsoft.com/office/powerpoint/2010/main" val="38751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innehåll">
            <a:extLst>
              <a:ext uri="{FF2B5EF4-FFF2-40B4-BE49-F238E27FC236}">
                <a16:creationId xmlns:a16="http://schemas.microsoft.com/office/drawing/2014/main" id="{2C365FF7-8F75-4109-9522-71D86BCE910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60388" y="2017713"/>
            <a:ext cx="5922962" cy="3517900"/>
          </a:xfrm>
        </p:spPr>
        <p:txBody>
          <a:bodyPr/>
          <a:lstStyle/>
          <a:p>
            <a:pPr lvl="0"/>
            <a:r>
              <a:rPr lang="sv-SE" dirty="0"/>
              <a:t>Skriv text här eller klicka på ikonerna för att infoga tabell, diagram, bild, video eller ikon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94215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2280CF-4A78-405D-B2C2-A4C43E9B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D68B39-D2C3-4B2D-9D6D-0FC0680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4D5C1C-6A75-4449-960D-F41FAFDD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D1AC-3792-43BA-8737-977CAFBAA946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D2A462-F4DE-49F8-84CF-083F8A62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AE0B0D-713B-45E6-9606-C3162A07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CED-1834-468C-877B-2FDFEE70A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53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A8155F-6870-43F1-8809-06EC506F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3DC1867-2B2F-438C-A3E0-307404711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D127AF-15BE-48C5-9CED-1DD0DCD8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D1AC-3792-43BA-8737-977CAFBAA946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942AC8-0FE9-4AD6-9953-39D2620F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61ED9-F1BB-467A-9EFB-979ACE02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CED-1834-468C-877B-2FDFEE70A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12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BCFE07-B32E-4C80-B89D-5EE5FB2A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6430F5-1786-4B99-B3B5-65CB80202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6A63B7-2C7F-4369-9F78-572259EA5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1EB9C0-D604-4F18-BE7D-5B004BBC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D1AC-3792-43BA-8737-977CAFBAA946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5EAA28-BAB1-44CE-90C2-9A3A4DBA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F3BC19E-8FE1-419E-8515-1C68218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CED-1834-468C-877B-2FDFEE70A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45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1CBE33-959F-4C56-BC71-62E547CE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077B66-97BA-4882-96D8-96D01E000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3C17FCF-91C7-47C0-8C76-5D5867F5D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C4B665E-5771-49D8-8DDD-445975127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59601E-4A94-4F21-81AE-C1E47336D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8931F0-EB04-4CB9-AAC1-B471E869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D1AC-3792-43BA-8737-977CAFBAA946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E6829AB-4BBE-48E5-A343-245EC961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9EA4663-326C-4007-AB09-C67D9666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CED-1834-468C-877B-2FDFEE70A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71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65F2ED-DFDD-4E85-8DB8-F3304701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6A01235-2E63-4443-ACAA-A8FC64FD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D1AC-3792-43BA-8737-977CAFBAA946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115CD5C-9A18-451C-96FA-D5F3A54A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C08704-36DC-4973-8BCB-A93B1B2D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CED-1834-468C-877B-2FDFEE70A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30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60B1A0-11F8-47C4-B6A2-26D165A4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D1AC-3792-43BA-8737-977CAFBAA946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FC47379-1392-46BD-8EDD-6A7CD506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B17EA5-2B7E-461C-B0FD-7C106396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CED-1834-468C-877B-2FDFEE70A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1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879CE-412D-49AF-95CC-09E7E0BF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B02052-699C-4BC1-A07F-4B3A6CE7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9633C0-9F51-4330-A37E-C4C5AF776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C0BC24-32D7-47B5-979F-D5E9E5FF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D1AC-3792-43BA-8737-977CAFBAA946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D593301-9276-4AAC-B034-FB98A07D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24A601-0539-4B6D-B1DC-EBC99A2D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CED-1834-468C-877B-2FDFEE70A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92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A02C80-1C48-41C7-8917-9A5DA4FE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7AC12DA-41D4-4A28-9E85-6A15EA87F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699701-B55A-404B-A0B7-0F05458DD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8F579BA-F2B9-4165-8716-5D007C04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D1AC-3792-43BA-8737-977CAFBAA946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00C8AF-314A-4551-A94C-F928D392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234F14-FA2B-494D-9FF7-2F3412B4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CED-1834-468C-877B-2FDFEE70A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00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2EEE60A-1978-4690-8650-6CA51DE2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11117D9-4264-44C4-9BFC-127CA56D8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6A153A-587B-46DE-A74A-D8C0DE248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D1AC-3792-43BA-8737-977CAFBAA946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3DC97B-CD15-4993-920B-61971FEBE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5EE575-0CAE-468D-9F64-33A28FF55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C1CED-1834-468C-877B-2FDFEE70A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36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7.jpeg"/><Relationship Id="rId12" Type="http://schemas.openxmlformats.org/officeDocument/2006/relationships/hyperlink" Target="http://www.google.se/url?sa=i&amp;rct=j&amp;q=&amp;esrc=s&amp;frm=1&amp;source=images&amp;cd=&amp;cad=rja&amp;uact=8&amp;ved=0CAcQjRxqFQoTCNOn68nVoMgCFYmMLAodvekJRg&amp;url=http://www.inet.se/produkt/2204964/dell-ultrasharp-27-u2711-ips&amp;bvm=bv.104226188,d.bGg&amp;psig=AFQjCNGPpo2zv__V0Ydn1Qq4ovwVErq4Qg&amp;ust=1443768129705058" TargetMode="External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hyperlink" Target="http://insidan.ostersund.se/images/18.7fceaf64159199cdcd9c3606/1483955900600/Kaffebild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wmf"/><Relationship Id="rId15" Type="http://schemas.openxmlformats.org/officeDocument/2006/relationships/image" Target="../media/image12.jpeg"/><Relationship Id="rId10" Type="http://schemas.openxmlformats.org/officeDocument/2006/relationships/hyperlink" Target="http://www.google.se/url?sa=i&amp;rct=j&amp;q=&amp;esrc=s&amp;frm=1&amp;source=images&amp;cd=&amp;cad=rja&amp;uact=8&amp;ved=0CAcQjRxqFQoTCKqayqfVoMgCFcbZLAodZLQDoA&amp;url=http://www.phonearena.com/phones/Samsung-Galaxy-S6_id8997&amp;bvm=bv.104226188,d.bGg&amp;psig=AFQjCNEutjw3Hwf4vyWr53FAEZsGUldcpA&amp;ust=1443768033099940" TargetMode="External"/><Relationship Id="rId4" Type="http://schemas.openxmlformats.org/officeDocument/2006/relationships/image" Target="../media/image4.wmf"/><Relationship Id="rId9" Type="http://schemas.openxmlformats.org/officeDocument/2006/relationships/image" Target="../media/image9.png"/><Relationship Id="rId14" Type="http://schemas.openxmlformats.org/officeDocument/2006/relationships/hyperlink" Target="http://www.google.se/url?sa=i&amp;rct=j&amp;q=&amp;esrc=s&amp;source=images&amp;cd=&amp;cad=rja&amp;uact=8&amp;ved=0ahUKEwiVkd7Vn9jQAhUJVSwKHd8wCB4QjRwIBw&amp;url=http://www.kostdoktorn.se/diabetes&amp;psig=AFQjCNHDct5kXAWCRD093oZc7aHBB5VVfA&amp;ust=148086218320122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kemi.se/" TargetMode="External"/><Relationship Id="rId5" Type="http://schemas.openxmlformats.org/officeDocument/2006/relationships/hyperlink" Target="https://www.youtube.com/watch?v=e0BVIrw0Ylw" TargetMode="External"/><Relationship Id="rId4" Type="http://schemas.openxmlformats.org/officeDocument/2006/relationships/hyperlink" Target="https://www.youtube.com/watch?v=_FW5Bqyc6l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483" y="1880633"/>
            <a:ext cx="10181690" cy="2342045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557685"/>
            <a:ext cx="9615025" cy="723673"/>
          </a:xfrm>
        </p:spPr>
        <p:txBody>
          <a:bodyPr/>
          <a:lstStyle/>
          <a:p>
            <a:r>
              <a:rPr lang="sv-SE" dirty="0"/>
              <a:t>Välkomna på miljöombudutbildning!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6975B147-4E95-4373-A8B3-D78D66F62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94894"/>
              </p:ext>
            </p:extLst>
          </p:nvPr>
        </p:nvGraphicFramePr>
        <p:xfrm>
          <a:off x="359044" y="1363775"/>
          <a:ext cx="8442591" cy="4605510"/>
        </p:xfrm>
        <a:graphic>
          <a:graphicData uri="http://schemas.openxmlformats.org/drawingml/2006/table">
            <a:tbl>
              <a:tblPr/>
              <a:tblGrid>
                <a:gridCol w="788447">
                  <a:extLst>
                    <a:ext uri="{9D8B030D-6E8A-4147-A177-3AD203B41FA5}">
                      <a16:colId xmlns:a16="http://schemas.microsoft.com/office/drawing/2014/main" val="856183024"/>
                    </a:ext>
                  </a:extLst>
                </a:gridCol>
                <a:gridCol w="2595753">
                  <a:extLst>
                    <a:ext uri="{9D8B030D-6E8A-4147-A177-3AD203B41FA5}">
                      <a16:colId xmlns:a16="http://schemas.microsoft.com/office/drawing/2014/main" val="3379429705"/>
                    </a:ext>
                  </a:extLst>
                </a:gridCol>
                <a:gridCol w="5058391">
                  <a:extLst>
                    <a:ext uri="{9D8B030D-6E8A-4147-A177-3AD203B41FA5}">
                      <a16:colId xmlns:a16="http://schemas.microsoft.com/office/drawing/2014/main" val="20073053"/>
                    </a:ext>
                  </a:extLst>
                </a:gridCol>
              </a:tblGrid>
              <a:tr h="29105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8:30-9.30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</a:rPr>
                        <a:t>Introduktion för miljöombud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Helena Jansson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75091"/>
                  </a:ext>
                </a:extLst>
              </a:tr>
              <a:tr h="47938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9.45-10.10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Kemikalier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Helena Jansson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21891"/>
                  </a:ext>
                </a:extLst>
              </a:tr>
              <a:tr h="47938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10.10-10.30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Mat, ekologiskt och matsvinn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</a:rPr>
                        <a:t>Anni Gederberg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338675"/>
                  </a:ext>
                </a:extLst>
              </a:tr>
              <a:tr h="47938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10.35-11.30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Klimatstrategi o hållbart resande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</a:rPr>
                        <a:t>Rikard Bertilsson + Helena Jansson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4411"/>
                  </a:ext>
                </a:extLst>
              </a:tr>
              <a:tr h="47938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11.30-12.30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Lunch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24348"/>
                  </a:ext>
                </a:extLst>
              </a:tr>
              <a:tr h="47938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12.30-13.00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Fokus på Vård och omsorg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Alexander Håkansson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614316"/>
                  </a:ext>
                </a:extLst>
              </a:tr>
              <a:tr h="47938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13:00-14.00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Avfall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Ida Sjölund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453429"/>
                  </a:ext>
                </a:extLst>
              </a:tr>
              <a:tr h="47938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14.20-15.00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Fastighet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Oscar von Essen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87695"/>
                  </a:ext>
                </a:extLst>
              </a:tr>
              <a:tr h="47938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15.00-15.30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Fokus på Barn och utbildning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Viktoria Viklander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456986"/>
                  </a:ext>
                </a:extLst>
              </a:tr>
              <a:tr h="47938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15.30-15.45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</a:rPr>
                        <a:t>Sammanfattning, frågor och avslut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</a:rPr>
                        <a:t>Helena Jansson  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28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49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26" y="1075766"/>
            <a:ext cx="10242372" cy="5766079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v-SE" sz="2400" dirty="0">
                <a:latin typeface="Arial" charset="0"/>
              </a:rPr>
              <a:t>Politiskt beslut: </a:t>
            </a:r>
            <a:r>
              <a:rPr lang="sv-SE" altLang="sv-SE" sz="2400" dirty="0">
                <a:latin typeface="Arial" charset="0"/>
              </a:rPr>
              <a:t>Kommunstyrelsen beslutade den 24 augusti 1999, § 244, om införande av ett miljöledningssystem i Östersunds kommun</a:t>
            </a:r>
            <a:br>
              <a:rPr lang="sv-SE" altLang="sv-SE" sz="2400" dirty="0">
                <a:latin typeface="Arial" charset="0"/>
              </a:rPr>
            </a:br>
            <a:endParaRPr lang="sv-SE" altLang="sv-SE" sz="2400" dirty="0">
              <a:latin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v-SE" altLang="sv-SE" sz="2400" dirty="0">
                <a:latin typeface="Arial" charset="0"/>
              </a:rPr>
              <a:t>Miljöcertifierad enligt ISO 14001 och EMAS- registrerade sedan 2007</a:t>
            </a:r>
            <a:br>
              <a:rPr lang="sv-SE" altLang="sv-SE" sz="2400" dirty="0">
                <a:latin typeface="Arial" charset="0"/>
              </a:rPr>
            </a:br>
            <a:endParaRPr lang="sv-SE" altLang="sv-SE" sz="2400" dirty="0">
              <a:latin typeface="Arial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sv-SE" altLang="sv-SE" sz="2400" dirty="0">
                <a:latin typeface="Arial" charset="0"/>
              </a:rPr>
              <a:t>Ett verktyg för att minska organisationens miljöpåverkan. </a:t>
            </a:r>
            <a:r>
              <a:rPr lang="sv-SE" sz="2400" dirty="0">
                <a:latin typeface="Arial" charset="0"/>
              </a:rPr>
              <a:t>Lägga resurser där de ger bäst miljönytta och följa upp arbetet.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192944"/>
            <a:ext cx="9615025" cy="882822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868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26" y="1075766"/>
            <a:ext cx="10242372" cy="5766079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192944"/>
            <a:ext cx="9615025" cy="88282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92C24FD-FBB6-4F9B-964D-C1AB95A1D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327" y="386718"/>
            <a:ext cx="7056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2800">
                <a:solidFill>
                  <a:schemeClr val="accent2"/>
                </a:solidFill>
              </a:rPr>
              <a:t>Hur påverkar vi miljön på arbetet?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25E0844E-E647-4227-B93C-58D4868F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80" y="1268710"/>
            <a:ext cx="175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v-SE" altLang="sv-SE" sz="2000" dirty="0">
                <a:solidFill>
                  <a:schemeClr val="accent2"/>
                </a:solidFill>
              </a:rPr>
              <a:t> Bilkörning/</a:t>
            </a:r>
            <a:br>
              <a:rPr lang="sv-SE" altLang="sv-SE" sz="2000" dirty="0">
                <a:solidFill>
                  <a:schemeClr val="accent2"/>
                </a:solidFill>
              </a:rPr>
            </a:br>
            <a:r>
              <a:rPr lang="sv-SE" altLang="sv-SE" sz="2000" dirty="0">
                <a:solidFill>
                  <a:schemeClr val="accent2"/>
                </a:solidFill>
              </a:rPr>
              <a:t>transporter</a:t>
            </a:r>
          </a:p>
        </p:txBody>
      </p:sp>
      <p:pic>
        <p:nvPicPr>
          <p:cNvPr id="15" name="Picture 11" descr="MCj03247720000[1]">
            <a:extLst>
              <a:ext uri="{FF2B5EF4-FFF2-40B4-BE49-F238E27FC236}">
                <a16:creationId xmlns:a16="http://schemas.microsoft.com/office/drawing/2014/main" id="{F8CB50BA-BC3E-4057-99C6-2CFD2E89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34" y="2672985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MCj03390940000[1]">
            <a:extLst>
              <a:ext uri="{FF2B5EF4-FFF2-40B4-BE49-F238E27FC236}">
                <a16:creationId xmlns:a16="http://schemas.microsoft.com/office/drawing/2014/main" id="{EEC572B0-88E9-4312-A116-5F202F457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85" y="2576881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3">
            <a:extLst>
              <a:ext uri="{FF2B5EF4-FFF2-40B4-BE49-F238E27FC236}">
                <a16:creationId xmlns:a16="http://schemas.microsoft.com/office/drawing/2014/main" id="{8FA6F390-80EB-4B28-BEC3-DDC54AE6B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866" y="1247471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400" dirty="0">
                <a:solidFill>
                  <a:schemeClr val="accent2"/>
                </a:solidFill>
              </a:rPr>
              <a:t>- </a:t>
            </a:r>
            <a:r>
              <a:rPr lang="sv-SE" altLang="sv-SE" sz="2000" dirty="0">
                <a:solidFill>
                  <a:schemeClr val="accent2"/>
                </a:solidFill>
              </a:rPr>
              <a:t>Energianvändning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D6FB8301-6B22-4155-996E-8884C8488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603" y="1302824"/>
            <a:ext cx="30972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>
                <a:solidFill>
                  <a:schemeClr val="accent2"/>
                </a:solidFill>
              </a:rPr>
              <a:t>- </a:t>
            </a:r>
            <a:r>
              <a:rPr lang="sv-SE" altLang="sv-SE" sz="2000" dirty="0">
                <a:solidFill>
                  <a:schemeClr val="accent2"/>
                </a:solidFill>
              </a:rPr>
              <a:t>Använder material och produkter </a:t>
            </a:r>
            <a:r>
              <a:rPr lang="sv-SE" altLang="sv-SE" sz="1400" dirty="0">
                <a:solidFill>
                  <a:schemeClr val="accent2"/>
                </a:solidFill>
              </a:rPr>
              <a:t>ex. papper, kontorsutrustning, sjukvårdsmaterial</a:t>
            </a:r>
            <a:endParaRPr lang="en-US" altLang="sv-SE" sz="1400" dirty="0">
              <a:solidFill>
                <a:schemeClr val="accent2"/>
              </a:solidFill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0095C7AF-045F-4B7F-A843-2A35F405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9087" y="1310947"/>
            <a:ext cx="351389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-"/>
            </a:pPr>
            <a:r>
              <a:rPr lang="sv-SE" altLang="sv-SE" sz="1400" dirty="0">
                <a:solidFill>
                  <a:schemeClr val="accent2"/>
                </a:solidFill>
              </a:rPr>
              <a:t> - </a:t>
            </a:r>
            <a:r>
              <a:rPr lang="sv-SE" altLang="sv-SE" sz="1600" dirty="0">
                <a:solidFill>
                  <a:schemeClr val="accent2"/>
                </a:solidFill>
              </a:rPr>
              <a:t>Kemikalieanvändning och      	Avfall</a:t>
            </a:r>
            <a:br>
              <a:rPr lang="sv-SE" altLang="sv-SE" sz="1600" dirty="0">
                <a:solidFill>
                  <a:schemeClr val="accent2"/>
                </a:solidFill>
              </a:rPr>
            </a:br>
            <a:br>
              <a:rPr lang="sv-SE" altLang="sv-SE" sz="1000" dirty="0">
                <a:solidFill>
                  <a:schemeClr val="accent2"/>
                </a:solidFill>
              </a:rPr>
            </a:br>
            <a:endParaRPr lang="en-US" altLang="sv-SE" sz="1000" dirty="0">
              <a:solidFill>
                <a:schemeClr val="accent2"/>
              </a:solidFill>
            </a:endParaRPr>
          </a:p>
        </p:txBody>
      </p:sp>
      <p:pic>
        <p:nvPicPr>
          <p:cNvPr id="25" name="Picture 21" descr="Bildresultat för sopsorteringskärl">
            <a:extLst>
              <a:ext uri="{FF2B5EF4-FFF2-40B4-BE49-F238E27FC236}">
                <a16:creationId xmlns:a16="http://schemas.microsoft.com/office/drawing/2014/main" id="{BC301A8E-F36F-4F9E-95E9-1B6E3E73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76" y="2054578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IMG_0769">
            <a:extLst>
              <a:ext uri="{FF2B5EF4-FFF2-40B4-BE49-F238E27FC236}">
                <a16:creationId xmlns:a16="http://schemas.microsoft.com/office/drawing/2014/main" id="{694676FE-CAF3-4B8E-A4EC-7B7B8052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8" y="2053067"/>
            <a:ext cx="14938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IMG_0692">
            <a:extLst>
              <a:ext uri="{FF2B5EF4-FFF2-40B4-BE49-F238E27FC236}">
                <a16:creationId xmlns:a16="http://schemas.microsoft.com/office/drawing/2014/main" id="{B1725C35-021F-45A0-A18E-0513C962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04" y="3805399"/>
            <a:ext cx="9604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0E9CC926-FBAD-43CC-8DF3-8064CC9BD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5" y="2837024"/>
            <a:ext cx="13684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26" descr="Bildresultat för samsung galaxy s6">
            <a:extLst>
              <a:ext uri="{FF2B5EF4-FFF2-40B4-BE49-F238E27FC236}">
                <a16:creationId xmlns:a16="http://schemas.microsoft.com/office/drawing/2014/main" id="{8FC31A6B-C869-4405-9154-B9003F81E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1377" y="342995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0" name="AutoShape 28" descr="Bildresultat för samsung galaxy s6">
            <a:extLst>
              <a:ext uri="{FF2B5EF4-FFF2-40B4-BE49-F238E27FC236}">
                <a16:creationId xmlns:a16="http://schemas.microsoft.com/office/drawing/2014/main" id="{6E274654-7BDC-49B4-9F31-9A28AC8B6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1377" y="342995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1" name="AutoShape 30" descr="Bildresultat för samsung galaxy s6">
            <a:extLst>
              <a:ext uri="{FF2B5EF4-FFF2-40B4-BE49-F238E27FC236}">
                <a16:creationId xmlns:a16="http://schemas.microsoft.com/office/drawing/2014/main" id="{EB6739E9-B3E4-44B8-B89E-0064C846C9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1377" y="342995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pic>
        <p:nvPicPr>
          <p:cNvPr id="32" name="Picture 32" descr="Samsung-Galaxy-S6">
            <a:hlinkClick r:id="rId10"/>
            <a:extLst>
              <a:ext uri="{FF2B5EF4-FFF2-40B4-BE49-F238E27FC236}">
                <a16:creationId xmlns:a16="http://schemas.microsoft.com/office/drawing/2014/main" id="{EF720C5F-F326-4C6B-B127-6FE47073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12" y="1840805"/>
            <a:ext cx="720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4" descr="2204964_0">
            <a:hlinkClick r:id="rId12"/>
            <a:extLst>
              <a:ext uri="{FF2B5EF4-FFF2-40B4-BE49-F238E27FC236}">
                <a16:creationId xmlns:a16="http://schemas.microsoft.com/office/drawing/2014/main" id="{A25441F9-C4D2-4C05-95D8-45251A65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05" y="365214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3" descr="Bildresultat för mat bild">
            <a:hlinkClick r:id="rId14"/>
            <a:extLst>
              <a:ext uri="{FF2B5EF4-FFF2-40B4-BE49-F238E27FC236}">
                <a16:creationId xmlns:a16="http://schemas.microsoft.com/office/drawing/2014/main" id="{D23C7BC0-913E-4904-87BE-B59434253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37" y="2340583"/>
            <a:ext cx="131921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Bilden visar tre paket med kaffe och två paket med te. ">
            <a:hlinkClick r:id="rId16" tooltip="Förstora bilden Kaffebild.jpg"/>
            <a:extLst>
              <a:ext uri="{FF2B5EF4-FFF2-40B4-BE49-F238E27FC236}">
                <a16:creationId xmlns:a16="http://schemas.microsoft.com/office/drawing/2014/main" id="{2197A71C-B350-453D-AD43-2A7928448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04" y="3003598"/>
            <a:ext cx="990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ruta 1">
            <a:extLst>
              <a:ext uri="{FF2B5EF4-FFF2-40B4-BE49-F238E27FC236}">
                <a16:creationId xmlns:a16="http://schemas.microsoft.com/office/drawing/2014/main" id="{6350E801-9CCA-4DCD-8942-7CCF0DAF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777" y="1255701"/>
            <a:ext cx="22320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 sz="2000" dirty="0">
                <a:solidFill>
                  <a:schemeClr val="accent2"/>
                </a:solidFill>
              </a:rPr>
              <a:t>Förebyggande brandskydds-arbete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sv-SE" altLang="sv-SE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sv-SE" altLang="sv-SE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0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26" y="1075766"/>
            <a:ext cx="10242372" cy="5766079"/>
          </a:xfrm>
        </p:spPr>
        <p:txBody>
          <a:bodyPr/>
          <a:lstStyle/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dirty="0" err="1">
                <a:solidFill>
                  <a:srgbClr val="FF0000"/>
                </a:solidFill>
              </a:rPr>
              <a:t>FN´s</a:t>
            </a:r>
            <a:r>
              <a:rPr lang="sv-SE" altLang="sv-SE" dirty="0">
                <a:solidFill>
                  <a:srgbClr val="FF0000"/>
                </a:solidFill>
              </a:rPr>
              <a:t> klimatkonferens i Paris 2015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sz="24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2400" dirty="0"/>
              <a:t>Mål: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0099"/>
                </a:solidFill>
              </a:rPr>
              <a:t>- </a:t>
            </a:r>
            <a:r>
              <a:rPr lang="sv-SE" altLang="sv-SE" sz="2400" dirty="0"/>
              <a:t>Hålla den globala uppvärmningen under två grader, men</a:t>
            </a:r>
            <a:br>
              <a:rPr lang="sv-SE" altLang="sv-SE" sz="2400" dirty="0"/>
            </a:br>
            <a:r>
              <a:rPr lang="sv-SE" altLang="sv-SE" sz="2400" dirty="0"/>
              <a:t>helst under 1,5 grader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v-SE" altLang="sv-SE" sz="2400" dirty="0"/>
              <a:t>- Öka ambitionerna efter hand, avstämning var femte år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sv-SE" altLang="sv-SE" sz="2400" dirty="0"/>
              <a:t>Stöd från industrialiserade länder till utvecklingsländer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192944"/>
            <a:ext cx="9615025" cy="882822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266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26" y="1075766"/>
            <a:ext cx="10242372" cy="5766079"/>
          </a:xfrm>
        </p:spPr>
        <p:txBody>
          <a:bodyPr/>
          <a:lstStyle/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dirty="0"/>
              <a:t>Lite filmer:</a:t>
            </a:r>
          </a:p>
          <a:p>
            <a:pPr>
              <a:spcBef>
                <a:spcPct val="0"/>
              </a:spcBef>
              <a:buNone/>
            </a:pPr>
            <a:r>
              <a:rPr lang="sv-SE" altLang="sv-SE" sz="2400" dirty="0">
                <a:hlinkClick r:id="rId4"/>
              </a:rPr>
              <a:t>https://www.youtube.com/watch?v=_FW5Bqyc6lg</a:t>
            </a:r>
            <a:endParaRPr lang="sv-SE" altLang="sv-SE" sz="2400" dirty="0"/>
          </a:p>
          <a:p>
            <a:pPr>
              <a:spcBef>
                <a:spcPct val="0"/>
              </a:spcBef>
              <a:buFontTx/>
              <a:buNone/>
            </a:pPr>
            <a:endParaRPr lang="sv-SE" altLang="sv-SE" sz="24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sv-SE" altLang="sv-SE" sz="2400" dirty="0">
                <a:hlinkClick r:id="rId5"/>
              </a:rPr>
              <a:t>https://www.youtube.com/watch?v=e0BVIrw0Ylw</a:t>
            </a:r>
            <a:endParaRPr lang="sv-SE" altLang="sv-SE" sz="2400" dirty="0"/>
          </a:p>
          <a:p>
            <a:pPr>
              <a:spcBef>
                <a:spcPct val="0"/>
              </a:spcBef>
              <a:buFontTx/>
              <a:buNone/>
            </a:pPr>
            <a:endParaRPr lang="sv-SE" altLang="sv-SE" sz="240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0099"/>
                </a:solidFill>
              </a:rPr>
              <a:t>&lt;</a:t>
            </a:r>
          </a:p>
          <a:p>
            <a:pPr>
              <a:spcBef>
                <a:spcPct val="0"/>
              </a:spcBef>
              <a:buNone/>
            </a:pPr>
            <a:r>
              <a:rPr lang="sv-SE" altLang="sv-SE" sz="2400" dirty="0">
                <a:hlinkClick r:id="rId6"/>
              </a:rPr>
              <a:t>Bra information och tips på: https://www.kemi.se/</a:t>
            </a:r>
            <a:endParaRPr lang="sv-SE" altLang="sv-SE" sz="2400" dirty="0"/>
          </a:p>
          <a:p>
            <a:pPr>
              <a:spcBef>
                <a:spcPct val="0"/>
              </a:spcBef>
              <a:buFontTx/>
              <a:buNone/>
            </a:pPr>
            <a:endParaRPr lang="sv-SE" altLang="sv-SE" sz="2400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192944"/>
            <a:ext cx="9615025" cy="882822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21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311" y="1653002"/>
            <a:ext cx="10242372" cy="5766079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sv-SE" altLang="sv-SE" sz="2000" dirty="0">
                <a:latin typeface="Verdana" panose="020B0604030504040204" pitchFamily="34" charset="0"/>
              </a:rPr>
              <a:t>Upphandling och inköp: ställ kemikaliekrav, välj minst miljöpåverkande produkt. Upphandlingsmyndigheten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sv-SE" altLang="sv-SE" sz="2000" dirty="0">
                <a:latin typeface="Verdana" panose="020B0604030504040204" pitchFamily="34" charset="0"/>
              </a:rPr>
              <a:t>Giftfri förskola och skola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sv-SE" altLang="sv-SE" sz="2000" dirty="0">
                <a:latin typeface="Verdana" panose="020B0604030504040204" pitchFamily="34" charset="0"/>
              </a:rPr>
              <a:t>Kemikaliefri städning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sv-SE" altLang="sv-SE" sz="2000" dirty="0">
                <a:latin typeface="Verdana" panose="020B0604030504040204" pitchFamily="34" charset="0"/>
              </a:rPr>
              <a:t>Ftalatfria handskar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sv-SE" altLang="sv-SE" sz="2000" dirty="0">
                <a:latin typeface="Verdana" panose="020B0604030504040204" pitchFamily="34" charset="0"/>
              </a:rPr>
              <a:t>Nybyggnation; förskolor, skolor, boenden, kontor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sv-SE" altLang="sv-SE" sz="2000" dirty="0">
                <a:latin typeface="Verdana" panose="020B0604030504040204" pitchFamily="34" charset="0"/>
              </a:rPr>
              <a:t>Rutin för kemikaliehantering; förvaring, säkerhetsdatablad, kemikalieförteckning, riskbedömning</a:t>
            </a:r>
            <a:endParaRPr lang="sv-SE" altLang="sv-SE" sz="20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v-SE" altLang="sv-SE" sz="2400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192944"/>
            <a:ext cx="9615025" cy="882822"/>
          </a:xfrm>
        </p:spPr>
        <p:txBody>
          <a:bodyPr/>
          <a:lstStyle/>
          <a:p>
            <a:r>
              <a:rPr lang="sv-SE" dirty="0"/>
              <a:t>Vad leder </a:t>
            </a:r>
            <a:r>
              <a:rPr lang="sv-SE" dirty="0" err="1"/>
              <a:t>miljöledninsgsytemet</a:t>
            </a:r>
            <a:r>
              <a:rPr lang="sv-SE" dirty="0"/>
              <a:t> till? </a:t>
            </a:r>
          </a:p>
        </p:txBody>
      </p:sp>
    </p:spTree>
    <p:extLst>
      <p:ext uri="{BB962C8B-B14F-4D97-AF65-F5344CB8AC3E}">
        <p14:creationId xmlns:p14="http://schemas.microsoft.com/office/powerpoint/2010/main" val="228679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311" y="1653002"/>
            <a:ext cx="10242372" cy="5766079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sv-SE" altLang="sv-SE" sz="2400" dirty="0"/>
              <a:t>Mål för ett Ekologiskt hållbart Östersund och aktiviteter</a:t>
            </a:r>
            <a:br>
              <a:rPr lang="sv-SE" altLang="sv-SE" sz="2400" dirty="0"/>
            </a:br>
            <a:endParaRPr lang="sv-SE" altLang="sv-SE" sz="2400" dirty="0"/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sv-SE" altLang="sv-SE" sz="2400" dirty="0"/>
              <a:t>Andra är skyddsombud och riskombud som har hand om arbetsmiljö och brandskydd, ni har hand om miljöfrågorna.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sz="2400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450527"/>
            <a:ext cx="9319371" cy="963989"/>
          </a:xfrm>
        </p:spPr>
        <p:txBody>
          <a:bodyPr>
            <a:normAutofit fontScale="90000"/>
          </a:bodyPr>
          <a:lstStyle/>
          <a:p>
            <a:r>
              <a:rPr lang="sv-SE" altLang="sv-SE" dirty="0"/>
              <a:t>Rutiner och instruktioner</a:t>
            </a:r>
            <a:br>
              <a:rPr lang="en-US" alt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713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311" y="1653002"/>
            <a:ext cx="10242372" cy="5766079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sz="2400" dirty="0"/>
              <a:t>Känner ni till den? 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2400" dirty="0"/>
              <a:t>Gå in på insidan och leta reda på miljöhandboken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2400" dirty="0"/>
              <a:t>Där finns bra exempel på vad miljöombud kan göra, rutiner, ansvar, tips, fakta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450527"/>
            <a:ext cx="9319371" cy="963989"/>
          </a:xfrm>
        </p:spPr>
        <p:txBody>
          <a:bodyPr>
            <a:normAutofit fontScale="90000"/>
          </a:bodyPr>
          <a:lstStyle/>
          <a:p>
            <a:r>
              <a:rPr lang="sv-SE" altLang="sv-SE" dirty="0"/>
              <a:t>Miljöhandboken</a:t>
            </a:r>
            <a:br>
              <a:rPr lang="en-US" altLang="sv-SE" dirty="0"/>
            </a:b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812040F-092D-497D-80F8-7848DFB5D1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26" r="7429"/>
          <a:stretch/>
        </p:blipFill>
        <p:spPr>
          <a:xfrm>
            <a:off x="6846132" y="355867"/>
            <a:ext cx="3639671" cy="33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75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224" y="192944"/>
            <a:ext cx="11080375" cy="7226138"/>
          </a:xfrm>
        </p:spPr>
        <p:txBody>
          <a:bodyPr/>
          <a:lstStyle/>
          <a:p>
            <a:r>
              <a:rPr lang="sv-SE" sz="3200" b="1" u="sng" dirty="0"/>
              <a:t>Miljöpolicy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Open Sans" panose="020B0606030504020204" pitchFamily="34" charset="0"/>
              </a:rPr>
              <a:t>Användningen av energi och material skall vara effektiv i relation till nyttan.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Open Sans" panose="020B0606030504020204" pitchFamily="34" charset="0"/>
              </a:rPr>
              <a:t>Fossilfria lösningar skall systematiskt genomförs.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Open Sans" panose="020B0606030504020204" pitchFamily="34" charset="0"/>
              </a:rPr>
              <a:t>Kommunens verksamhet bygger på ett krets­loppstänkande och bidrar till en ökad miljö­medvetenhet hos kommunens invånare.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Open Sans" panose="020B0606030504020204" pitchFamily="34" charset="0"/>
              </a:rPr>
              <a:t>Nyttjande av mark och vatten är en långsiktig hushållning som ger en rik variation av naturtyper, biotoper och arter.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Open Sans" panose="020B0606030504020204" pitchFamily="34" charset="0"/>
              </a:rPr>
              <a:t>Kommunen skall i all sin verksamhet sträva efter att minimera sin negativa inverkan på människors hälsa och på omgivningen.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1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450527"/>
            <a:ext cx="9319371" cy="963989"/>
          </a:xfrm>
        </p:spPr>
        <p:txBody>
          <a:bodyPr>
            <a:normAutofit fontScale="90000"/>
          </a:bodyPr>
          <a:lstStyle/>
          <a:p>
            <a:br>
              <a:rPr lang="en-US" alt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964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224" y="192944"/>
            <a:ext cx="11080375" cy="7226138"/>
          </a:xfrm>
        </p:spPr>
        <p:txBody>
          <a:bodyPr/>
          <a:lstStyle/>
          <a:p>
            <a:r>
              <a:rPr lang="sv-SE" sz="3600" b="1" u="sng" dirty="0"/>
              <a:t>Miljöpolicy forts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effectLst/>
                <a:latin typeface="Open Sans" panose="020B0606030504020204" pitchFamily="34" charset="0"/>
              </a:rPr>
              <a:t>Kommunen ska i all sin verksamhet arbeta systematiskt för att minimera användningen och spridningen av kemikalier som påverkar människor, omgivning och miljö negativt.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effectLst/>
                <a:latin typeface="Open Sans" panose="020B0606030504020204" pitchFamily="34" charset="0"/>
              </a:rPr>
              <a:t>Kommunen arbetar med att ständigt förbättra och utveckla sitt miljöarbete inom alla områden, för att uppnå bättre miljöprestanda och förebygga föroreningar.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effectLst/>
                <a:latin typeface="Open Sans" panose="020B0606030504020204" pitchFamily="34" charset="0"/>
              </a:rPr>
              <a:t>Kommunen informerar leverantörer och entreprenörer om kommunens miljöarbete.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effectLst/>
                <a:latin typeface="Open Sans" panose="020B0606030504020204" pitchFamily="34" charset="0"/>
              </a:rPr>
              <a:t>Kommunen motsätter sig all prospektering, provbrytning och brytning av alun­skiffer och liknande bergarter i kommunen. Kommunen motsätter sig även all brytning eller utvinning av mineral eller bergarter som innebär att miljöpåverkande rest- eller biprodukter som innehåller uranhaltigt material uppkommer.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effectLst/>
                <a:latin typeface="Open Sans" panose="020B0606030504020204" pitchFamily="34" charset="0"/>
              </a:rPr>
              <a:t>Kommunen skall i all verksamhet uppfylla bindande krav inom miljöområdet.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800" b="0" i="0" dirty="0">
                <a:effectLst/>
                <a:latin typeface="Open Sans" panose="020B0606030504020204" pitchFamily="34" charset="0"/>
              </a:rPr>
              <a:t>Kommunens miljöpolicy skall öppet kommuniceras med alla anställda och i tillämpliga delar med personer som arbetar för eller på uppdrag av kommunen samt övriga intresserade.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1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450527"/>
            <a:ext cx="9319371" cy="963989"/>
          </a:xfrm>
        </p:spPr>
        <p:txBody>
          <a:bodyPr>
            <a:normAutofit fontScale="90000"/>
          </a:bodyPr>
          <a:lstStyle/>
          <a:p>
            <a:br>
              <a:rPr lang="en-US" alt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929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224" y="192944"/>
            <a:ext cx="11080375" cy="7226138"/>
          </a:xfrm>
        </p:spPr>
        <p:txBody>
          <a:bodyPr/>
          <a:lstStyle/>
          <a:p>
            <a:endParaRPr lang="sv-SE" sz="1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450527"/>
            <a:ext cx="9319371" cy="963989"/>
          </a:xfrm>
        </p:spPr>
        <p:txBody>
          <a:bodyPr>
            <a:normAutofit fontScale="90000"/>
          </a:bodyPr>
          <a:lstStyle/>
          <a:p>
            <a:br>
              <a:rPr lang="en-US" altLang="sv-SE" dirty="0"/>
            </a:b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A3154CA-049E-473C-8036-76E5911D3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05" t="10946" r="10567" b="18309"/>
          <a:stretch/>
        </p:blipFill>
        <p:spPr>
          <a:xfrm>
            <a:off x="1577788" y="41649"/>
            <a:ext cx="6369524" cy="48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6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695" y="3250395"/>
            <a:ext cx="10181690" cy="2342045"/>
          </a:xfrm>
        </p:spPr>
        <p:txBody>
          <a:bodyPr/>
          <a:lstStyle/>
          <a:p>
            <a:r>
              <a:rPr lang="sv-SE" dirty="0"/>
              <a:t>Viktig roll för att få saker att hända! Beslut som fattas behöver och verkställas, det gör ni!</a:t>
            </a:r>
          </a:p>
          <a:p>
            <a:endParaRPr lang="sv-SE" dirty="0"/>
          </a:p>
          <a:p>
            <a:r>
              <a:rPr lang="sv-SE" dirty="0"/>
              <a:t>Bara beslut och mål blir ingen verkstad och därmed ingen skillnad. </a:t>
            </a:r>
          </a:p>
          <a:p>
            <a:endParaRPr lang="sv-SE" dirty="0"/>
          </a:p>
          <a:p>
            <a:r>
              <a:rPr lang="sv-SE" dirty="0"/>
              <a:t>Ni får vara de nyfikna uppmärksamma miljöögonen.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192944"/>
            <a:ext cx="9615025" cy="882822"/>
          </a:xfrm>
        </p:spPr>
        <p:txBody>
          <a:bodyPr/>
          <a:lstStyle/>
          <a:p>
            <a:r>
              <a:rPr lang="sv-SE" dirty="0"/>
              <a:t>Miljöombudens roll</a:t>
            </a:r>
          </a:p>
        </p:txBody>
      </p:sp>
    </p:spTree>
    <p:extLst>
      <p:ext uri="{BB962C8B-B14F-4D97-AF65-F5344CB8AC3E}">
        <p14:creationId xmlns:p14="http://schemas.microsoft.com/office/powerpoint/2010/main" val="289412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224" y="192944"/>
            <a:ext cx="11080375" cy="7226138"/>
          </a:xfrm>
        </p:spPr>
        <p:txBody>
          <a:bodyPr/>
          <a:lstStyle/>
          <a:p>
            <a:endParaRPr lang="sv-SE" sz="1400" dirty="0"/>
          </a:p>
          <a:p>
            <a:pPr marL="0" indent="0">
              <a:buNone/>
            </a:pPr>
            <a:r>
              <a:rPr lang="sv-SE" b="1" u="sng" dirty="0"/>
              <a:t>Prioriterade miljöaspekter 2022</a:t>
            </a:r>
          </a:p>
          <a:p>
            <a:endParaRPr lang="sv-SE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Open Sans" panose="020B0606030504020204" pitchFamily="34" charset="0"/>
              </a:rPr>
              <a:t>Utsläpp av växthusgaser</a:t>
            </a:r>
            <a:br>
              <a:rPr lang="sv-SE" sz="2400" b="0" i="0" dirty="0">
                <a:effectLst/>
                <a:latin typeface="Open Sans" panose="020B0606030504020204" pitchFamily="34" charset="0"/>
              </a:rPr>
            </a:br>
            <a:endParaRPr lang="sv-SE" sz="2400" b="0" i="0" dirty="0"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Open Sans" panose="020B0606030504020204" pitchFamily="34" charset="0"/>
              </a:rPr>
              <a:t>Energianvändning </a:t>
            </a:r>
            <a:br>
              <a:rPr lang="sv-SE" sz="2400" b="0" i="0" dirty="0">
                <a:effectLst/>
                <a:latin typeface="Open Sans" panose="020B0606030504020204" pitchFamily="34" charset="0"/>
              </a:rPr>
            </a:br>
            <a:endParaRPr lang="sv-SE" sz="2400" b="0" i="0" dirty="0"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Open Sans" panose="020B0606030504020204" pitchFamily="34" charset="0"/>
              </a:rPr>
              <a:t>Luftföroreningar i staden</a:t>
            </a:r>
            <a:br>
              <a:rPr lang="sv-SE" sz="2400" b="0" i="0" dirty="0">
                <a:effectLst/>
                <a:latin typeface="Open Sans" panose="020B0606030504020204" pitchFamily="34" charset="0"/>
              </a:rPr>
            </a:br>
            <a:endParaRPr lang="sv-SE" sz="2400" b="0" i="0" dirty="0"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Open Sans" panose="020B0606030504020204" pitchFamily="34" charset="0"/>
              </a:rPr>
              <a:t>Hållbart samhällsbyggande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Open Sans" panose="020B0606030504020204" pitchFamily="34" charset="0"/>
              </a:rPr>
              <a:t>Avfallshantering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450527"/>
            <a:ext cx="9319371" cy="963989"/>
          </a:xfrm>
        </p:spPr>
        <p:txBody>
          <a:bodyPr>
            <a:normAutofit fontScale="90000"/>
          </a:bodyPr>
          <a:lstStyle/>
          <a:p>
            <a:br>
              <a:rPr lang="en-US" alt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4715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224" y="192944"/>
            <a:ext cx="11635733" cy="7226138"/>
          </a:xfrm>
        </p:spPr>
        <p:txBody>
          <a:bodyPr/>
          <a:lstStyle/>
          <a:p>
            <a:pPr marL="0" indent="0">
              <a:buNone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450527"/>
            <a:ext cx="9319371" cy="963989"/>
          </a:xfrm>
        </p:spPr>
        <p:txBody>
          <a:bodyPr>
            <a:normAutofit fontScale="90000"/>
          </a:bodyPr>
          <a:lstStyle/>
          <a:p>
            <a:br>
              <a:rPr lang="en-US" altLang="sv-SE" dirty="0"/>
            </a:br>
            <a:endParaRPr lang="sv-SE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2B4EE1BA-BD4F-4A5F-AB8A-10A9F9EAC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9623"/>
              </p:ext>
            </p:extLst>
          </p:nvPr>
        </p:nvGraphicFramePr>
        <p:xfrm>
          <a:off x="636998" y="729467"/>
          <a:ext cx="10999378" cy="4504917"/>
        </p:xfrm>
        <a:graphic>
          <a:graphicData uri="http://schemas.openxmlformats.org/drawingml/2006/table">
            <a:tbl>
              <a:tblPr/>
              <a:tblGrid>
                <a:gridCol w="5499689">
                  <a:extLst>
                    <a:ext uri="{9D8B030D-6E8A-4147-A177-3AD203B41FA5}">
                      <a16:colId xmlns:a16="http://schemas.microsoft.com/office/drawing/2014/main" val="192467171"/>
                    </a:ext>
                  </a:extLst>
                </a:gridCol>
                <a:gridCol w="5499689">
                  <a:extLst>
                    <a:ext uri="{9D8B030D-6E8A-4147-A177-3AD203B41FA5}">
                      <a16:colId xmlns:a16="http://schemas.microsoft.com/office/drawing/2014/main" val="1549320562"/>
                    </a:ext>
                  </a:extLst>
                </a:gridCol>
              </a:tblGrid>
              <a:tr h="196793"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b="1" i="0"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</a:rPr>
                        <a:t>Indikatorer</a:t>
                      </a:r>
                    </a:p>
                  </a:txBody>
                  <a:tcPr marL="15540" marR="15540" marT="15540" marB="1554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400" b="1" i="0"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</a:rPr>
                        <a:t>Målvärden</a:t>
                      </a:r>
                    </a:p>
                  </a:txBody>
                  <a:tcPr marL="15540" marR="15540" marT="15540" marB="1554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7067"/>
                  </a:ext>
                </a:extLst>
              </a:tr>
              <a:tr h="1193064">
                <a:tc>
                  <a:txBody>
                    <a:bodyPr/>
                    <a:lstStyle/>
                    <a:p>
                      <a:pPr fontAlgn="t"/>
                      <a:r>
                        <a:rPr lang="sv-SE" sz="2400" b="0" i="0" dirty="0"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</a:rPr>
                        <a:t>Fossila koldioxidutsläpp i kommunen som geografiskt område jämfört 2010</a:t>
                      </a:r>
                    </a:p>
                  </a:txBody>
                  <a:tcPr marL="15540" marR="15540" marT="15540" marB="1554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2400" b="0" i="0"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</a:rPr>
                        <a:t>Minska med 100 % till 2030</a:t>
                      </a:r>
                    </a:p>
                  </a:txBody>
                  <a:tcPr marL="15540" marR="15540" marT="15540" marB="1554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30123"/>
                  </a:ext>
                </a:extLst>
              </a:tr>
              <a:tr h="1027019">
                <a:tc>
                  <a:txBody>
                    <a:bodyPr/>
                    <a:lstStyle/>
                    <a:p>
                      <a:pPr fontAlgn="t"/>
                      <a:r>
                        <a:rPr lang="sv-SE" sz="2400" b="0" i="0"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</a:rPr>
                        <a:t>Fossila koldioxidutsläpp för kommunorganisationen jämfört 2010</a:t>
                      </a:r>
                    </a:p>
                  </a:txBody>
                  <a:tcPr marL="15540" marR="15540" marT="15540" marB="1554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2400" b="0" i="0"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</a:rPr>
                        <a:t>Minska med 100% till 2025</a:t>
                      </a:r>
                    </a:p>
                  </a:txBody>
                  <a:tcPr marL="15540" marR="15540" marT="15540" marB="1554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04097"/>
                  </a:ext>
                </a:extLst>
              </a:tr>
              <a:tr h="528884">
                <a:tc>
                  <a:txBody>
                    <a:bodyPr/>
                    <a:lstStyle/>
                    <a:p>
                      <a:pPr fontAlgn="t"/>
                      <a:r>
                        <a:rPr lang="sv-SE" sz="2400" b="0" i="0"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</a:rPr>
                        <a:t>Energiförbrukning jämfört 2010</a:t>
                      </a:r>
                    </a:p>
                  </a:txBody>
                  <a:tcPr marL="15540" marR="15540" marT="15540" marB="1554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2400" b="0" i="0"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</a:rPr>
                        <a:t>Minska med 30 % till 2030</a:t>
                      </a:r>
                    </a:p>
                  </a:txBody>
                  <a:tcPr marL="15540" marR="15540" marT="15540" marB="1554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26957"/>
                  </a:ext>
                </a:extLst>
              </a:tr>
              <a:tr h="1359110">
                <a:tc>
                  <a:txBody>
                    <a:bodyPr/>
                    <a:lstStyle/>
                    <a:p>
                      <a:pPr fontAlgn="t"/>
                      <a:r>
                        <a:rPr lang="sv-SE" sz="2400" b="0" i="0"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</a:rPr>
                        <a:t>Hushållsavfall som samlats in för materialåtervinning, inkl. biologisk behandling, andel (%)</a:t>
                      </a:r>
                    </a:p>
                  </a:txBody>
                  <a:tcPr marL="15540" marR="15540" marT="15540" marB="1554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2400" b="0" i="0" dirty="0"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</a:rPr>
                        <a:t>Öka och uppgå till minst 60 % år 2028</a:t>
                      </a:r>
                    </a:p>
                  </a:txBody>
                  <a:tcPr marL="15540" marR="15540" marT="15540" marB="1554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21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082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224" y="192944"/>
            <a:ext cx="11635733" cy="7226138"/>
          </a:xfrm>
        </p:spPr>
        <p:txBody>
          <a:bodyPr/>
          <a:lstStyle/>
          <a:p>
            <a:pPr marL="0" indent="0">
              <a:buNone/>
            </a:pPr>
            <a:r>
              <a:rPr lang="sv-SE" sz="2000" b="1" u="sng" dirty="0"/>
              <a:t>UPPDRAG</a:t>
            </a:r>
          </a:p>
          <a:p>
            <a:endParaRPr lang="sv-SE" sz="1400" dirty="0"/>
          </a:p>
          <a:p>
            <a:r>
              <a:rPr lang="sv-SE" sz="1400" dirty="0"/>
              <a:t>· Minska de fossila koldioxidutsläppen (Alla)</a:t>
            </a:r>
          </a:p>
          <a:p>
            <a:r>
              <a:rPr lang="sv-SE" sz="1400" dirty="0"/>
              <a:t>· Genomför påverkanssatsningar för ökad cykling (MSN, KFN)</a:t>
            </a:r>
          </a:p>
          <a:p>
            <a:r>
              <a:rPr lang="sv-SE" sz="1400" dirty="0"/>
              <a:t>· Delta i projekt med RISE om simulering och färdplan för ökad kunskap om smarta trafiklösningar och automatiserade fordon (MSN)</a:t>
            </a:r>
          </a:p>
          <a:p>
            <a:r>
              <a:rPr lang="sv-SE" sz="1400" dirty="0"/>
              <a:t>· Utred behov av nya </a:t>
            </a:r>
            <a:r>
              <a:rPr lang="sv-SE" sz="1400" dirty="0" err="1"/>
              <a:t>laddstationer</a:t>
            </a:r>
            <a:r>
              <a:rPr lang="sv-SE" sz="1400" dirty="0"/>
              <a:t> för den interna elbilsflottan (MSN)</a:t>
            </a:r>
          </a:p>
          <a:p>
            <a:r>
              <a:rPr lang="sv-SE" sz="1400" dirty="0"/>
              <a:t>· Minska energiförbrukningen i kommunens fastigheter och anläggningar (KS)</a:t>
            </a:r>
          </a:p>
          <a:p>
            <a:r>
              <a:rPr lang="sv-SE" sz="1400" dirty="0"/>
              <a:t>· Utveckla den cirkulära ekonomin i kommunens organisation (KS)</a:t>
            </a:r>
          </a:p>
          <a:p>
            <a:r>
              <a:rPr lang="sv-SE" sz="1400" dirty="0"/>
              <a:t>· Öka användningen av alkaliskt vatten inom kommunens verksamheter (TN)</a:t>
            </a:r>
          </a:p>
          <a:p>
            <a:r>
              <a:rPr lang="sv-SE" sz="1400" dirty="0"/>
              <a:t>· Öka andelen upphandlade närproducerade livsmedel (TN)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450527"/>
            <a:ext cx="9319371" cy="963989"/>
          </a:xfrm>
        </p:spPr>
        <p:txBody>
          <a:bodyPr>
            <a:normAutofit fontScale="90000"/>
          </a:bodyPr>
          <a:lstStyle/>
          <a:p>
            <a:br>
              <a:rPr lang="en-US" alt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4312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224" y="192944"/>
            <a:ext cx="11635733" cy="7226138"/>
          </a:xfrm>
        </p:spPr>
        <p:txBody>
          <a:bodyPr/>
          <a:lstStyle/>
          <a:p>
            <a:pPr marL="0" indent="0">
              <a:buNone/>
            </a:pPr>
            <a:r>
              <a:rPr lang="sv-SE" sz="2000" b="1" u="sng" dirty="0"/>
              <a:t>UPPDRAG</a:t>
            </a:r>
          </a:p>
          <a:p>
            <a:endParaRPr lang="sv-SE" sz="1400" dirty="0"/>
          </a:p>
          <a:p>
            <a:r>
              <a:rPr lang="sv-SE" sz="1400" dirty="0"/>
              <a:t>· Minska de fossila koldioxidutsläppen (Alla)</a:t>
            </a:r>
          </a:p>
          <a:p>
            <a:r>
              <a:rPr lang="sv-SE" sz="1400" dirty="0"/>
              <a:t>· Genomför påverkanssatsningar för ökad cykling (MSN, KFN)</a:t>
            </a:r>
          </a:p>
          <a:p>
            <a:r>
              <a:rPr lang="sv-SE" sz="1400" dirty="0"/>
              <a:t>· Delta i projekt med RISE om simulering och färdplan för ökad kunskap om smarta trafiklösningar och automatiserade fordon (MSN)</a:t>
            </a:r>
          </a:p>
          <a:p>
            <a:r>
              <a:rPr lang="sv-SE" sz="1400" dirty="0"/>
              <a:t>· Utred behov av nya </a:t>
            </a:r>
            <a:r>
              <a:rPr lang="sv-SE" sz="1400" dirty="0" err="1"/>
              <a:t>laddstationer</a:t>
            </a:r>
            <a:r>
              <a:rPr lang="sv-SE" sz="1400" dirty="0"/>
              <a:t> för den interna elbilsflottan (MSN)</a:t>
            </a:r>
          </a:p>
          <a:p>
            <a:r>
              <a:rPr lang="sv-SE" sz="1400" dirty="0"/>
              <a:t>· Minska energiförbrukningen i kommunens fastigheter och anläggningar (KS)</a:t>
            </a:r>
          </a:p>
          <a:p>
            <a:r>
              <a:rPr lang="sv-SE" sz="1400" dirty="0"/>
              <a:t>· Utveckla den cirkulära ekonomin i kommunens organisation (KS)</a:t>
            </a:r>
          </a:p>
          <a:p>
            <a:r>
              <a:rPr lang="sv-SE" sz="1400" dirty="0"/>
              <a:t>· Öka användningen av alkaliskt vatten inom kommunens verksamheter (TN)</a:t>
            </a:r>
          </a:p>
          <a:p>
            <a:r>
              <a:rPr lang="sv-SE" sz="1400" dirty="0"/>
              <a:t>· Öka andelen upphandlade närproducerade livsmedel (TN)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450527"/>
            <a:ext cx="9319371" cy="963989"/>
          </a:xfrm>
        </p:spPr>
        <p:txBody>
          <a:bodyPr>
            <a:normAutofit fontScale="90000"/>
          </a:bodyPr>
          <a:lstStyle/>
          <a:p>
            <a:br>
              <a:rPr lang="en-US" alt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7580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Kommunlogotyp">
            <a:extLst>
              <a:ext uri="{FF2B5EF4-FFF2-40B4-BE49-F238E27FC236}">
                <a16:creationId xmlns:a16="http://schemas.microsoft.com/office/drawing/2014/main" id="{B18BBE93-DA8C-4B99-AF73-270860B43CB8}"/>
              </a:ext>
            </a:extLst>
          </p:cNvPr>
          <p:cNvGrpSpPr/>
          <p:nvPr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Platta">
              <a:extLst>
                <a:ext uri="{FF2B5EF4-FFF2-40B4-BE49-F238E27FC236}">
                  <a16:creationId xmlns:a16="http://schemas.microsoft.com/office/drawing/2014/main" id="{AE667F24-B287-48CE-A350-6027A9126BC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Kommunvapen">
              <a:extLst>
                <a:ext uri="{FF2B5EF4-FFF2-40B4-BE49-F238E27FC236}">
                  <a16:creationId xmlns:a16="http://schemas.microsoft.com/office/drawing/2014/main" id="{EC34175B-7B49-441F-B347-B196B034C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6" name="Rubrik 3">
            <a:extLst>
              <a:ext uri="{FF2B5EF4-FFF2-40B4-BE49-F238E27FC236}">
                <a16:creationId xmlns:a16="http://schemas.microsoft.com/office/drawing/2014/main" id="{3963A7B5-D240-45C4-9AFA-C4BBEEC8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002060"/>
                </a:solidFill>
              </a:rPr>
              <a:t>Uppdrag i budget 2022</a:t>
            </a:r>
          </a:p>
        </p:txBody>
      </p:sp>
      <p:sp>
        <p:nvSpPr>
          <p:cNvPr id="7" name="Platshållare för innehåll 1">
            <a:extLst>
              <a:ext uri="{FF2B5EF4-FFF2-40B4-BE49-F238E27FC236}">
                <a16:creationId xmlns:a16="http://schemas.microsoft.com/office/drawing/2014/main" id="{82F36935-61B9-4244-BF78-D08176189C43}"/>
              </a:ext>
            </a:extLst>
          </p:cNvPr>
          <p:cNvSpPr txBox="1">
            <a:spLocks/>
          </p:cNvSpPr>
          <p:nvPr/>
        </p:nvSpPr>
        <p:spPr>
          <a:xfrm>
            <a:off x="5730409" y="1767122"/>
            <a:ext cx="4891088" cy="49187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54CE9B82-D5C3-42CE-BEA3-B8D5F835329A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223504" y="1265014"/>
            <a:ext cx="5118518" cy="8121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sv-SE" sz="2400" b="1" dirty="0"/>
              <a:t>Uppdrag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Utred förutsättningar för bildning av naturreservat på Östberget (MSN)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Gör en översyn av de styrmedel kommunen har så att de i högre grad bidrar till att den geografiska kommunens fossila koldioxidutsläpp minskar (KS)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Utveckla den cirkulära ekonomin i kommunens organisation (kommundirektören)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Genomför insatser för att minska kommunorganisationens fossila koldioxidutsläpp (kommundirektören)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Upprätta och implementera rutiner för hantering av kemikalier. Sträva efter att uppnå en giftfri miljö samt fasa ut engångsplast (BUN)</a:t>
            </a: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v-SE" dirty="0"/>
          </a:p>
        </p:txBody>
      </p:sp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2D0A2B10-B71D-44B2-88C5-903EB43B6060}"/>
              </a:ext>
            </a:extLst>
          </p:cNvPr>
          <p:cNvSpPr txBox="1">
            <a:spLocks/>
          </p:cNvSpPr>
          <p:nvPr/>
        </p:nvSpPr>
        <p:spPr>
          <a:xfrm>
            <a:off x="5730409" y="1265014"/>
            <a:ext cx="5118518" cy="786163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sz="2400" b="1" dirty="0"/>
              <a:t>Uppdrag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Genomföra aktiviteter i HP Avfall inom område "Vi ska ta ansvar för våra sopor” (VON)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Genomföra aktiviteter i HP  Avfall inom område "Vi ska minska sopornas farlighet” (VON)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Genomföra aktiviteter i HP  Avfall inom område "Vi ska återvinna mer material” (VON)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Genomföra aktiviteter i HP  Avfall inom område "Vi ska förebygga att sopor uppstår” (VON)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Genomföra aktiviteter beslutade i förvaltningsledningen kopplat till kemikalier (VON)</a:t>
            </a:r>
          </a:p>
          <a:p>
            <a:pPr marL="0" indent="0">
              <a:buNone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0205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Kommunlogotyp">
            <a:extLst>
              <a:ext uri="{FF2B5EF4-FFF2-40B4-BE49-F238E27FC236}">
                <a16:creationId xmlns:a16="http://schemas.microsoft.com/office/drawing/2014/main" id="{B18BBE93-DA8C-4B99-AF73-270860B43CB8}"/>
              </a:ext>
            </a:extLst>
          </p:cNvPr>
          <p:cNvGrpSpPr/>
          <p:nvPr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Platta">
              <a:extLst>
                <a:ext uri="{FF2B5EF4-FFF2-40B4-BE49-F238E27FC236}">
                  <a16:creationId xmlns:a16="http://schemas.microsoft.com/office/drawing/2014/main" id="{AE667F24-B287-48CE-A350-6027A9126BC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Kommunvapen">
              <a:extLst>
                <a:ext uri="{FF2B5EF4-FFF2-40B4-BE49-F238E27FC236}">
                  <a16:creationId xmlns:a16="http://schemas.microsoft.com/office/drawing/2014/main" id="{EC34175B-7B49-441F-B347-B196B034C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6" name="Rubrik 3">
            <a:extLst>
              <a:ext uri="{FF2B5EF4-FFF2-40B4-BE49-F238E27FC236}">
                <a16:creationId xmlns:a16="http://schemas.microsoft.com/office/drawing/2014/main" id="{3963A7B5-D240-45C4-9AFA-C4BBEEC8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002060"/>
                </a:solidFill>
              </a:rPr>
              <a:t>Uppdrag i budget 2022</a:t>
            </a:r>
          </a:p>
        </p:txBody>
      </p:sp>
      <p:sp>
        <p:nvSpPr>
          <p:cNvPr id="7" name="Platshållare för innehåll 1">
            <a:extLst>
              <a:ext uri="{FF2B5EF4-FFF2-40B4-BE49-F238E27FC236}">
                <a16:creationId xmlns:a16="http://schemas.microsoft.com/office/drawing/2014/main" id="{82F36935-61B9-4244-BF78-D08176189C43}"/>
              </a:ext>
            </a:extLst>
          </p:cNvPr>
          <p:cNvSpPr txBox="1">
            <a:spLocks/>
          </p:cNvSpPr>
          <p:nvPr/>
        </p:nvSpPr>
        <p:spPr>
          <a:xfrm>
            <a:off x="5730409" y="1767122"/>
            <a:ext cx="4891088" cy="49187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2D0A2B10-B71D-44B2-88C5-903EB43B6060}"/>
              </a:ext>
            </a:extLst>
          </p:cNvPr>
          <p:cNvSpPr txBox="1">
            <a:spLocks/>
          </p:cNvSpPr>
          <p:nvPr/>
        </p:nvSpPr>
        <p:spPr>
          <a:xfrm>
            <a:off x="611891" y="1804029"/>
            <a:ext cx="5118518" cy="748410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sz="2400" b="1" dirty="0"/>
              <a:t>Uppdrag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Ta fram en avvecklingsplan för en fossilfri fordonsflotta till 2025 (TN)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Genomföra en inventering av fossildrivna arbetsmaskiner, snöskotrar och båtar för att nå en fossilbränslefri kommun 2025 (TN)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Minska antalet farliga kemiska produkter (TN)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Testa miljövänliga metoder som minskar kemikalieanvändningen vid maskintvätt av textilier (TN)</a:t>
            </a: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v-SE" dirty="0"/>
          </a:p>
        </p:txBody>
      </p:sp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C234D841-F81B-4D71-95E5-E781ACA3B26A}"/>
              </a:ext>
            </a:extLst>
          </p:cNvPr>
          <p:cNvSpPr txBox="1">
            <a:spLocks/>
          </p:cNvSpPr>
          <p:nvPr/>
        </p:nvSpPr>
        <p:spPr>
          <a:xfrm>
            <a:off x="6288233" y="1804029"/>
            <a:ext cx="5118518" cy="623042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sz="2400" b="1" dirty="0"/>
              <a:t>Uppdrag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Minska matsvinnet inom Måltidsservices uppdrag mot Vård och omsorgsförvaltningen, och på Storsjöbadet. (TN)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sv-SE" sz="1800" dirty="0"/>
              <a:t>Minska förekomst av </a:t>
            </a:r>
            <a:r>
              <a:rPr lang="sv-SE" sz="1800" dirty="0" err="1"/>
              <a:t>invasiva</a:t>
            </a:r>
            <a:r>
              <a:rPr lang="sv-SE" sz="1800" dirty="0"/>
              <a:t> arter i parker och natur. (TN)</a:t>
            </a: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sv-S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0366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D</a:t>
            </a: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224" y="192944"/>
            <a:ext cx="11635733" cy="7226138"/>
          </a:xfrm>
        </p:spPr>
        <p:txBody>
          <a:bodyPr/>
          <a:lstStyle/>
          <a:p>
            <a:r>
              <a:rPr lang="sv-SE" sz="2000" dirty="0"/>
              <a:t>DF respons</a:t>
            </a:r>
          </a:p>
          <a:p>
            <a:pPr marL="0" indent="0">
              <a:buNone/>
            </a:pPr>
            <a:r>
              <a:rPr lang="sv-SE" sz="2000" dirty="0"/>
              <a:t>Avvikelse och </a:t>
            </a:r>
          </a:p>
          <a:p>
            <a:pPr marL="0" indent="0">
              <a:buNone/>
            </a:pPr>
            <a:r>
              <a:rPr lang="sv-SE" sz="2000" dirty="0"/>
              <a:t>Tillbuds-</a:t>
            </a:r>
          </a:p>
          <a:p>
            <a:pPr marL="0" indent="0">
              <a:buNone/>
            </a:pPr>
            <a:r>
              <a:rPr lang="sv-SE" sz="2000" dirty="0"/>
              <a:t>rapportering</a:t>
            </a:r>
          </a:p>
          <a:p>
            <a:r>
              <a:rPr lang="sv-SE" sz="2000" dirty="0"/>
              <a:t>Även för</a:t>
            </a:r>
          </a:p>
          <a:p>
            <a:pPr marL="0" indent="0">
              <a:buNone/>
            </a:pPr>
            <a:r>
              <a:rPr lang="sv-SE" sz="2000" dirty="0"/>
              <a:t>miljö</a:t>
            </a:r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450527"/>
            <a:ext cx="9319371" cy="963989"/>
          </a:xfrm>
        </p:spPr>
        <p:txBody>
          <a:bodyPr>
            <a:normAutofit fontScale="90000"/>
          </a:bodyPr>
          <a:lstStyle/>
          <a:p>
            <a:br>
              <a:rPr lang="en-US" altLang="sv-SE" dirty="0"/>
            </a:b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4C8A3C8-0549-4724-9D1E-F448BF608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171" y="500780"/>
            <a:ext cx="8375874" cy="47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09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D</a:t>
            </a: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224" y="192944"/>
            <a:ext cx="11635733" cy="7226138"/>
          </a:xfrm>
        </p:spPr>
        <p:txBody>
          <a:bodyPr/>
          <a:lstStyle/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450527"/>
            <a:ext cx="9319371" cy="963989"/>
          </a:xfrm>
        </p:spPr>
        <p:txBody>
          <a:bodyPr>
            <a:normAutofit fontScale="90000"/>
          </a:bodyPr>
          <a:lstStyle/>
          <a:p>
            <a:br>
              <a:rPr lang="en-US" altLang="sv-SE" dirty="0"/>
            </a:b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2FF613A-4087-4DEA-B50C-76B0650C0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60" y="75277"/>
            <a:ext cx="7777538" cy="43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1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-4354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695" y="3250395"/>
            <a:ext cx="10181690" cy="2342045"/>
          </a:xfrm>
        </p:spPr>
        <p:txBody>
          <a:bodyPr/>
          <a:lstStyle/>
          <a:p>
            <a:r>
              <a:rPr lang="sv-SE" dirty="0"/>
              <a:t>Vara en budbärare för miljöfrågor och </a:t>
            </a:r>
            <a:r>
              <a:rPr lang="sv-SE" dirty="0" err="1"/>
              <a:t>miljöledninssystemet</a:t>
            </a:r>
            <a:endParaRPr lang="sv-SE" dirty="0"/>
          </a:p>
          <a:p>
            <a:r>
              <a:rPr lang="sv-SE" dirty="0"/>
              <a:t>Vara länken mellan miljösamordnaren och arbetsplatsen </a:t>
            </a:r>
          </a:p>
          <a:p>
            <a:r>
              <a:rPr lang="sv-SE" dirty="0"/>
              <a:t>Hjälpa chefen att ha koll på miljöfrågor</a:t>
            </a:r>
          </a:p>
          <a:p>
            <a:r>
              <a:rPr lang="sv-SE" dirty="0"/>
              <a:t>Ha mandat att ta upp miljöfrågor på tex APT</a:t>
            </a:r>
          </a:p>
          <a:p>
            <a:r>
              <a:rPr lang="sv-SE" dirty="0"/>
              <a:t>Känna möjligheten att ställa miljökrav på sin verksamhet</a:t>
            </a:r>
          </a:p>
          <a:p>
            <a:r>
              <a:rPr lang="sv-SE" dirty="0"/>
              <a:t>Det är alltid chefen som har ansvaret, men du stöttar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192943"/>
            <a:ext cx="9615025" cy="846963"/>
          </a:xfrm>
        </p:spPr>
        <p:txBody>
          <a:bodyPr/>
          <a:lstStyle/>
          <a:p>
            <a:r>
              <a:rPr lang="sv-SE" dirty="0"/>
              <a:t>Miljöombudens roll</a:t>
            </a:r>
          </a:p>
        </p:txBody>
      </p:sp>
    </p:spTree>
    <p:extLst>
      <p:ext uri="{BB962C8B-B14F-4D97-AF65-F5344CB8AC3E}">
        <p14:creationId xmlns:p14="http://schemas.microsoft.com/office/powerpoint/2010/main" val="325733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-4354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08" y="2009867"/>
            <a:ext cx="10181690" cy="2342045"/>
          </a:xfrm>
        </p:spPr>
        <p:txBody>
          <a:bodyPr/>
          <a:lstStyle/>
          <a:p>
            <a:r>
              <a:rPr lang="sv-SE" dirty="0"/>
              <a:t>Outlookgrupp: Miljöombud i Östersund. Alla får kommunicera med alla, skicka mail om ni har en fråga, gärna till hela gruppen.</a:t>
            </a:r>
          </a:p>
          <a:p>
            <a:r>
              <a:rPr lang="sv-SE" dirty="0"/>
              <a:t>All information per mail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192943"/>
            <a:ext cx="9615025" cy="846963"/>
          </a:xfrm>
        </p:spPr>
        <p:txBody>
          <a:bodyPr/>
          <a:lstStyle/>
          <a:p>
            <a:r>
              <a:rPr lang="sv-SE" dirty="0"/>
              <a:t>Miljöombudens roll</a:t>
            </a:r>
          </a:p>
        </p:txBody>
      </p:sp>
    </p:spTree>
    <p:extLst>
      <p:ext uri="{BB962C8B-B14F-4D97-AF65-F5344CB8AC3E}">
        <p14:creationId xmlns:p14="http://schemas.microsoft.com/office/powerpoint/2010/main" val="181315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-4354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695" y="3250395"/>
            <a:ext cx="10181690" cy="2342045"/>
          </a:xfrm>
        </p:spPr>
        <p:txBody>
          <a:bodyPr/>
          <a:lstStyle/>
          <a:p>
            <a:r>
              <a:rPr lang="sv-SE" dirty="0"/>
              <a:t>Vara med vid internrevision i miljöledningssystemet</a:t>
            </a:r>
          </a:p>
          <a:p>
            <a:r>
              <a:rPr lang="sv-SE" dirty="0"/>
              <a:t>Ha koll på kemikalier, lista, förvaring, säkerhetsdatablad</a:t>
            </a:r>
          </a:p>
          <a:p>
            <a:r>
              <a:rPr lang="sv-SE" dirty="0"/>
              <a:t>Revidera rutiner och mallar</a:t>
            </a:r>
          </a:p>
          <a:p>
            <a:r>
              <a:rPr lang="sv-SE" dirty="0"/>
              <a:t>Inspirera till miljösmarta handlingar</a:t>
            </a:r>
          </a:p>
          <a:p>
            <a:r>
              <a:rPr lang="sv-SE" dirty="0"/>
              <a:t>Komma med förslag på utbildningar inom miljöområdet för hela arbetsgruppen. </a:t>
            </a:r>
          </a:p>
          <a:p>
            <a:r>
              <a:rPr lang="sv-SE" dirty="0"/>
              <a:t>Ordna klimatutmaningar</a:t>
            </a:r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192943"/>
            <a:ext cx="9615025" cy="846963"/>
          </a:xfrm>
        </p:spPr>
        <p:txBody>
          <a:bodyPr/>
          <a:lstStyle/>
          <a:p>
            <a:r>
              <a:rPr lang="sv-SE" dirty="0"/>
              <a:t>Miljöombudens roll</a:t>
            </a:r>
          </a:p>
        </p:txBody>
      </p:sp>
    </p:spTree>
    <p:extLst>
      <p:ext uri="{BB962C8B-B14F-4D97-AF65-F5344CB8AC3E}">
        <p14:creationId xmlns:p14="http://schemas.microsoft.com/office/powerpoint/2010/main" val="21442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-218585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224" y="192944"/>
            <a:ext cx="11635733" cy="7226138"/>
          </a:xfrm>
        </p:spPr>
        <p:txBody>
          <a:bodyPr/>
          <a:lstStyle/>
          <a:p>
            <a:endParaRPr lang="sv-SE" sz="1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sv-SE" alt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450527"/>
            <a:ext cx="9319371" cy="963989"/>
          </a:xfrm>
        </p:spPr>
        <p:txBody>
          <a:bodyPr>
            <a:normAutofit fontScale="90000"/>
          </a:bodyPr>
          <a:lstStyle/>
          <a:p>
            <a:br>
              <a:rPr lang="en-US" altLang="sv-SE" dirty="0"/>
            </a:br>
            <a:endParaRPr lang="sv-SE" dirty="0"/>
          </a:p>
        </p:txBody>
      </p:sp>
      <p:grpSp>
        <p:nvGrpSpPr>
          <p:cNvPr id="11" name="Group 56">
            <a:extLst>
              <a:ext uri="{FF2B5EF4-FFF2-40B4-BE49-F238E27FC236}">
                <a16:creationId xmlns:a16="http://schemas.microsoft.com/office/drawing/2014/main" id="{F94B81E0-AC07-4C43-97DD-A160E75E5201}"/>
              </a:ext>
            </a:extLst>
          </p:cNvPr>
          <p:cNvGrpSpPr>
            <a:grpSpLocks/>
          </p:cNvGrpSpPr>
          <p:nvPr/>
        </p:nvGrpSpPr>
        <p:grpSpPr bwMode="auto">
          <a:xfrm>
            <a:off x="557979" y="369684"/>
            <a:ext cx="7701862" cy="4886626"/>
            <a:chOff x="576" y="1883"/>
            <a:chExt cx="3887" cy="2318"/>
          </a:xfrm>
        </p:grpSpPr>
        <p:sp>
          <p:nvSpPr>
            <p:cNvPr id="14" name="Text Box 31">
              <a:extLst>
                <a:ext uri="{FF2B5EF4-FFF2-40B4-BE49-F238E27FC236}">
                  <a16:creationId xmlns:a16="http://schemas.microsoft.com/office/drawing/2014/main" id="{5EA98BB2-004C-4E9F-BF64-ECBD49ABD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902"/>
              <a:ext cx="922" cy="48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rgbClr val="FFFFFF"/>
                  </a:solidFill>
                  <a:latin typeface="Tahoma" panose="020B0604030504040204" pitchFamily="34" charset="0"/>
                </a:rPr>
                <a:t>Kommunfullmäktige/kommunstyrelse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rgbClr val="FFFFFF"/>
                  </a:solidFill>
                  <a:latin typeface="Tahoma" panose="020B0604030504040204" pitchFamily="34" charset="0"/>
                </a:rPr>
                <a:t>- Ledningen på politisk nivå</a:t>
              </a:r>
              <a:endParaRPr lang="sv-SE" altLang="sv-SE" sz="1800"/>
            </a:p>
          </p:txBody>
        </p:sp>
        <p:sp>
          <p:nvSpPr>
            <p:cNvPr id="15" name="Text Box 32">
              <a:extLst>
                <a:ext uri="{FF2B5EF4-FFF2-40B4-BE49-F238E27FC236}">
                  <a16:creationId xmlns:a16="http://schemas.microsoft.com/office/drawing/2014/main" id="{7D2F57C1-0931-483C-9393-0C3700F9E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" y="1902"/>
              <a:ext cx="914" cy="478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rgbClr val="FFFFFF"/>
                  </a:solidFill>
                  <a:latin typeface="Tahoma" panose="020B0604030504040204" pitchFamily="34" charset="0"/>
                </a:rPr>
                <a:t>Kommunlednings-gruppen KLG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rgbClr val="FFFFFF"/>
                  </a:solidFill>
                  <a:latin typeface="Tahoma" panose="020B0604030504040204" pitchFamily="34" charset="0"/>
                </a:rPr>
                <a:t>- Ledningen på förvaltningsnivå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1800"/>
            </a:p>
          </p:txBody>
        </p:sp>
        <p:sp>
          <p:nvSpPr>
            <p:cNvPr id="16" name="Text Box 33">
              <a:extLst>
                <a:ext uri="{FF2B5EF4-FFF2-40B4-BE49-F238E27FC236}">
                  <a16:creationId xmlns:a16="http://schemas.microsoft.com/office/drawing/2014/main" id="{6B6E69F3-2615-45E3-A02E-B948BADC8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" y="3136"/>
              <a:ext cx="839" cy="407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900" b="1">
                <a:solidFill>
                  <a:srgbClr val="FFFFFF"/>
                </a:solidFill>
                <a:latin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rgbClr val="FFFFFF"/>
                  </a:solidFill>
                  <a:latin typeface="Tahoma" panose="020B0604030504040204" pitchFamily="34" charset="0"/>
                </a:rPr>
                <a:t>Förvaltningschefer</a:t>
              </a:r>
              <a:endParaRPr lang="sv-SE" altLang="sv-SE" sz="1800"/>
            </a:p>
          </p:txBody>
        </p:sp>
        <p:sp>
          <p:nvSpPr>
            <p:cNvPr id="17" name="Line 34">
              <a:extLst>
                <a:ext uri="{FF2B5EF4-FFF2-40B4-BE49-F238E27FC236}">
                  <a16:creationId xmlns:a16="http://schemas.microsoft.com/office/drawing/2014/main" id="{69E02379-13B9-40C5-8E2D-E0FEEB11D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5" y="2147"/>
              <a:ext cx="2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35">
              <a:extLst>
                <a:ext uri="{FF2B5EF4-FFF2-40B4-BE49-F238E27FC236}">
                  <a16:creationId xmlns:a16="http://schemas.microsoft.com/office/drawing/2014/main" id="{8F7DC747-AB5E-4F32-88EE-33927F2E4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2113"/>
              <a:ext cx="2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Text Box 36">
              <a:extLst>
                <a:ext uri="{FF2B5EF4-FFF2-40B4-BE49-F238E27FC236}">
                  <a16:creationId xmlns:a16="http://schemas.microsoft.com/office/drawing/2014/main" id="{574CCB89-96D8-4C2C-BE2F-999262956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445"/>
              <a:ext cx="1007" cy="56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rgbClr val="FFFFFF"/>
                  </a:solidFill>
                  <a:latin typeface="Tahoma" panose="020B0604030504040204" pitchFamily="34" charset="0"/>
                </a:rPr>
                <a:t>Central processansvarig för miljöledningssystemet (CPA)</a:t>
              </a:r>
              <a:endParaRPr lang="sv-SE" altLang="sv-SE" sz="1800"/>
            </a:p>
          </p:txBody>
        </p:sp>
        <p:sp>
          <p:nvSpPr>
            <p:cNvPr id="25" name="Text Box 37">
              <a:extLst>
                <a:ext uri="{FF2B5EF4-FFF2-40B4-BE49-F238E27FC236}">
                  <a16:creationId xmlns:a16="http://schemas.microsoft.com/office/drawing/2014/main" id="{CE526D54-DCE2-4875-A0E9-B97A0CC11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" y="2536"/>
              <a:ext cx="786" cy="3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v-SE" altLang="sv-SE" sz="900" b="1">
                <a:latin typeface="Bookman Old Style" panose="0205060405050502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v-SE" altLang="sv-SE" sz="900" b="1">
                <a:latin typeface="Bookman Old Style" panose="0205060405050502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rgbClr val="FFFFFF"/>
                  </a:solidFill>
                  <a:latin typeface="Tahoma" panose="020B0604030504040204" pitchFamily="34" charset="0"/>
                </a:rPr>
                <a:t>Nämnder</a:t>
              </a:r>
              <a:endParaRPr lang="sv-SE" altLang="sv-SE" sz="1800"/>
            </a:p>
          </p:txBody>
        </p:sp>
        <p:sp>
          <p:nvSpPr>
            <p:cNvPr id="26" name="Line 38">
              <a:extLst>
                <a:ext uri="{FF2B5EF4-FFF2-40B4-BE49-F238E27FC236}">
                  <a16:creationId xmlns:a16="http://schemas.microsoft.com/office/drawing/2014/main" id="{B0D39052-8AC5-42CF-8D21-C55912BCD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8" y="2391"/>
              <a:ext cx="0" cy="2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7" name="Line 39">
              <a:extLst>
                <a:ext uri="{FF2B5EF4-FFF2-40B4-BE49-F238E27FC236}">
                  <a16:creationId xmlns:a16="http://schemas.microsoft.com/office/drawing/2014/main" id="{577C9CEA-5E22-40FB-AF43-698DCCECD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" y="3539"/>
              <a:ext cx="0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8" name="Text Box 40">
              <a:extLst>
                <a:ext uri="{FF2B5EF4-FFF2-40B4-BE49-F238E27FC236}">
                  <a16:creationId xmlns:a16="http://schemas.microsoft.com/office/drawing/2014/main" id="{0E841DE6-D63B-4C8A-8034-BAB90938E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" y="3770"/>
              <a:ext cx="787" cy="407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rgbClr val="FFFFFF"/>
                  </a:solidFill>
                  <a:latin typeface="Tahoma" panose="020B0604030504040204" pitchFamily="34" charset="0"/>
                </a:rPr>
                <a:t>Områdes-/ avdelnings-/ enhetschefer</a:t>
              </a:r>
              <a:endParaRPr lang="sv-SE" altLang="sv-SE" sz="1800"/>
            </a:p>
          </p:txBody>
        </p:sp>
        <p:sp>
          <p:nvSpPr>
            <p:cNvPr id="29" name="Text Box 41">
              <a:extLst>
                <a:ext uri="{FF2B5EF4-FFF2-40B4-BE49-F238E27FC236}">
                  <a16:creationId xmlns:a16="http://schemas.microsoft.com/office/drawing/2014/main" id="{EA15B57E-158F-4E49-AA05-9D5AD2B77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3" y="3828"/>
              <a:ext cx="960" cy="37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900" b="1">
                <a:latin typeface="Bookman Old Style" panose="0205060405050502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rgbClr val="FFFFFF"/>
                  </a:solidFill>
                  <a:latin typeface="Tahoma" panose="020B0604030504040204" pitchFamily="34" charset="0"/>
                </a:rPr>
                <a:t>Miljöombud</a:t>
              </a:r>
              <a:endParaRPr lang="sv-SE" altLang="sv-SE" sz="1800"/>
            </a:p>
          </p:txBody>
        </p:sp>
        <p:sp>
          <p:nvSpPr>
            <p:cNvPr id="31" name="Text Box 43">
              <a:extLst>
                <a:ext uri="{FF2B5EF4-FFF2-40B4-BE49-F238E27FC236}">
                  <a16:creationId xmlns:a16="http://schemas.microsoft.com/office/drawing/2014/main" id="{F9C45963-4833-402C-883A-2089C77B2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445"/>
              <a:ext cx="749" cy="509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1200"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Miljöstrateg</a:t>
              </a:r>
              <a:endParaRPr lang="sv-SE" altLang="sv-SE" sz="18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 Box 44">
              <a:extLst>
                <a:ext uri="{FF2B5EF4-FFF2-40B4-BE49-F238E27FC236}">
                  <a16:creationId xmlns:a16="http://schemas.microsoft.com/office/drawing/2014/main" id="{10744050-A281-4FE2-8DFB-CCD7EF88E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1883"/>
              <a:ext cx="980" cy="478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rgbClr val="FFFFFF"/>
                  </a:solidFill>
                  <a:latin typeface="Tahoma" panose="020B0604030504040204" pitchFamily="34" charset="0"/>
                </a:rPr>
                <a:t>Kommundirektör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rgbClr val="FFFFFF"/>
                  </a:solidFill>
                  <a:latin typeface="Tahoma" panose="020B0604030504040204" pitchFamily="34" charset="0"/>
                </a:rPr>
                <a:t>- Ledningens representant</a:t>
              </a:r>
              <a:endParaRPr lang="sv-SE" altLang="sv-SE" sz="1800"/>
            </a:p>
          </p:txBody>
        </p:sp>
        <p:sp>
          <p:nvSpPr>
            <p:cNvPr id="33" name="Text Box 45">
              <a:extLst>
                <a:ext uri="{FF2B5EF4-FFF2-40B4-BE49-F238E27FC236}">
                  <a16:creationId xmlns:a16="http://schemas.microsoft.com/office/drawing/2014/main" id="{4F0D5919-EC54-4BE3-8104-2AD1CE8E0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" y="3251"/>
              <a:ext cx="1036" cy="40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v-SE" altLang="sv-SE" sz="900" b="1">
                <a:solidFill>
                  <a:srgbClr val="FFFFFF"/>
                </a:solidFill>
                <a:latin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900" b="1">
                  <a:solidFill>
                    <a:srgbClr val="FFFFFF"/>
                  </a:solidFill>
                  <a:latin typeface="Tahoma" panose="020B0604030504040204" pitchFamily="34" charset="0"/>
                </a:rPr>
                <a:t>Lokala processansvariga på resp förvaltning (LPA)</a:t>
              </a:r>
              <a:endParaRPr lang="sv-SE" altLang="sv-SE" sz="1800"/>
            </a:p>
          </p:txBody>
        </p:sp>
        <p:sp>
          <p:nvSpPr>
            <p:cNvPr id="34" name="Line 46">
              <a:extLst>
                <a:ext uri="{FF2B5EF4-FFF2-40B4-BE49-F238E27FC236}">
                  <a16:creationId xmlns:a16="http://schemas.microsoft.com/office/drawing/2014/main" id="{027CC52E-563B-44C7-A384-2C8A702D9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388"/>
              <a:ext cx="0" cy="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47">
              <a:extLst>
                <a:ext uri="{FF2B5EF4-FFF2-40B4-BE49-F238E27FC236}">
                  <a16:creationId xmlns:a16="http://schemas.microsoft.com/office/drawing/2014/main" id="{84309CC0-5475-47B7-95CF-E5C88563F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2388"/>
              <a:ext cx="0" cy="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48">
              <a:extLst>
                <a:ext uri="{FF2B5EF4-FFF2-40B4-BE49-F238E27FC236}">
                  <a16:creationId xmlns:a16="http://schemas.microsoft.com/office/drawing/2014/main" id="{7734978C-2033-44BE-B106-36F746E43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2" y="3539"/>
              <a:ext cx="0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49">
              <a:extLst>
                <a:ext uri="{FF2B5EF4-FFF2-40B4-BE49-F238E27FC236}">
                  <a16:creationId xmlns:a16="http://schemas.microsoft.com/office/drawing/2014/main" id="{91EFF9FA-2C91-44F9-AF43-0004927AA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2" y="3597"/>
              <a:ext cx="4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50">
              <a:extLst>
                <a:ext uri="{FF2B5EF4-FFF2-40B4-BE49-F238E27FC236}">
                  <a16:creationId xmlns:a16="http://schemas.microsoft.com/office/drawing/2014/main" id="{31665776-F90E-4A04-B7EC-56CCD3EB4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3885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51">
              <a:extLst>
                <a:ext uri="{FF2B5EF4-FFF2-40B4-BE49-F238E27FC236}">
                  <a16:creationId xmlns:a16="http://schemas.microsoft.com/office/drawing/2014/main" id="{63265C2E-C4D2-476D-A320-A84928F1F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655"/>
              <a:ext cx="0" cy="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52">
              <a:extLst>
                <a:ext uri="{FF2B5EF4-FFF2-40B4-BE49-F238E27FC236}">
                  <a16:creationId xmlns:a16="http://schemas.microsoft.com/office/drawing/2014/main" id="{B6DC9FB3-EC4E-4100-8292-9B8564E1D3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4" y="2964"/>
              <a:ext cx="173" cy="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53">
              <a:extLst>
                <a:ext uri="{FF2B5EF4-FFF2-40B4-BE49-F238E27FC236}">
                  <a16:creationId xmlns:a16="http://schemas.microsoft.com/office/drawing/2014/main" id="{078E5014-9845-4FC3-AE55-3B08A82BB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9" y="3021"/>
              <a:ext cx="0" cy="4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54">
              <a:extLst>
                <a:ext uri="{FF2B5EF4-FFF2-40B4-BE49-F238E27FC236}">
                  <a16:creationId xmlns:a16="http://schemas.microsoft.com/office/drawing/2014/main" id="{063F1446-7AE1-4349-AEBD-0540FD1F7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482"/>
              <a:ext cx="74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90644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695" y="4893363"/>
            <a:ext cx="9292681" cy="699077"/>
          </a:xfrm>
        </p:spPr>
        <p:txBody>
          <a:bodyPr/>
          <a:lstStyle/>
          <a:p>
            <a:r>
              <a:rPr lang="sv-SE" sz="2000" dirty="0"/>
              <a:t>Vara med vid internrevision i miljöledningssystemet</a:t>
            </a:r>
          </a:p>
          <a:p>
            <a:r>
              <a:rPr lang="sv-SE" sz="2000" dirty="0"/>
              <a:t>Revidera rutiner och mallar som rör miljöarbetet</a:t>
            </a:r>
          </a:p>
          <a:p>
            <a:r>
              <a:rPr lang="sv-SE" sz="2000" dirty="0"/>
              <a:t>Avfallskärl, informera medborgare, rutiner för att minska avfallsmängder, rutiner för farligt avfall</a:t>
            </a:r>
          </a:p>
          <a:p>
            <a:r>
              <a:rPr lang="sv-SE" sz="2000" dirty="0"/>
              <a:t>Ha koll på kemikalier, lista, förvaring, säkerhetsdatablad</a:t>
            </a:r>
          </a:p>
          <a:p>
            <a:r>
              <a:rPr lang="sv-SE" sz="2000" dirty="0"/>
              <a:t>Leta möjligheter för energieffektivisering</a:t>
            </a:r>
          </a:p>
          <a:p>
            <a:r>
              <a:rPr lang="sv-SE" sz="2000" dirty="0"/>
              <a:t>Informera om resepolicy</a:t>
            </a:r>
            <a:br>
              <a:rPr lang="sv-SE" sz="2000" dirty="0"/>
            </a:br>
            <a:r>
              <a:rPr lang="sv-SE" sz="2000" dirty="0"/>
              <a:t>Komma med förslag på utbildningar inom miljöområdet för hela arbetsgruppen. </a:t>
            </a:r>
          </a:p>
          <a:p>
            <a:r>
              <a:rPr lang="sv-SE" sz="2000" dirty="0"/>
              <a:t>Ordna klimatutmaningar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192944"/>
            <a:ext cx="9615025" cy="882822"/>
          </a:xfrm>
        </p:spPr>
        <p:txBody>
          <a:bodyPr/>
          <a:lstStyle/>
          <a:p>
            <a:r>
              <a:rPr lang="sv-SE" dirty="0"/>
              <a:t>Vad kan man göra som miljöombud</a:t>
            </a:r>
          </a:p>
        </p:txBody>
      </p:sp>
    </p:spTree>
    <p:extLst>
      <p:ext uri="{BB962C8B-B14F-4D97-AF65-F5344CB8AC3E}">
        <p14:creationId xmlns:p14="http://schemas.microsoft.com/office/powerpoint/2010/main" val="144942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26" y="2304943"/>
            <a:ext cx="9373544" cy="453690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Två heldagar/ år med inspirerande föreläsningar och workshops, samt andra utbildningar såsom klimatseminariet</a:t>
            </a:r>
          </a:p>
          <a:p>
            <a:r>
              <a:rPr lang="sv-SE" dirty="0"/>
              <a:t>En grundutbildning, här idag! </a:t>
            </a:r>
          </a:p>
          <a:p>
            <a:r>
              <a:rPr lang="sv-SE" dirty="0"/>
              <a:t>Tillgång till stor miljökompetens som finns inom kommunen</a:t>
            </a:r>
          </a:p>
          <a:p>
            <a:r>
              <a:rPr lang="sv-SE" dirty="0"/>
              <a:t>Möjlighet att göra skillnad för miljön</a:t>
            </a:r>
          </a:p>
          <a:p>
            <a:r>
              <a:rPr lang="sv-SE" dirty="0"/>
              <a:t>Mandat att ställa miljökrav</a:t>
            </a:r>
          </a:p>
          <a:p>
            <a:r>
              <a:rPr lang="sv-SE" dirty="0"/>
              <a:t>Samarbeta med andra miljöombud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192944"/>
            <a:ext cx="9615025" cy="882822"/>
          </a:xfrm>
        </p:spPr>
        <p:txBody>
          <a:bodyPr/>
          <a:lstStyle/>
          <a:p>
            <a:r>
              <a:rPr lang="sv-SE" dirty="0"/>
              <a:t>Vad får man som miljöombud</a:t>
            </a:r>
          </a:p>
        </p:txBody>
      </p:sp>
    </p:spTree>
    <p:extLst>
      <p:ext uri="{BB962C8B-B14F-4D97-AF65-F5344CB8AC3E}">
        <p14:creationId xmlns:p14="http://schemas.microsoft.com/office/powerpoint/2010/main" val="177083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9647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8EFE765-A413-4393-AA04-6504FCF27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3459358-A968-4011-9CB9-C1842491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Helena Jansson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8A4C8B9-E796-4FAA-8C6F-8BCA3111D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26" y="1075766"/>
            <a:ext cx="10242372" cy="5766079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spcBef>
                <a:spcPct val="50000"/>
              </a:spcBef>
              <a:buNone/>
            </a:pPr>
            <a:r>
              <a:rPr lang="sv-SE" altLang="sv-SE" dirty="0"/>
              <a:t>”</a:t>
            </a:r>
            <a:r>
              <a:rPr lang="sv-SE" altLang="sv-SE" sz="3600" dirty="0"/>
              <a:t>Ett demokratiskt, socialt, ekologiskt och ekonomiskt hållbart Östersund är den gemensamma, grundläggande visionen för Östersunds utveckling och utgångspunkt för det långsiktiga politiska arbetet”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07E13662-1061-4055-A018-E3F46999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28" y="192944"/>
            <a:ext cx="9615025" cy="882822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893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C49DC80B1A15408C814DCAB13F5DCA" ma:contentTypeVersion="9" ma:contentTypeDescription="Skapa ett nytt dokument." ma:contentTypeScope="" ma:versionID="b4ef72bee15628a816d0dd8036fb3f15">
  <xsd:schema xmlns:xsd="http://www.w3.org/2001/XMLSchema" xmlns:xs="http://www.w3.org/2001/XMLSchema" xmlns:p="http://schemas.microsoft.com/office/2006/metadata/properties" xmlns:ns2="330f90d0-5c0a-43cb-bf92-5ceece9f8fd0" targetNamespace="http://schemas.microsoft.com/office/2006/metadata/properties" ma:root="true" ma:fieldsID="a4919b125629b347d64a01cba70d9144" ns2:_="">
    <xsd:import namespace="330f90d0-5c0a-43cb-bf92-5ceece9f8f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f90d0-5c0a-43cb-bf92-5ceece9f8f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982C26-C033-4228-8304-3D9F89A39E9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330f90d0-5c0a-43cb-bf92-5ceece9f8fd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89F152-32FD-4D3E-9027-038821786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0f90d0-5c0a-43cb-bf92-5ceece9f8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F1CF69-DD54-496C-A578-6BDC4FFBB9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1523</Words>
  <Application>Microsoft Office PowerPoint</Application>
  <PresentationFormat>Bredbild</PresentationFormat>
  <Paragraphs>360</Paragraphs>
  <Slides>27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8" baseType="lpstr">
      <vt:lpstr>Arial</vt:lpstr>
      <vt:lpstr>Bookman Old Style</vt:lpstr>
      <vt:lpstr>Calibri</vt:lpstr>
      <vt:lpstr>Calibri Light</vt:lpstr>
      <vt:lpstr>open sans</vt:lpstr>
      <vt:lpstr>open sans</vt:lpstr>
      <vt:lpstr>Tahoma</vt:lpstr>
      <vt:lpstr>Times New Roman</vt:lpstr>
      <vt:lpstr>Verdana</vt:lpstr>
      <vt:lpstr>Wingdings</vt:lpstr>
      <vt:lpstr>Office-tema</vt:lpstr>
      <vt:lpstr>Välkomna på miljöombudutbildning!</vt:lpstr>
      <vt:lpstr>Miljöombudens roll</vt:lpstr>
      <vt:lpstr>Miljöombudens roll</vt:lpstr>
      <vt:lpstr>Miljöombudens roll</vt:lpstr>
      <vt:lpstr>Miljöombudens roll</vt:lpstr>
      <vt:lpstr> </vt:lpstr>
      <vt:lpstr>Vad kan man göra som miljöombud</vt:lpstr>
      <vt:lpstr>Vad får man som miljöombud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Vad leder miljöledninsgsytemet till? </vt:lpstr>
      <vt:lpstr>Rutiner och instruktioner </vt:lpstr>
      <vt:lpstr>Miljöhandboken </vt:lpstr>
      <vt:lpstr> </vt:lpstr>
      <vt:lpstr> </vt:lpstr>
      <vt:lpstr> </vt:lpstr>
      <vt:lpstr> </vt:lpstr>
      <vt:lpstr> </vt:lpstr>
      <vt:lpstr> </vt:lpstr>
      <vt:lpstr> </vt:lpstr>
      <vt:lpstr>Uppdrag i budget 2022</vt:lpstr>
      <vt:lpstr>Uppdrag i budget 2022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Helena Jansson</dc:creator>
  <cp:lastModifiedBy>Helena Jansson</cp:lastModifiedBy>
  <cp:revision>69</cp:revision>
  <dcterms:created xsi:type="dcterms:W3CDTF">2020-05-04T09:26:58Z</dcterms:created>
  <dcterms:modified xsi:type="dcterms:W3CDTF">2022-05-04T08:50:34Z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0x0101006CC49DC80B1A15408C814DCAB13F5DCA</vt:lpwstr>
  </property>
</Properties>
</file>