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5" r:id="rId8"/>
    <p:sldId id="260" r:id="rId9"/>
    <p:sldId id="261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0C8B02-31B2-400E-88AB-A4E9D7B0C6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8A6B1E1-F619-4E51-961A-1D1D65C04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32C57A-D9A3-40F4-9B80-1A16E5649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4A27-A695-405A-BF95-845B1A03E8D4}" type="datetimeFigureOut">
              <a:rPr lang="sv-SE" smtClean="0"/>
              <a:t>2018-05-02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1DC7E03-B222-447C-8DEC-63D1ACC74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DE648E-A82B-43F4-B5BC-0AF09D451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5498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6FF77E-3E46-43DA-AD52-905822479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AB7D62E-E5F9-4878-B326-2B7B73CF52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86A7112-85F7-40AB-A6D9-E6E0E7834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4A27-A695-405A-BF95-845B1A03E8D4}" type="datetimeFigureOut">
              <a:rPr lang="sv-SE" smtClean="0"/>
              <a:t>2018-05-02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0A90BE-8D98-4D77-9B3D-8CBBD3104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5EB0392-EF50-4809-9644-5427A1319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9527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178C004-97AC-4EB9-9431-AC7A11A71C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7A46D38-BED3-4EC4-B506-0001A33A3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D8E04E0-0212-4DC4-B3F9-CE09C47E3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4A27-A695-405A-BF95-845B1A03E8D4}" type="datetimeFigureOut">
              <a:rPr lang="sv-SE" smtClean="0"/>
              <a:t>2018-05-02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F2762CA-7D9F-40BA-9D88-D7EBE651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A00B4FC-5D9B-4C29-A989-CA8AA068F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854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2FC1EC-E515-422A-B085-61C6A4CD4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E39D352-47DF-4A31-A3C2-38D154884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F972897-13C0-462C-8CED-E96AA7AA6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4A27-A695-405A-BF95-845B1A03E8D4}" type="datetimeFigureOut">
              <a:rPr lang="sv-SE" smtClean="0"/>
              <a:t>2018-05-02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CF76045-F488-40D4-AFD4-1F7909102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034421F-3068-4287-B7FC-2708DBA12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2789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8F9B44-2F44-4A70-85B7-40BA17BEB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4B0D891-CCEF-4015-9B1E-17750E6F7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BACE9D0-9439-4303-914E-354DF4A4E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4A27-A695-405A-BF95-845B1A03E8D4}" type="datetimeFigureOut">
              <a:rPr lang="sv-SE" smtClean="0"/>
              <a:t>2018-05-02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5DED906-407A-40EA-9875-4B25EFDD4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4691091-5B0D-4FC1-9B29-2FD2EB3A6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4605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22B400-DDBB-4AC7-8A10-D479CDD80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5CC2222-BFE8-43A5-859B-6B7E55EA16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5C97959-ACD1-4425-9E26-09713EFF4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475AEF6-02C2-48D2-AE7B-2DCCD25D8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4A27-A695-405A-BF95-845B1A03E8D4}" type="datetimeFigureOut">
              <a:rPr lang="sv-SE" smtClean="0"/>
              <a:t>2018-05-02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3EAEA61-6A1D-4732-8985-31FB03E3A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D66D156-CD8F-4FD9-A529-909DDBD16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206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BE064A-8C83-43EC-A478-E1B83F0B4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BE811FD-7AE7-45CE-8E33-26F9E08D64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12FF2C4-F8C5-4548-9D64-23A5F88398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9CA3F6C-1805-42BF-A679-8CC836C5C4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E429CDC-66DE-4D0A-A0E6-D9E01BB325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CA391CC-EFD1-4B84-A767-D0E170289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4A27-A695-405A-BF95-845B1A03E8D4}" type="datetimeFigureOut">
              <a:rPr lang="sv-SE" smtClean="0"/>
              <a:t>2018-05-02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273AEB6-0971-4932-86C9-35712F02F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92C530A-77DB-46FB-85D3-A0090E420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276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ED8601-188E-406B-960F-C9ABFB8EB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AA06CA0-DA95-40FE-92C1-77BE60817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4A27-A695-405A-BF95-845B1A03E8D4}" type="datetimeFigureOut">
              <a:rPr lang="sv-SE" smtClean="0"/>
              <a:t>2018-05-02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E128B37-6D18-4CD2-BADD-81AAED8B6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77503DA-480E-4429-8DA7-FB0062FEA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12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E7AF746-3663-44F9-9E40-708313887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4A27-A695-405A-BF95-845B1A03E8D4}" type="datetimeFigureOut">
              <a:rPr lang="sv-SE" smtClean="0"/>
              <a:t>2018-05-02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F177C62-FBFA-410C-8994-B55E0AA99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F7B6A06-2318-47DF-A4C9-308C237EF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0307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7798C9-7653-4B3A-88EA-802EA7D97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699A16-495B-432A-B71C-AA244F525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F390E45-300F-4902-B3B7-8A19B4207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44E17A2-72BE-4576-BCB6-D1606F37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4A27-A695-405A-BF95-845B1A03E8D4}" type="datetimeFigureOut">
              <a:rPr lang="sv-SE" smtClean="0"/>
              <a:t>2018-05-02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72FDFE0-2335-4812-8DDD-8035BEE59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5398EE8-F6DD-4F44-81DD-7BDD5A5EB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9924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2878B6-510C-49EC-951E-44F5F7E6D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CAE0DEB-5135-42CC-9787-F049528D0C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33FF6E4-8411-4FB0-B101-510809171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B6BCCBF-9A49-4FA6-941C-0E39CDC1C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F4A27-A695-405A-BF95-845B1A03E8D4}" type="datetimeFigureOut">
              <a:rPr lang="sv-SE" smtClean="0"/>
              <a:t>2018-05-02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285FD55-221E-4888-B0E3-7E864E230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E393422-6334-4932-803E-F12C427C5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8002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B336B33-C42E-4008-A73E-69974B79A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04A0C84-A589-4143-A94D-104601D63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672ACD3-F8AB-4D0D-89B6-24D2093600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F4A27-A695-405A-BF95-845B1A03E8D4}" type="datetimeFigureOut">
              <a:rPr lang="sv-SE" smtClean="0"/>
              <a:t>2018-05-02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24BBAF-C6DA-40A2-8F26-3C04B4198F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6D0AA84-6C05-4426-9317-AD331BAC6D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274E4-E883-444C-AF91-7AC733585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7257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07617F-47FB-4493-BADC-2172175778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16798"/>
            <a:ext cx="9144000" cy="883402"/>
          </a:xfrm>
        </p:spPr>
        <p:txBody>
          <a:bodyPr>
            <a:normAutofit/>
          </a:bodyPr>
          <a:lstStyle/>
          <a:p>
            <a:r>
              <a:rPr lang="sv-SE" altLang="sv-SE" sz="3600" b="1" dirty="0">
                <a:solidFill>
                  <a:srgbClr val="000099"/>
                </a:solidFill>
                <a:latin typeface="Verdana" panose="020B0604030504040204" pitchFamily="34" charset="0"/>
              </a:rPr>
              <a:t>Interna miljörevisioner</a:t>
            </a:r>
            <a:endParaRPr lang="sv-SE" sz="36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BE1848E-4CFF-4393-B5CD-2DBE9B9C7A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05001"/>
            <a:ext cx="9144000" cy="3169920"/>
          </a:xfrm>
        </p:spPr>
        <p:txBody>
          <a:bodyPr>
            <a:normAutofit fontScale="92500" lnSpcReduction="10000"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sv-SE" altLang="sv-SE" dirty="0">
                <a:solidFill>
                  <a:srgbClr val="000099"/>
                </a:solidFill>
                <a:latin typeface="Verdana" panose="020B0604030504040204" pitchFamily="34" charset="0"/>
              </a:rPr>
              <a:t> Krav i standard; ISO 14001 och EMAS.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sv-SE" altLang="sv-SE" dirty="0">
                <a:solidFill>
                  <a:srgbClr val="000099"/>
                </a:solidFill>
                <a:latin typeface="Verdana" panose="020B0604030504040204" pitchFamily="34" charset="0"/>
              </a:rPr>
              <a:t> Se hur kommunens miljöledningssystem fungerar ute i</a:t>
            </a:r>
          </a:p>
          <a:p>
            <a:pPr algn="l">
              <a:spcBef>
                <a:spcPts val="0"/>
              </a:spcBef>
            </a:pPr>
            <a:r>
              <a:rPr lang="sv-SE" altLang="sv-SE" dirty="0">
                <a:solidFill>
                  <a:srgbClr val="000099"/>
                </a:solidFill>
                <a:latin typeface="Verdana" panose="020B0604030504040204" pitchFamily="34" charset="0"/>
              </a:rPr>
              <a:t>  verksamheten. Följs rutiner, lagar m.m.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sv-SE" altLang="sv-SE" dirty="0">
                <a:solidFill>
                  <a:srgbClr val="000099"/>
                </a:solidFill>
                <a:latin typeface="Verdana" panose="020B0604030504040204" pitchFamily="34" charset="0"/>
              </a:rPr>
              <a:t> Hitta förbättringsmöjligheter (Ständiga förbättringar).</a:t>
            </a:r>
          </a:p>
          <a:p>
            <a:pPr algn="l"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sv-SE" altLang="sv-SE" dirty="0">
                <a:solidFill>
                  <a:srgbClr val="000099"/>
                </a:solidFill>
                <a:latin typeface="Verdana" panose="020B0604030504040204" pitchFamily="34" charset="0"/>
              </a:rPr>
              <a:t> Ingen miljöpolis och inte ute efter syndabockar!</a:t>
            </a:r>
          </a:p>
          <a:p>
            <a:pPr algn="l"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sv-SE" altLang="sv-SE" dirty="0">
                <a:solidFill>
                  <a:srgbClr val="000099"/>
                </a:solidFill>
                <a:latin typeface="Verdana" panose="020B0604030504040204" pitchFamily="34" charset="0"/>
              </a:rPr>
              <a:t> Revisionen är ett redskap att tillsammans jobba framåt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sv-SE" altLang="sv-SE" dirty="0">
                <a:solidFill>
                  <a:srgbClr val="000099"/>
                </a:solidFill>
                <a:latin typeface="Verdana" panose="020B0604030504040204" pitchFamily="34" charset="0"/>
              </a:rPr>
              <a:t> Sprida goda exempel och lära av varandra.</a:t>
            </a:r>
            <a:endParaRPr lang="sv-SE" dirty="0"/>
          </a:p>
          <a:p>
            <a:endParaRPr lang="sv-SE" dirty="0"/>
          </a:p>
        </p:txBody>
      </p:sp>
      <p:pic>
        <p:nvPicPr>
          <p:cNvPr id="4" name="Picture 3" descr="Ö-sund_dekor2">
            <a:extLst>
              <a:ext uri="{FF2B5EF4-FFF2-40B4-BE49-F238E27FC236}">
                <a16:creationId xmlns:a16="http://schemas.microsoft.com/office/drawing/2014/main" id="{AFAD674D-062E-47A4-9EF1-F72325F35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/>
          <a:stretch>
            <a:fillRect/>
          </a:stretch>
        </p:blipFill>
        <p:spPr bwMode="auto">
          <a:xfrm>
            <a:off x="0" y="5349875"/>
            <a:ext cx="12192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emastrappa">
            <a:extLst>
              <a:ext uri="{FF2B5EF4-FFF2-40B4-BE49-F238E27FC236}">
                <a16:creationId xmlns:a16="http://schemas.microsoft.com/office/drawing/2014/main" id="{29A2F4C5-BE1C-49BA-B0C7-D9D6B4ADF9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760" y="4288739"/>
            <a:ext cx="2682240" cy="2569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9439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BE8754-906D-4F84-BACC-ACB1E44B0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 2" descr="Bildresultat fÃ¶r intern miljÃ¶revision">
            <a:extLst>
              <a:ext uri="{FF2B5EF4-FFF2-40B4-BE49-F238E27FC236}">
                <a16:creationId xmlns:a16="http://schemas.microsoft.com/office/drawing/2014/main" id="{8C7D8CC7-3F98-4B15-8C70-8CC3C98366F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04661"/>
            <a:ext cx="10515600" cy="423929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Ellips 4">
            <a:extLst>
              <a:ext uri="{FF2B5EF4-FFF2-40B4-BE49-F238E27FC236}">
                <a16:creationId xmlns:a16="http://schemas.microsoft.com/office/drawing/2014/main" id="{2200D005-F891-43B4-A130-6CE98B5C84FA}"/>
              </a:ext>
            </a:extLst>
          </p:cNvPr>
          <p:cNvSpPr/>
          <p:nvPr/>
        </p:nvSpPr>
        <p:spPr>
          <a:xfrm>
            <a:off x="2464231" y="895108"/>
            <a:ext cx="5486400" cy="2720975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6" name="Uppåtböjd 3">
            <a:extLst>
              <a:ext uri="{FF2B5EF4-FFF2-40B4-BE49-F238E27FC236}">
                <a16:creationId xmlns:a16="http://schemas.microsoft.com/office/drawing/2014/main" id="{8CF2BE6A-386E-465E-81FF-6DBF5875B708}"/>
              </a:ext>
            </a:extLst>
          </p:cNvPr>
          <p:cNvSpPr/>
          <p:nvPr/>
        </p:nvSpPr>
        <p:spPr>
          <a:xfrm>
            <a:off x="6894034" y="2907562"/>
            <a:ext cx="2423160" cy="836930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pic>
        <p:nvPicPr>
          <p:cNvPr id="7" name="Picture 3" descr="Ö-sund_dekor2">
            <a:extLst>
              <a:ext uri="{FF2B5EF4-FFF2-40B4-BE49-F238E27FC236}">
                <a16:creationId xmlns:a16="http://schemas.microsoft.com/office/drawing/2014/main" id="{BDFE38DE-584B-471B-A2F7-4AEE8D7BA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/>
          <a:stretch>
            <a:fillRect/>
          </a:stretch>
        </p:blipFill>
        <p:spPr bwMode="auto">
          <a:xfrm>
            <a:off x="0" y="5349875"/>
            <a:ext cx="12192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394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Bildresultat fÃ¶r Dokumentation">
            <a:extLst>
              <a:ext uri="{FF2B5EF4-FFF2-40B4-BE49-F238E27FC236}">
                <a16:creationId xmlns:a16="http://schemas.microsoft.com/office/drawing/2014/main" id="{65E4E435-4F59-48D5-9955-619631F3558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32508"/>
            <a:ext cx="6143866" cy="289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F50DB4E5-612D-47E9-AFD3-F4F5908BB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206875"/>
          </a:xfrm>
        </p:spPr>
        <p:txBody>
          <a:bodyPr>
            <a:normAutofit/>
          </a:bodyPr>
          <a:lstStyle/>
          <a:p>
            <a:r>
              <a:rPr lang="sv-SE" dirty="0"/>
              <a:t>Vad tittar vi på? </a:t>
            </a:r>
            <a:br>
              <a:rPr lang="sv-SE" dirty="0"/>
            </a:br>
            <a:r>
              <a:rPr lang="sv-SE" sz="3200" dirty="0"/>
              <a:t>Dokumentation,</a:t>
            </a:r>
            <a:r>
              <a:rPr lang="sv-SE" sz="2400" b="1" dirty="0"/>
              <a:t> </a:t>
            </a:r>
            <a:br>
              <a:rPr lang="sv-SE" sz="2400" dirty="0"/>
            </a:br>
            <a:br>
              <a:rPr lang="sv-SE" sz="2400" dirty="0"/>
            </a:br>
            <a:r>
              <a:rPr lang="sv-SE" altLang="sv-SE" sz="2400" dirty="0">
                <a:ea typeface="ヒラギノ角ゴ Pro W3" pitchFamily="-48" charset="-128"/>
              </a:rPr>
              <a:t>- Kännedom om miljöhandboken,   </a:t>
            </a:r>
            <a:br>
              <a:rPr lang="sv-SE" altLang="sv-SE" sz="2400" dirty="0">
                <a:ea typeface="ヒラギノ角ゴ Pro W3" pitchFamily="-48" charset="-128"/>
              </a:rPr>
            </a:br>
            <a:r>
              <a:rPr lang="sv-SE" altLang="sv-SE" sz="2400" dirty="0">
                <a:ea typeface="ヒラギノ角ゴ Pro W3" pitchFamily="-48" charset="-128"/>
              </a:rPr>
              <a:t>   miljöaspekter, mål och handlingsplaner.</a:t>
            </a:r>
            <a:br>
              <a:rPr lang="sv-SE" altLang="sv-SE" sz="2400" dirty="0">
                <a:ea typeface="ヒラギノ角ゴ Pro W3" pitchFamily="-48" charset="-128"/>
              </a:rPr>
            </a:br>
            <a:br>
              <a:rPr lang="sv-SE" altLang="sv-SE" sz="2400" dirty="0">
                <a:ea typeface="ヒラギノ角ゴ Pro W3" pitchFamily="-48" charset="-128"/>
              </a:rPr>
            </a:br>
            <a:r>
              <a:rPr lang="sv-SE" altLang="sv-SE" sz="2400" dirty="0">
                <a:ea typeface="ヒラギノ角ゴ Pro W3" pitchFamily="-48" charset="-128"/>
              </a:rPr>
              <a:t>- Hur fungerar kommunikation, utbildning, </a:t>
            </a:r>
            <a:br>
              <a:rPr lang="sv-SE" altLang="sv-SE" sz="2400" dirty="0">
                <a:ea typeface="ヒラギノ角ゴ Pro W3" pitchFamily="-48" charset="-128"/>
              </a:rPr>
            </a:br>
            <a:r>
              <a:rPr lang="sv-SE" altLang="sv-SE" sz="2400" dirty="0">
                <a:ea typeface="ヒラギノ角ゴ Pro W3" pitchFamily="-48" charset="-128"/>
              </a:rPr>
              <a:t>   dokumentation och uppföljning.</a:t>
            </a:r>
            <a:br>
              <a:rPr lang="sv-SE" altLang="sv-SE" sz="2400" dirty="0">
                <a:ea typeface="ヒラギノ角ゴ Pro W3" pitchFamily="-48" charset="-128"/>
              </a:rPr>
            </a:br>
            <a:r>
              <a:rPr lang="sv-SE" altLang="sv-SE" sz="2400" dirty="0">
                <a:ea typeface="ヒラギノ角ゴ Pro W3" pitchFamily="-48" charset="-128"/>
              </a:rPr>
              <a:t>   </a:t>
            </a:r>
            <a:endParaRPr lang="sv-SE" sz="2400" dirty="0"/>
          </a:p>
        </p:txBody>
      </p:sp>
      <p:pic>
        <p:nvPicPr>
          <p:cNvPr id="7" name="Picture 3" descr="Ö-sund_dekor2">
            <a:extLst>
              <a:ext uri="{FF2B5EF4-FFF2-40B4-BE49-F238E27FC236}">
                <a16:creationId xmlns:a16="http://schemas.microsoft.com/office/drawing/2014/main" id="{91A98D72-742B-4958-B98D-526D525984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/>
          <a:stretch>
            <a:fillRect/>
          </a:stretch>
        </p:blipFill>
        <p:spPr bwMode="auto">
          <a:xfrm>
            <a:off x="0" y="5349875"/>
            <a:ext cx="12192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2294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81D2BB-E3AE-4FB6-938D-B8FF6AB32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Miljöpåverkan</a:t>
            </a:r>
          </a:p>
        </p:txBody>
      </p:sp>
      <p:pic>
        <p:nvPicPr>
          <p:cNvPr id="4" name="Bild 5" descr="Bildresultat fÃ¶r miljÃ¶pÃ¥verkan">
            <a:extLst>
              <a:ext uri="{FF2B5EF4-FFF2-40B4-BE49-F238E27FC236}">
                <a16:creationId xmlns:a16="http://schemas.microsoft.com/office/drawing/2014/main" id="{429A3BB5-4C51-4273-BA83-801286DCF9E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553" y="1027906"/>
            <a:ext cx="5524500" cy="3743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Ö-sund_dekor2">
            <a:extLst>
              <a:ext uri="{FF2B5EF4-FFF2-40B4-BE49-F238E27FC236}">
                <a16:creationId xmlns:a16="http://schemas.microsoft.com/office/drawing/2014/main" id="{C393D39F-581C-462F-8658-3FDD4FE90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/>
          <a:stretch>
            <a:fillRect/>
          </a:stretch>
        </p:blipFill>
        <p:spPr bwMode="auto">
          <a:xfrm>
            <a:off x="0" y="5349875"/>
            <a:ext cx="12192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1959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0DB4E5-612D-47E9-AFD3-F4F5908BB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8128"/>
            <a:ext cx="10515600" cy="1508125"/>
          </a:xfrm>
        </p:spPr>
        <p:txBody>
          <a:bodyPr>
            <a:normAutofit fontScale="90000"/>
          </a:bodyPr>
          <a:lstStyle/>
          <a:p>
            <a:r>
              <a:rPr lang="sv-SE" dirty="0"/>
              <a:t>Vad tittar vi på? </a:t>
            </a:r>
            <a:br>
              <a:rPr lang="sv-SE" sz="2400" dirty="0"/>
            </a:br>
            <a:r>
              <a:rPr lang="sv-SE" altLang="sv-SE" sz="2400" dirty="0">
                <a:solidFill>
                  <a:srgbClr val="003399"/>
                </a:solidFill>
                <a:ea typeface="ヒラギノ角ゴ Pro W3" pitchFamily="-48" charset="-128"/>
              </a:rPr>
              <a:t> </a:t>
            </a:r>
            <a:r>
              <a:rPr lang="sv-SE" altLang="sv-SE" sz="3600" dirty="0">
                <a:ea typeface="ヒラギノ角ゴ Pro W3" pitchFamily="-48" charset="-128"/>
              </a:rPr>
              <a:t>Kemikalier</a:t>
            </a:r>
            <a:br>
              <a:rPr lang="sv-SE" altLang="sv-SE" sz="3200" dirty="0">
                <a:ea typeface="ヒラギノ角ゴ Pro W3" pitchFamily="-48" charset="-128"/>
              </a:rPr>
            </a:br>
            <a:br>
              <a:rPr lang="sv-SE" altLang="sv-SE" sz="3200" dirty="0">
                <a:ea typeface="ヒラギノ角ゴ Pro W3" pitchFamily="-48" charset="-128"/>
              </a:rPr>
            </a:br>
            <a:r>
              <a:rPr lang="sv-SE" altLang="sv-SE" sz="3200" dirty="0">
                <a:ea typeface="ヒラギノ角ゴ Pro W3" pitchFamily="-48" charset="-128"/>
              </a:rPr>
              <a:t>- </a:t>
            </a:r>
            <a:r>
              <a:rPr lang="sv-SE" altLang="sv-SE" sz="2700" dirty="0">
                <a:ea typeface="ヒラギノ角ゴ Pro W3" pitchFamily="-48" charset="-128"/>
              </a:rPr>
              <a:t>Miljöfarliga</a:t>
            </a:r>
            <a:br>
              <a:rPr lang="sv-SE" altLang="sv-SE" sz="2700" dirty="0">
                <a:ea typeface="ヒラギノ角ゴ Pro W3" pitchFamily="-48" charset="-128"/>
              </a:rPr>
            </a:br>
            <a:r>
              <a:rPr lang="sv-SE" altLang="sv-SE" sz="2700" dirty="0">
                <a:ea typeface="ヒラギノ角ゴ Pro W3" pitchFamily="-48" charset="-128"/>
              </a:rPr>
              <a:t>- Förvaring</a:t>
            </a:r>
            <a:br>
              <a:rPr lang="sv-SE" altLang="sv-SE" sz="2700" dirty="0">
                <a:ea typeface="ヒラギノ角ゴ Pro W3" pitchFamily="-48" charset="-128"/>
              </a:rPr>
            </a:br>
            <a:r>
              <a:rPr lang="sv-SE" altLang="sv-SE" sz="2700" dirty="0">
                <a:ea typeface="ヒラギノ角ゴ Pro W3" pitchFamily="-48" charset="-128"/>
              </a:rPr>
              <a:t>- Återvinning</a:t>
            </a:r>
            <a:br>
              <a:rPr lang="sv-SE" altLang="sv-SE" sz="2700">
                <a:ea typeface="ヒラギノ角ゴ Pro W3" pitchFamily="-48" charset="-128"/>
              </a:rPr>
            </a:br>
            <a:r>
              <a:rPr lang="sv-SE" altLang="sv-SE" sz="2700">
                <a:ea typeface="ヒラギノ角ゴ Pro W3" pitchFamily="-48" charset="-128"/>
              </a:rPr>
              <a:t>- Transport</a:t>
            </a:r>
            <a:endParaRPr lang="sv-SE" sz="2700" dirty="0"/>
          </a:p>
        </p:txBody>
      </p:sp>
      <p:pic>
        <p:nvPicPr>
          <p:cNvPr id="5" name="Bild 2" descr="Bildresultat fÃ¶r miljÃ¶farligt avfall">
            <a:extLst>
              <a:ext uri="{FF2B5EF4-FFF2-40B4-BE49-F238E27FC236}">
                <a16:creationId xmlns:a16="http://schemas.microsoft.com/office/drawing/2014/main" id="{D177933A-28E5-4A9A-BC14-DA06D921E36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372" y="694985"/>
            <a:ext cx="4216071" cy="3816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3" descr="Ö-sund_dekor2">
            <a:extLst>
              <a:ext uri="{FF2B5EF4-FFF2-40B4-BE49-F238E27FC236}">
                <a16:creationId xmlns:a16="http://schemas.microsoft.com/office/drawing/2014/main" id="{91A98D72-742B-4958-B98D-526D525984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/>
          <a:stretch>
            <a:fillRect/>
          </a:stretch>
        </p:blipFill>
        <p:spPr bwMode="auto">
          <a:xfrm>
            <a:off x="0" y="5349875"/>
            <a:ext cx="12192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1758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0DB4E5-612D-47E9-AFD3-F4F5908BB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74018"/>
          </a:xfrm>
        </p:spPr>
        <p:txBody>
          <a:bodyPr>
            <a:normAutofit/>
          </a:bodyPr>
          <a:lstStyle/>
          <a:p>
            <a:r>
              <a:rPr lang="sv-SE" dirty="0"/>
              <a:t>Vad tittar vi på? </a:t>
            </a:r>
            <a:endParaRPr lang="sv-SE" sz="2400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3FB5923-3AB5-4E2E-9631-6778FB0896B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1021" y="811708"/>
            <a:ext cx="3393379" cy="2800535"/>
          </a:xfrm>
          <a:prstGeom prst="rect">
            <a:avLst/>
          </a:prstGeom>
        </p:spPr>
      </p:pic>
      <p:pic>
        <p:nvPicPr>
          <p:cNvPr id="7" name="Picture 3" descr="Ö-sund_dekor2">
            <a:extLst>
              <a:ext uri="{FF2B5EF4-FFF2-40B4-BE49-F238E27FC236}">
                <a16:creationId xmlns:a16="http://schemas.microsoft.com/office/drawing/2014/main" id="{91A98D72-742B-4958-B98D-526D525984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/>
          <a:stretch>
            <a:fillRect/>
          </a:stretch>
        </p:blipFill>
        <p:spPr bwMode="auto">
          <a:xfrm>
            <a:off x="0" y="5349875"/>
            <a:ext cx="12192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AE654695-DFC1-4412-9D5D-4785A41E2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95" y="1968840"/>
            <a:ext cx="11216013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       Återvinning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/>
              <a:t>Lundstams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	Kommunen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/>
              <a:t>mfl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  </a:t>
            </a:r>
          </a:p>
        </p:txBody>
      </p:sp>
      <p:sp>
        <p:nvSpPr>
          <p:cNvPr id="12" name="AutoShape 4" descr="Bildresultat fÃ¶r Ã¥tervinningscentral Ã¶stersund">
            <a:extLst>
              <a:ext uri="{FF2B5EF4-FFF2-40B4-BE49-F238E27FC236}">
                <a16:creationId xmlns:a16="http://schemas.microsoft.com/office/drawing/2014/main" id="{0868FFA7-1C13-455A-BB27-D5EC8246C41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1030" name="Picture 6" descr="Bildresultat fÃ¶r Ã¥tervinningscentral Ã¶stersund">
            <a:extLst>
              <a:ext uri="{FF2B5EF4-FFF2-40B4-BE49-F238E27FC236}">
                <a16:creationId xmlns:a16="http://schemas.microsoft.com/office/drawing/2014/main" id="{0B469200-AEE0-4DF2-A8F8-6A9075CBAC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495" y="2002754"/>
            <a:ext cx="4172127" cy="2873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679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F09CD435-F296-4D9E-8D31-67B4A3C7EE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2325" y="671484"/>
            <a:ext cx="4371975" cy="4410103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F50DB4E5-612D-47E9-AFD3-F4F5908BB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74018"/>
          </a:xfrm>
        </p:spPr>
        <p:txBody>
          <a:bodyPr>
            <a:normAutofit/>
          </a:bodyPr>
          <a:lstStyle/>
          <a:p>
            <a:endParaRPr lang="sv-SE" sz="2400" dirty="0"/>
          </a:p>
        </p:txBody>
      </p:sp>
      <p:pic>
        <p:nvPicPr>
          <p:cNvPr id="7" name="Picture 3" descr="Ö-sund_dekor2">
            <a:extLst>
              <a:ext uri="{FF2B5EF4-FFF2-40B4-BE49-F238E27FC236}">
                <a16:creationId xmlns:a16="http://schemas.microsoft.com/office/drawing/2014/main" id="{91A98D72-742B-4958-B98D-526D525984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/>
          <a:stretch>
            <a:fillRect/>
          </a:stretch>
        </p:blipFill>
        <p:spPr bwMode="auto">
          <a:xfrm>
            <a:off x="0" y="5349875"/>
            <a:ext cx="12192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AE654695-DFC1-4412-9D5D-4785A41E2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95" y="1968840"/>
            <a:ext cx="11216013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              </a:t>
            </a:r>
          </a:p>
        </p:txBody>
      </p:sp>
      <p:sp>
        <p:nvSpPr>
          <p:cNvPr id="12" name="AutoShape 4" descr="Bildresultat fÃ¶r Ã¥tervinningscentral Ã¶stersund">
            <a:extLst>
              <a:ext uri="{FF2B5EF4-FFF2-40B4-BE49-F238E27FC236}">
                <a16:creationId xmlns:a16="http://schemas.microsoft.com/office/drawing/2014/main" id="{0868FFA7-1C13-455A-BB27-D5EC8246C41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409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81D2BB-E3AE-4FB6-938D-B8FF6AB32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Om det ändå blir…</a:t>
            </a:r>
          </a:p>
        </p:txBody>
      </p:sp>
      <p:pic>
        <p:nvPicPr>
          <p:cNvPr id="5" name="Picture 3" descr="Ö-sund_dekor2">
            <a:extLst>
              <a:ext uri="{FF2B5EF4-FFF2-40B4-BE49-F238E27FC236}">
                <a16:creationId xmlns:a16="http://schemas.microsoft.com/office/drawing/2014/main" id="{C393D39F-581C-462F-8658-3FDD4FE90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/>
          <a:stretch>
            <a:fillRect/>
          </a:stretch>
        </p:blipFill>
        <p:spPr bwMode="auto">
          <a:xfrm>
            <a:off x="0" y="5349875"/>
            <a:ext cx="12192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Bild 2" descr="Bildresultat fÃ¶r DF respons">
            <a:extLst>
              <a:ext uri="{FF2B5EF4-FFF2-40B4-BE49-F238E27FC236}">
                <a16:creationId xmlns:a16="http://schemas.microsoft.com/office/drawing/2014/main" id="{B776CE1C-5170-4905-A158-6953614FEA5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349" y="1372553"/>
            <a:ext cx="4376087" cy="32873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4129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81D2BB-E3AE-4FB6-938D-B8FF6AB32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Picture 3" descr="Ö-sund_dekor2">
            <a:extLst>
              <a:ext uri="{FF2B5EF4-FFF2-40B4-BE49-F238E27FC236}">
                <a16:creationId xmlns:a16="http://schemas.microsoft.com/office/drawing/2014/main" id="{C393D39F-581C-462F-8658-3FDD4FE90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/>
          <a:stretch>
            <a:fillRect/>
          </a:stretch>
        </p:blipFill>
        <p:spPr bwMode="auto">
          <a:xfrm>
            <a:off x="0" y="5349875"/>
            <a:ext cx="12192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5E9840D-CB1C-4139-AFB9-AB537974477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774198" y="365125"/>
            <a:ext cx="7656162" cy="4655129"/>
          </a:xfrm>
          <a:prstGeom prst="rect">
            <a:avLst/>
          </a:prstGeom>
        </p:spPr>
      </p:pic>
      <p:sp>
        <p:nvSpPr>
          <p:cNvPr id="8" name="Ellips 7">
            <a:extLst>
              <a:ext uri="{FF2B5EF4-FFF2-40B4-BE49-F238E27FC236}">
                <a16:creationId xmlns:a16="http://schemas.microsoft.com/office/drawing/2014/main" id="{E5C89583-95A7-41A5-8D19-76421998E422}"/>
              </a:ext>
            </a:extLst>
          </p:cNvPr>
          <p:cNvSpPr/>
          <p:nvPr/>
        </p:nvSpPr>
        <p:spPr>
          <a:xfrm>
            <a:off x="2448732" y="1880316"/>
            <a:ext cx="5170821" cy="22422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6535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89</Words>
  <Application>Microsoft Office PowerPoint</Application>
  <PresentationFormat>Bredbild</PresentationFormat>
  <Paragraphs>19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ヒラギノ角ゴ Pro W3</vt:lpstr>
      <vt:lpstr>Office-tema</vt:lpstr>
      <vt:lpstr>Interna miljörevisioner</vt:lpstr>
      <vt:lpstr>PowerPoint-presentation</vt:lpstr>
      <vt:lpstr>Vad tittar vi på?  Dokumentation,   - Kännedom om miljöhandboken,       miljöaspekter, mål och handlingsplaner.  - Hur fungerar kommunikation, utbildning,     dokumentation och uppföljning.    </vt:lpstr>
      <vt:lpstr>Miljöpåverkan</vt:lpstr>
      <vt:lpstr>Vad tittar vi på?   Kemikalier  - Miljöfarliga - Förvaring - Återvinning - Transport</vt:lpstr>
      <vt:lpstr>Vad tittar vi på? </vt:lpstr>
      <vt:lpstr>PowerPoint-presentation</vt:lpstr>
      <vt:lpstr>Om det ändå blir…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 miljörevisioner</dc:title>
  <dc:creator>Birgitta Lindström</dc:creator>
  <cp:lastModifiedBy>Christina Breding</cp:lastModifiedBy>
  <cp:revision>15</cp:revision>
  <dcterms:created xsi:type="dcterms:W3CDTF">2018-03-27T09:40:11Z</dcterms:created>
  <dcterms:modified xsi:type="dcterms:W3CDTF">2018-05-02T13:04:14Z</dcterms:modified>
</cp:coreProperties>
</file>