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1" r:id="rId9"/>
    <p:sldId id="260" r:id="rId10"/>
    <p:sldId id="262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ra Lundblad" initials="NL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230" autoAdjust="0"/>
  </p:normalViewPr>
  <p:slideViewPr>
    <p:cSldViewPr snapToGrid="0">
      <p:cViewPr varScale="1">
        <p:scale>
          <a:sx n="99" d="100"/>
          <a:sy n="99" d="100"/>
        </p:scale>
        <p:origin x="-19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E10A7D-C509-48FA-9B67-6EE95135A55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FEB8449A-4477-4D42-9A48-E8FC369C713D}">
      <dgm:prSet phldrT="[Text]" custT="1"/>
      <dgm:spPr/>
      <dgm:t>
        <a:bodyPr/>
        <a:lstStyle/>
        <a:p>
          <a:r>
            <a:rPr lang="sv-SE" sz="2400" dirty="0"/>
            <a:t>Städning &amp; Rengöring</a:t>
          </a:r>
        </a:p>
      </dgm:t>
    </dgm:pt>
    <dgm:pt modelId="{18DAE7E0-4D08-40F5-ABBD-2D302DFF1DF7}" type="parTrans" cxnId="{BC866DF2-E542-40C1-827B-03FE3DE9B303}">
      <dgm:prSet/>
      <dgm:spPr/>
      <dgm:t>
        <a:bodyPr/>
        <a:lstStyle/>
        <a:p>
          <a:endParaRPr lang="sv-SE"/>
        </a:p>
      </dgm:t>
    </dgm:pt>
    <dgm:pt modelId="{AD5130EA-8013-49D1-86DB-E6E89DCD74F4}" type="sibTrans" cxnId="{BC866DF2-E542-40C1-827B-03FE3DE9B303}">
      <dgm:prSet/>
      <dgm:spPr/>
      <dgm:t>
        <a:bodyPr/>
        <a:lstStyle/>
        <a:p>
          <a:endParaRPr lang="sv-SE"/>
        </a:p>
      </dgm:t>
    </dgm:pt>
    <dgm:pt modelId="{53539D67-344A-45C0-A4BE-1665A753F215}">
      <dgm:prSet phldrT="[Text]" custT="1"/>
      <dgm:spPr/>
      <dgm:t>
        <a:bodyPr/>
        <a:lstStyle/>
        <a:p>
          <a:r>
            <a:rPr lang="sv-SE" sz="2400" dirty="0"/>
            <a:t>Hygien</a:t>
          </a:r>
        </a:p>
      </dgm:t>
    </dgm:pt>
    <dgm:pt modelId="{A2B08B16-3E0D-427B-9B4E-DF261F7C2B0F}" type="parTrans" cxnId="{46A969E5-7F39-4D0E-825A-5CEEC081B3DB}">
      <dgm:prSet/>
      <dgm:spPr/>
      <dgm:t>
        <a:bodyPr/>
        <a:lstStyle/>
        <a:p>
          <a:endParaRPr lang="sv-SE"/>
        </a:p>
      </dgm:t>
    </dgm:pt>
    <dgm:pt modelId="{14769B48-8C78-4CCE-BC61-89ABA2A760D5}" type="sibTrans" cxnId="{46A969E5-7F39-4D0E-825A-5CEEC081B3DB}">
      <dgm:prSet/>
      <dgm:spPr/>
      <dgm:t>
        <a:bodyPr/>
        <a:lstStyle/>
        <a:p>
          <a:endParaRPr lang="sv-SE"/>
        </a:p>
      </dgm:t>
    </dgm:pt>
    <dgm:pt modelId="{738D7B3B-F764-4C1D-AA5E-7B1BEA73CF42}">
      <dgm:prSet phldrT="[Text]" custT="1"/>
      <dgm:spPr/>
      <dgm:t>
        <a:bodyPr/>
        <a:lstStyle/>
        <a:p>
          <a:r>
            <a:rPr lang="sv-SE" sz="2400" dirty="0"/>
            <a:t>Inredning</a:t>
          </a:r>
        </a:p>
      </dgm:t>
    </dgm:pt>
    <dgm:pt modelId="{5FFE65A6-7426-4C62-A643-FC47F6D04DFE}" type="parTrans" cxnId="{1DAAD5AC-26BD-48E3-8C9B-1FE8EB191EF3}">
      <dgm:prSet/>
      <dgm:spPr/>
      <dgm:t>
        <a:bodyPr/>
        <a:lstStyle/>
        <a:p>
          <a:endParaRPr lang="sv-SE"/>
        </a:p>
      </dgm:t>
    </dgm:pt>
    <dgm:pt modelId="{B4D7E87E-01F5-4DFF-8D00-8E957C4D0FF2}" type="sibTrans" cxnId="{1DAAD5AC-26BD-48E3-8C9B-1FE8EB191EF3}">
      <dgm:prSet/>
      <dgm:spPr/>
      <dgm:t>
        <a:bodyPr/>
        <a:lstStyle/>
        <a:p>
          <a:endParaRPr lang="sv-SE"/>
        </a:p>
      </dgm:t>
    </dgm:pt>
    <dgm:pt modelId="{8BF7D1EB-B85D-4D1E-A6DD-62BC76C42CCE}">
      <dgm:prSet custT="1"/>
      <dgm:spPr/>
      <dgm:t>
        <a:bodyPr/>
        <a:lstStyle/>
        <a:p>
          <a:r>
            <a:rPr lang="sv-SE" sz="1800" dirty="0"/>
            <a:t>Vilka produkter som används – miljömärkta?</a:t>
          </a:r>
        </a:p>
      </dgm:t>
    </dgm:pt>
    <dgm:pt modelId="{617375C0-CAA2-4300-8122-FAC0EE8585A4}" type="parTrans" cxnId="{AF89374A-6933-4875-BAD5-EA296CEEB93B}">
      <dgm:prSet/>
      <dgm:spPr/>
      <dgm:t>
        <a:bodyPr/>
        <a:lstStyle/>
        <a:p>
          <a:endParaRPr lang="sv-SE"/>
        </a:p>
      </dgm:t>
    </dgm:pt>
    <dgm:pt modelId="{AE66119A-94BE-467F-9004-A4EC28C367A7}" type="sibTrans" cxnId="{AF89374A-6933-4875-BAD5-EA296CEEB93B}">
      <dgm:prSet/>
      <dgm:spPr/>
      <dgm:t>
        <a:bodyPr/>
        <a:lstStyle/>
        <a:p>
          <a:endParaRPr lang="sv-SE"/>
        </a:p>
      </dgm:t>
    </dgm:pt>
    <dgm:pt modelId="{640F9D34-E53A-4A7F-92D2-2CDD619F6C73}">
      <dgm:prSet custT="1"/>
      <dgm:spPr/>
      <dgm:t>
        <a:bodyPr/>
        <a:lstStyle/>
        <a:p>
          <a:r>
            <a:rPr lang="sv-SE" sz="1800" dirty="0"/>
            <a:t>Rutiner för städning – hur ofta och vad? </a:t>
          </a:r>
        </a:p>
      </dgm:t>
    </dgm:pt>
    <dgm:pt modelId="{3D80059C-FDB1-4078-B1DF-4E1BACCA4599}" type="parTrans" cxnId="{6CC527E1-CBC7-49A4-9ACC-E9DE36BE9469}">
      <dgm:prSet/>
      <dgm:spPr/>
      <dgm:t>
        <a:bodyPr/>
        <a:lstStyle/>
        <a:p>
          <a:endParaRPr lang="sv-SE"/>
        </a:p>
      </dgm:t>
    </dgm:pt>
    <dgm:pt modelId="{CE47EDAB-39C2-4740-A461-3A5D89CA2F4D}" type="sibTrans" cxnId="{6CC527E1-CBC7-49A4-9ACC-E9DE36BE9469}">
      <dgm:prSet/>
      <dgm:spPr/>
      <dgm:t>
        <a:bodyPr/>
        <a:lstStyle/>
        <a:p>
          <a:endParaRPr lang="sv-SE"/>
        </a:p>
      </dgm:t>
    </dgm:pt>
    <dgm:pt modelId="{CE664459-4597-4278-A903-ADE226E2A406}">
      <dgm:prSet custT="1"/>
      <dgm:spPr/>
      <dgm:t>
        <a:bodyPr/>
        <a:lstStyle/>
        <a:p>
          <a:r>
            <a:rPr lang="sv-SE" sz="1800" dirty="0"/>
            <a:t>Handskar – vilka handskar används?</a:t>
          </a:r>
        </a:p>
      </dgm:t>
    </dgm:pt>
    <dgm:pt modelId="{ED1F615D-AD88-49A4-AE4F-8F71214653ED}" type="parTrans" cxnId="{AAF7CBDF-2DE3-49D4-87AB-43941579D60F}">
      <dgm:prSet/>
      <dgm:spPr/>
      <dgm:t>
        <a:bodyPr/>
        <a:lstStyle/>
        <a:p>
          <a:endParaRPr lang="sv-SE"/>
        </a:p>
      </dgm:t>
    </dgm:pt>
    <dgm:pt modelId="{F5EBE572-8401-49C5-9512-8A648633ECC8}" type="sibTrans" cxnId="{AAF7CBDF-2DE3-49D4-87AB-43941579D60F}">
      <dgm:prSet/>
      <dgm:spPr/>
      <dgm:t>
        <a:bodyPr/>
        <a:lstStyle/>
        <a:p>
          <a:endParaRPr lang="sv-SE"/>
        </a:p>
      </dgm:t>
    </dgm:pt>
    <dgm:pt modelId="{1FA7CC79-CB0B-49FB-A4B5-38EF88054E1B}">
      <dgm:prSet custT="1"/>
      <dgm:spPr/>
      <dgm:t>
        <a:bodyPr/>
        <a:lstStyle/>
        <a:p>
          <a:r>
            <a:rPr lang="sv-SE" sz="1800" dirty="0"/>
            <a:t>Tvål och Tvätt – miljömärkta produkter?</a:t>
          </a:r>
        </a:p>
      </dgm:t>
    </dgm:pt>
    <dgm:pt modelId="{A4334700-2C76-48E2-9B13-CECCFB481D0B}" type="parTrans" cxnId="{77C8D224-0F48-478B-8767-5513E72290D2}">
      <dgm:prSet/>
      <dgm:spPr/>
      <dgm:t>
        <a:bodyPr/>
        <a:lstStyle/>
        <a:p>
          <a:endParaRPr lang="sv-SE"/>
        </a:p>
      </dgm:t>
    </dgm:pt>
    <dgm:pt modelId="{8C94067E-2ADC-4F2E-88BE-4BD96AB0E3CC}" type="sibTrans" cxnId="{77C8D224-0F48-478B-8767-5513E72290D2}">
      <dgm:prSet/>
      <dgm:spPr/>
      <dgm:t>
        <a:bodyPr/>
        <a:lstStyle/>
        <a:p>
          <a:endParaRPr lang="sv-SE"/>
        </a:p>
      </dgm:t>
    </dgm:pt>
    <dgm:pt modelId="{DF17853D-3C4E-43F3-847D-DB6C1E22D912}">
      <dgm:prSet custT="1"/>
      <dgm:spPr/>
      <dgm:t>
        <a:bodyPr/>
        <a:lstStyle/>
        <a:p>
          <a:r>
            <a:rPr lang="sv-SE" sz="1800" dirty="0"/>
            <a:t>Material på möbler – textil, plast, konstgjort</a:t>
          </a:r>
        </a:p>
      </dgm:t>
    </dgm:pt>
    <dgm:pt modelId="{60A36F86-0248-4EA2-BEFB-7FB8386647D2}" type="parTrans" cxnId="{525A2181-4419-4921-932C-1C3AC8F8E2E0}">
      <dgm:prSet/>
      <dgm:spPr/>
      <dgm:t>
        <a:bodyPr/>
        <a:lstStyle/>
        <a:p>
          <a:endParaRPr lang="sv-SE"/>
        </a:p>
      </dgm:t>
    </dgm:pt>
    <dgm:pt modelId="{F1019030-A90A-4246-BB26-7FB149E8C089}" type="sibTrans" cxnId="{525A2181-4419-4921-932C-1C3AC8F8E2E0}">
      <dgm:prSet/>
      <dgm:spPr/>
      <dgm:t>
        <a:bodyPr/>
        <a:lstStyle/>
        <a:p>
          <a:endParaRPr lang="sv-SE"/>
        </a:p>
      </dgm:t>
    </dgm:pt>
    <dgm:pt modelId="{829E7439-7EF9-4390-B9AE-389D36AFF341}">
      <dgm:prSet custT="1"/>
      <dgm:spPr/>
      <dgm:t>
        <a:bodyPr/>
        <a:lstStyle/>
        <a:p>
          <a:r>
            <a:rPr lang="sv-SE" sz="1800" dirty="0"/>
            <a:t>Textilier – filtar, kuddar, dukar</a:t>
          </a:r>
        </a:p>
      </dgm:t>
    </dgm:pt>
    <dgm:pt modelId="{6DF41799-3E2C-46D5-BC23-5541584EC418}" type="parTrans" cxnId="{BB23CDB7-2F5E-49DF-8021-78A9258AFB48}">
      <dgm:prSet/>
      <dgm:spPr/>
      <dgm:t>
        <a:bodyPr/>
        <a:lstStyle/>
        <a:p>
          <a:endParaRPr lang="sv-SE"/>
        </a:p>
      </dgm:t>
    </dgm:pt>
    <dgm:pt modelId="{DB5117DB-70D7-4E25-986C-FF892A154704}" type="sibTrans" cxnId="{BB23CDB7-2F5E-49DF-8021-78A9258AFB48}">
      <dgm:prSet/>
      <dgm:spPr/>
      <dgm:t>
        <a:bodyPr/>
        <a:lstStyle/>
        <a:p>
          <a:endParaRPr lang="sv-SE"/>
        </a:p>
      </dgm:t>
    </dgm:pt>
    <dgm:pt modelId="{C672BCE6-1B56-49AB-9119-F9A90A2DDE3E}">
      <dgm:prSet custT="1"/>
      <dgm:spPr/>
      <dgm:t>
        <a:bodyPr/>
        <a:lstStyle/>
        <a:p>
          <a:r>
            <a:rPr lang="sv-SE" sz="2400" i="0" dirty="0"/>
            <a:t>Kök och matlagning</a:t>
          </a:r>
        </a:p>
      </dgm:t>
    </dgm:pt>
    <dgm:pt modelId="{6639C234-62D7-459D-8F0D-AFBC66538659}" type="parTrans" cxnId="{B24D49F4-C0B2-4212-B21B-94F03CB90FD9}">
      <dgm:prSet/>
      <dgm:spPr/>
      <dgm:t>
        <a:bodyPr/>
        <a:lstStyle/>
        <a:p>
          <a:endParaRPr lang="sv-SE"/>
        </a:p>
      </dgm:t>
    </dgm:pt>
    <dgm:pt modelId="{8F879EF7-0DDD-4AD1-A952-9C327905A0E0}" type="sibTrans" cxnId="{B24D49F4-C0B2-4212-B21B-94F03CB90FD9}">
      <dgm:prSet/>
      <dgm:spPr/>
      <dgm:t>
        <a:bodyPr/>
        <a:lstStyle/>
        <a:p>
          <a:endParaRPr lang="sv-SE"/>
        </a:p>
      </dgm:t>
    </dgm:pt>
    <dgm:pt modelId="{6999D33B-004B-464D-B692-F3BE6BF8B444}">
      <dgm:prSet custT="1"/>
      <dgm:spPr/>
      <dgm:t>
        <a:bodyPr/>
        <a:lstStyle/>
        <a:p>
          <a:r>
            <a:rPr lang="sv-SE" sz="1800" dirty="0"/>
            <a:t>Slevar och spadar – svart plast?</a:t>
          </a:r>
        </a:p>
      </dgm:t>
    </dgm:pt>
    <dgm:pt modelId="{6EE314BB-6D65-43DB-84A8-A1109719EDF5}" type="parTrans" cxnId="{92D9F66D-ECA0-4B90-A3D2-99E3F937F344}">
      <dgm:prSet/>
      <dgm:spPr/>
      <dgm:t>
        <a:bodyPr/>
        <a:lstStyle/>
        <a:p>
          <a:endParaRPr lang="sv-SE"/>
        </a:p>
      </dgm:t>
    </dgm:pt>
    <dgm:pt modelId="{A01DCFC0-E0A5-44CE-BC73-37C5F623301F}" type="sibTrans" cxnId="{92D9F66D-ECA0-4B90-A3D2-99E3F937F344}">
      <dgm:prSet/>
      <dgm:spPr/>
      <dgm:t>
        <a:bodyPr/>
        <a:lstStyle/>
        <a:p>
          <a:endParaRPr lang="sv-SE"/>
        </a:p>
      </dgm:t>
    </dgm:pt>
    <dgm:pt modelId="{1C2E6EA2-8406-4AAA-9BDE-767DECBED624}">
      <dgm:prSet custT="1"/>
      <dgm:spPr/>
      <dgm:t>
        <a:bodyPr/>
        <a:lstStyle/>
        <a:p>
          <a:r>
            <a:rPr lang="sv-SE" sz="1800" dirty="0"/>
            <a:t>Teflonbelagda material – skick på dessa</a:t>
          </a:r>
        </a:p>
      </dgm:t>
    </dgm:pt>
    <dgm:pt modelId="{9798C66E-A700-4B35-AEEF-F847335A48ED}" type="parTrans" cxnId="{CB8648DB-7F18-4CAC-B99F-4A1D9ECBB481}">
      <dgm:prSet/>
      <dgm:spPr/>
      <dgm:t>
        <a:bodyPr/>
        <a:lstStyle/>
        <a:p>
          <a:endParaRPr lang="sv-SE"/>
        </a:p>
      </dgm:t>
    </dgm:pt>
    <dgm:pt modelId="{D36C84F9-05AE-41E4-904D-62A3358E8AD5}" type="sibTrans" cxnId="{CB8648DB-7F18-4CAC-B99F-4A1D9ECBB481}">
      <dgm:prSet/>
      <dgm:spPr/>
      <dgm:t>
        <a:bodyPr/>
        <a:lstStyle/>
        <a:p>
          <a:endParaRPr lang="sv-SE"/>
        </a:p>
      </dgm:t>
    </dgm:pt>
    <dgm:pt modelId="{DCAC7924-A23A-4992-82FB-7E90619C8143}">
      <dgm:prSet custT="1"/>
      <dgm:spPr/>
      <dgm:t>
        <a:bodyPr/>
        <a:lstStyle/>
        <a:p>
          <a:r>
            <a:rPr lang="sv-SE" sz="1800" dirty="0"/>
            <a:t>Plastprodukter</a:t>
          </a:r>
        </a:p>
      </dgm:t>
    </dgm:pt>
    <dgm:pt modelId="{AC291AD4-AAAA-4F73-8332-BE6173D12CAF}" type="parTrans" cxnId="{834A05CE-6073-4857-BA1B-7340EECC1ACD}">
      <dgm:prSet/>
      <dgm:spPr/>
      <dgm:t>
        <a:bodyPr/>
        <a:lstStyle/>
        <a:p>
          <a:endParaRPr lang="sv-SE"/>
        </a:p>
      </dgm:t>
    </dgm:pt>
    <dgm:pt modelId="{10D09001-56BD-4310-8E21-00190CE32E44}" type="sibTrans" cxnId="{834A05CE-6073-4857-BA1B-7340EECC1ACD}">
      <dgm:prSet/>
      <dgm:spPr/>
      <dgm:t>
        <a:bodyPr/>
        <a:lstStyle/>
        <a:p>
          <a:endParaRPr lang="sv-SE"/>
        </a:p>
      </dgm:t>
    </dgm:pt>
    <dgm:pt modelId="{2F390269-B5D1-4519-B32F-A88B85B1A989}" type="pres">
      <dgm:prSet presAssocID="{48E10A7D-C509-48FA-9B67-6EE95135A5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824F1C02-1DBA-4FC3-BE5B-ADE6A1986694}" type="pres">
      <dgm:prSet presAssocID="{FEB8449A-4477-4D42-9A48-E8FC369C713D}" presName="linNode" presStyleCnt="0"/>
      <dgm:spPr/>
    </dgm:pt>
    <dgm:pt modelId="{CCB1E237-9B38-4609-9139-B8F3AC378394}" type="pres">
      <dgm:prSet presAssocID="{FEB8449A-4477-4D42-9A48-E8FC369C713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232D6DC-B566-41E5-8589-0C1354E22C13}" type="pres">
      <dgm:prSet presAssocID="{FEB8449A-4477-4D42-9A48-E8FC369C713D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8EEE5E62-E7EC-4880-AB51-6D2FC51BA11B}" type="pres">
      <dgm:prSet presAssocID="{AD5130EA-8013-49D1-86DB-E6E89DCD74F4}" presName="sp" presStyleCnt="0"/>
      <dgm:spPr/>
    </dgm:pt>
    <dgm:pt modelId="{D5282C38-5C25-4F62-8039-305EC13B1624}" type="pres">
      <dgm:prSet presAssocID="{53539D67-344A-45C0-A4BE-1665A753F215}" presName="linNode" presStyleCnt="0"/>
      <dgm:spPr/>
    </dgm:pt>
    <dgm:pt modelId="{36E26C0E-FDE6-40D4-84AE-8546AE40A0C2}" type="pres">
      <dgm:prSet presAssocID="{53539D67-344A-45C0-A4BE-1665A753F215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EF48AB44-D62D-4AEE-B1C2-192EC49BB465}" type="pres">
      <dgm:prSet presAssocID="{53539D67-344A-45C0-A4BE-1665A753F215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3E6113B-272D-494D-AD89-FE50F86E2598}" type="pres">
      <dgm:prSet presAssocID="{14769B48-8C78-4CCE-BC61-89ABA2A760D5}" presName="sp" presStyleCnt="0"/>
      <dgm:spPr/>
    </dgm:pt>
    <dgm:pt modelId="{05AA3334-1B69-4E3C-A236-DFB844A71E30}" type="pres">
      <dgm:prSet presAssocID="{738D7B3B-F764-4C1D-AA5E-7B1BEA73CF42}" presName="linNode" presStyleCnt="0"/>
      <dgm:spPr/>
    </dgm:pt>
    <dgm:pt modelId="{164F4B6B-BBBA-435D-8B1C-7CDCB71EE620}" type="pres">
      <dgm:prSet presAssocID="{738D7B3B-F764-4C1D-AA5E-7B1BEA73CF42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361E1AA-FC92-4BAB-BCA1-91EB95E59831}" type="pres">
      <dgm:prSet presAssocID="{738D7B3B-F764-4C1D-AA5E-7B1BEA73CF42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5E29550-9020-4D05-ADF6-6018BA6C722D}" type="pres">
      <dgm:prSet presAssocID="{B4D7E87E-01F5-4DFF-8D00-8E957C4D0FF2}" presName="sp" presStyleCnt="0"/>
      <dgm:spPr/>
    </dgm:pt>
    <dgm:pt modelId="{C5A593AC-F1E1-4CBF-A9F9-387AA8F5DE01}" type="pres">
      <dgm:prSet presAssocID="{C672BCE6-1B56-49AB-9119-F9A90A2DDE3E}" presName="linNode" presStyleCnt="0"/>
      <dgm:spPr/>
    </dgm:pt>
    <dgm:pt modelId="{E285526E-A8E4-48BD-912F-21365312A682}" type="pres">
      <dgm:prSet presAssocID="{C672BCE6-1B56-49AB-9119-F9A90A2DDE3E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0500BC9-FCCF-4169-AF29-75665CB6D42F}" type="pres">
      <dgm:prSet presAssocID="{C672BCE6-1B56-49AB-9119-F9A90A2DDE3E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804561A3-D313-4FC7-8F82-08D7D95B83AE}" type="presOf" srcId="{53539D67-344A-45C0-A4BE-1665A753F215}" destId="{36E26C0E-FDE6-40D4-84AE-8546AE40A0C2}" srcOrd="0" destOrd="0" presId="urn:microsoft.com/office/officeart/2005/8/layout/vList5"/>
    <dgm:cxn modelId="{46A969E5-7F39-4D0E-825A-5CEEC081B3DB}" srcId="{48E10A7D-C509-48FA-9B67-6EE95135A557}" destId="{53539D67-344A-45C0-A4BE-1665A753F215}" srcOrd="1" destOrd="0" parTransId="{A2B08B16-3E0D-427B-9B4E-DF261F7C2B0F}" sibTransId="{14769B48-8C78-4CCE-BC61-89ABA2A760D5}"/>
    <dgm:cxn modelId="{1DAAD5AC-26BD-48E3-8C9B-1FE8EB191EF3}" srcId="{48E10A7D-C509-48FA-9B67-6EE95135A557}" destId="{738D7B3B-F764-4C1D-AA5E-7B1BEA73CF42}" srcOrd="2" destOrd="0" parTransId="{5FFE65A6-7426-4C62-A643-FC47F6D04DFE}" sibTransId="{B4D7E87E-01F5-4DFF-8D00-8E957C4D0FF2}"/>
    <dgm:cxn modelId="{AF89374A-6933-4875-BAD5-EA296CEEB93B}" srcId="{FEB8449A-4477-4D42-9A48-E8FC369C713D}" destId="{8BF7D1EB-B85D-4D1E-A6DD-62BC76C42CCE}" srcOrd="0" destOrd="0" parTransId="{617375C0-CAA2-4300-8122-FAC0EE8585A4}" sibTransId="{AE66119A-94BE-467F-9004-A4EC28C367A7}"/>
    <dgm:cxn modelId="{F4861907-FA25-4A52-B5C2-E4E32C4DEC82}" type="presOf" srcId="{6999D33B-004B-464D-B692-F3BE6BF8B444}" destId="{D0500BC9-FCCF-4169-AF29-75665CB6D42F}" srcOrd="0" destOrd="0" presId="urn:microsoft.com/office/officeart/2005/8/layout/vList5"/>
    <dgm:cxn modelId="{AAF7CBDF-2DE3-49D4-87AB-43941579D60F}" srcId="{53539D67-344A-45C0-A4BE-1665A753F215}" destId="{CE664459-4597-4278-A903-ADE226E2A406}" srcOrd="0" destOrd="0" parTransId="{ED1F615D-AD88-49A4-AE4F-8F71214653ED}" sibTransId="{F5EBE572-8401-49C5-9512-8A648633ECC8}"/>
    <dgm:cxn modelId="{8661FA32-FE3A-4F54-B29E-79D945D457F0}" type="presOf" srcId="{C672BCE6-1B56-49AB-9119-F9A90A2DDE3E}" destId="{E285526E-A8E4-48BD-912F-21365312A682}" srcOrd="0" destOrd="0" presId="urn:microsoft.com/office/officeart/2005/8/layout/vList5"/>
    <dgm:cxn modelId="{92D9F66D-ECA0-4B90-A3D2-99E3F937F344}" srcId="{C672BCE6-1B56-49AB-9119-F9A90A2DDE3E}" destId="{6999D33B-004B-464D-B692-F3BE6BF8B444}" srcOrd="0" destOrd="0" parTransId="{6EE314BB-6D65-43DB-84A8-A1109719EDF5}" sibTransId="{A01DCFC0-E0A5-44CE-BC73-37C5F623301F}"/>
    <dgm:cxn modelId="{BC866DF2-E542-40C1-827B-03FE3DE9B303}" srcId="{48E10A7D-C509-48FA-9B67-6EE95135A557}" destId="{FEB8449A-4477-4D42-9A48-E8FC369C713D}" srcOrd="0" destOrd="0" parTransId="{18DAE7E0-4D08-40F5-ABBD-2D302DFF1DF7}" sibTransId="{AD5130EA-8013-49D1-86DB-E6E89DCD74F4}"/>
    <dgm:cxn modelId="{6CC527E1-CBC7-49A4-9ACC-E9DE36BE9469}" srcId="{FEB8449A-4477-4D42-9A48-E8FC369C713D}" destId="{640F9D34-E53A-4A7F-92D2-2CDD619F6C73}" srcOrd="1" destOrd="0" parTransId="{3D80059C-FDB1-4078-B1DF-4E1BACCA4599}" sibTransId="{CE47EDAB-39C2-4740-A461-3A5D89CA2F4D}"/>
    <dgm:cxn modelId="{525A2181-4419-4921-932C-1C3AC8F8E2E0}" srcId="{738D7B3B-F764-4C1D-AA5E-7B1BEA73CF42}" destId="{DF17853D-3C4E-43F3-847D-DB6C1E22D912}" srcOrd="0" destOrd="0" parTransId="{60A36F86-0248-4EA2-BEFB-7FB8386647D2}" sibTransId="{F1019030-A90A-4246-BB26-7FB149E8C089}"/>
    <dgm:cxn modelId="{2722E6C9-E7AA-46E9-9732-46807DFA1294}" type="presOf" srcId="{1FA7CC79-CB0B-49FB-A4B5-38EF88054E1B}" destId="{EF48AB44-D62D-4AEE-B1C2-192EC49BB465}" srcOrd="0" destOrd="1" presId="urn:microsoft.com/office/officeart/2005/8/layout/vList5"/>
    <dgm:cxn modelId="{BB23CDB7-2F5E-49DF-8021-78A9258AFB48}" srcId="{738D7B3B-F764-4C1D-AA5E-7B1BEA73CF42}" destId="{829E7439-7EF9-4390-B9AE-389D36AFF341}" srcOrd="1" destOrd="0" parTransId="{6DF41799-3E2C-46D5-BC23-5541584EC418}" sibTransId="{DB5117DB-70D7-4E25-986C-FF892A154704}"/>
    <dgm:cxn modelId="{CB8648DB-7F18-4CAC-B99F-4A1D9ECBB481}" srcId="{C672BCE6-1B56-49AB-9119-F9A90A2DDE3E}" destId="{1C2E6EA2-8406-4AAA-9BDE-767DECBED624}" srcOrd="1" destOrd="0" parTransId="{9798C66E-A700-4B35-AEEF-F847335A48ED}" sibTransId="{D36C84F9-05AE-41E4-904D-62A3358E8AD5}"/>
    <dgm:cxn modelId="{91AC8AF3-47A1-4980-AAAE-59C1B81FDEE9}" type="presOf" srcId="{640F9D34-E53A-4A7F-92D2-2CDD619F6C73}" destId="{5232D6DC-B566-41E5-8589-0C1354E22C13}" srcOrd="0" destOrd="1" presId="urn:microsoft.com/office/officeart/2005/8/layout/vList5"/>
    <dgm:cxn modelId="{86854864-8709-4437-9247-2DDA2E3774BA}" type="presOf" srcId="{DF17853D-3C4E-43F3-847D-DB6C1E22D912}" destId="{1361E1AA-FC92-4BAB-BCA1-91EB95E59831}" srcOrd="0" destOrd="0" presId="urn:microsoft.com/office/officeart/2005/8/layout/vList5"/>
    <dgm:cxn modelId="{67E6478D-8EC1-44A9-9481-940DC997294D}" type="presOf" srcId="{1C2E6EA2-8406-4AAA-9BDE-767DECBED624}" destId="{D0500BC9-FCCF-4169-AF29-75665CB6D42F}" srcOrd="0" destOrd="1" presId="urn:microsoft.com/office/officeart/2005/8/layout/vList5"/>
    <dgm:cxn modelId="{EF931AEE-6301-47D1-80DC-FE863806BCC0}" type="presOf" srcId="{738D7B3B-F764-4C1D-AA5E-7B1BEA73CF42}" destId="{164F4B6B-BBBA-435D-8B1C-7CDCB71EE620}" srcOrd="0" destOrd="0" presId="urn:microsoft.com/office/officeart/2005/8/layout/vList5"/>
    <dgm:cxn modelId="{2BC2F8FD-D731-4257-8B7F-7C58DC6E37A1}" type="presOf" srcId="{48E10A7D-C509-48FA-9B67-6EE95135A557}" destId="{2F390269-B5D1-4519-B32F-A88B85B1A989}" srcOrd="0" destOrd="0" presId="urn:microsoft.com/office/officeart/2005/8/layout/vList5"/>
    <dgm:cxn modelId="{E76141DD-276B-4C60-AFBA-C372682E9267}" type="presOf" srcId="{DCAC7924-A23A-4992-82FB-7E90619C8143}" destId="{D0500BC9-FCCF-4169-AF29-75665CB6D42F}" srcOrd="0" destOrd="2" presId="urn:microsoft.com/office/officeart/2005/8/layout/vList5"/>
    <dgm:cxn modelId="{834A05CE-6073-4857-BA1B-7340EECC1ACD}" srcId="{C672BCE6-1B56-49AB-9119-F9A90A2DDE3E}" destId="{DCAC7924-A23A-4992-82FB-7E90619C8143}" srcOrd="2" destOrd="0" parTransId="{AC291AD4-AAAA-4F73-8332-BE6173D12CAF}" sibTransId="{10D09001-56BD-4310-8E21-00190CE32E44}"/>
    <dgm:cxn modelId="{77C8D224-0F48-478B-8767-5513E72290D2}" srcId="{53539D67-344A-45C0-A4BE-1665A753F215}" destId="{1FA7CC79-CB0B-49FB-A4B5-38EF88054E1B}" srcOrd="1" destOrd="0" parTransId="{A4334700-2C76-48E2-9B13-CECCFB481D0B}" sibTransId="{8C94067E-2ADC-4F2E-88BE-4BD96AB0E3CC}"/>
    <dgm:cxn modelId="{3FA558DF-4593-46B7-A96D-538DA7E80F1C}" type="presOf" srcId="{829E7439-7EF9-4390-B9AE-389D36AFF341}" destId="{1361E1AA-FC92-4BAB-BCA1-91EB95E59831}" srcOrd="0" destOrd="1" presId="urn:microsoft.com/office/officeart/2005/8/layout/vList5"/>
    <dgm:cxn modelId="{F7686E48-CB7F-4021-9ACD-BA632BC9F21F}" type="presOf" srcId="{8BF7D1EB-B85D-4D1E-A6DD-62BC76C42CCE}" destId="{5232D6DC-B566-41E5-8589-0C1354E22C13}" srcOrd="0" destOrd="0" presId="urn:microsoft.com/office/officeart/2005/8/layout/vList5"/>
    <dgm:cxn modelId="{B9BF75D7-704B-42C7-B339-FACFCC5E98FB}" type="presOf" srcId="{FEB8449A-4477-4D42-9A48-E8FC369C713D}" destId="{CCB1E237-9B38-4609-9139-B8F3AC378394}" srcOrd="0" destOrd="0" presId="urn:microsoft.com/office/officeart/2005/8/layout/vList5"/>
    <dgm:cxn modelId="{CEB9E5EB-542C-4118-AD75-6155A17BD7DC}" type="presOf" srcId="{CE664459-4597-4278-A903-ADE226E2A406}" destId="{EF48AB44-D62D-4AEE-B1C2-192EC49BB465}" srcOrd="0" destOrd="0" presId="urn:microsoft.com/office/officeart/2005/8/layout/vList5"/>
    <dgm:cxn modelId="{B24D49F4-C0B2-4212-B21B-94F03CB90FD9}" srcId="{48E10A7D-C509-48FA-9B67-6EE95135A557}" destId="{C672BCE6-1B56-49AB-9119-F9A90A2DDE3E}" srcOrd="3" destOrd="0" parTransId="{6639C234-62D7-459D-8F0D-AFBC66538659}" sibTransId="{8F879EF7-0DDD-4AD1-A952-9C327905A0E0}"/>
    <dgm:cxn modelId="{9C42BED9-A35E-497C-A506-E9A812B0C068}" type="presParOf" srcId="{2F390269-B5D1-4519-B32F-A88B85B1A989}" destId="{824F1C02-1DBA-4FC3-BE5B-ADE6A1986694}" srcOrd="0" destOrd="0" presId="urn:microsoft.com/office/officeart/2005/8/layout/vList5"/>
    <dgm:cxn modelId="{DD0C576C-2574-4588-82DC-2336330522C7}" type="presParOf" srcId="{824F1C02-1DBA-4FC3-BE5B-ADE6A1986694}" destId="{CCB1E237-9B38-4609-9139-B8F3AC378394}" srcOrd="0" destOrd="0" presId="urn:microsoft.com/office/officeart/2005/8/layout/vList5"/>
    <dgm:cxn modelId="{B09D893F-E4B3-4ED4-AC4F-06AB557C0F68}" type="presParOf" srcId="{824F1C02-1DBA-4FC3-BE5B-ADE6A1986694}" destId="{5232D6DC-B566-41E5-8589-0C1354E22C13}" srcOrd="1" destOrd="0" presId="urn:microsoft.com/office/officeart/2005/8/layout/vList5"/>
    <dgm:cxn modelId="{CDD51F26-6ED3-4747-9811-E1ED98DE9328}" type="presParOf" srcId="{2F390269-B5D1-4519-B32F-A88B85B1A989}" destId="{8EEE5E62-E7EC-4880-AB51-6D2FC51BA11B}" srcOrd="1" destOrd="0" presId="urn:microsoft.com/office/officeart/2005/8/layout/vList5"/>
    <dgm:cxn modelId="{5AAA15E4-4FBD-47D6-90BE-3AA726328876}" type="presParOf" srcId="{2F390269-B5D1-4519-B32F-A88B85B1A989}" destId="{D5282C38-5C25-4F62-8039-305EC13B1624}" srcOrd="2" destOrd="0" presId="urn:microsoft.com/office/officeart/2005/8/layout/vList5"/>
    <dgm:cxn modelId="{1977610F-222F-4535-8758-ACA6CAB0BE77}" type="presParOf" srcId="{D5282C38-5C25-4F62-8039-305EC13B1624}" destId="{36E26C0E-FDE6-40D4-84AE-8546AE40A0C2}" srcOrd="0" destOrd="0" presId="urn:microsoft.com/office/officeart/2005/8/layout/vList5"/>
    <dgm:cxn modelId="{CBE9CF2B-5EAB-4DC6-8212-92A619D5460E}" type="presParOf" srcId="{D5282C38-5C25-4F62-8039-305EC13B1624}" destId="{EF48AB44-D62D-4AEE-B1C2-192EC49BB465}" srcOrd="1" destOrd="0" presId="urn:microsoft.com/office/officeart/2005/8/layout/vList5"/>
    <dgm:cxn modelId="{EEB1EF40-7FAB-418B-8EE2-B5668B158B38}" type="presParOf" srcId="{2F390269-B5D1-4519-B32F-A88B85B1A989}" destId="{93E6113B-272D-494D-AD89-FE50F86E2598}" srcOrd="3" destOrd="0" presId="urn:microsoft.com/office/officeart/2005/8/layout/vList5"/>
    <dgm:cxn modelId="{0D988253-DD60-4C76-A90A-F036C072EFC7}" type="presParOf" srcId="{2F390269-B5D1-4519-B32F-A88B85B1A989}" destId="{05AA3334-1B69-4E3C-A236-DFB844A71E30}" srcOrd="4" destOrd="0" presId="urn:microsoft.com/office/officeart/2005/8/layout/vList5"/>
    <dgm:cxn modelId="{20B8EC3B-B270-4838-9126-FAD1E0906D87}" type="presParOf" srcId="{05AA3334-1B69-4E3C-A236-DFB844A71E30}" destId="{164F4B6B-BBBA-435D-8B1C-7CDCB71EE620}" srcOrd="0" destOrd="0" presId="urn:microsoft.com/office/officeart/2005/8/layout/vList5"/>
    <dgm:cxn modelId="{D1C65A64-3106-47EE-B39F-11B355CFF43B}" type="presParOf" srcId="{05AA3334-1B69-4E3C-A236-DFB844A71E30}" destId="{1361E1AA-FC92-4BAB-BCA1-91EB95E59831}" srcOrd="1" destOrd="0" presId="urn:microsoft.com/office/officeart/2005/8/layout/vList5"/>
    <dgm:cxn modelId="{62219FAA-6CAF-4901-9210-268CA2DE2680}" type="presParOf" srcId="{2F390269-B5D1-4519-B32F-A88B85B1A989}" destId="{75E29550-9020-4D05-ADF6-6018BA6C722D}" srcOrd="5" destOrd="0" presId="urn:microsoft.com/office/officeart/2005/8/layout/vList5"/>
    <dgm:cxn modelId="{5C69F004-13E8-4AF0-A93E-E6800337AF7E}" type="presParOf" srcId="{2F390269-B5D1-4519-B32F-A88B85B1A989}" destId="{C5A593AC-F1E1-4CBF-A9F9-387AA8F5DE01}" srcOrd="6" destOrd="0" presId="urn:microsoft.com/office/officeart/2005/8/layout/vList5"/>
    <dgm:cxn modelId="{0046FD11-1443-450C-B557-CB748FA31134}" type="presParOf" srcId="{C5A593AC-F1E1-4CBF-A9F9-387AA8F5DE01}" destId="{E285526E-A8E4-48BD-912F-21365312A682}" srcOrd="0" destOrd="0" presId="urn:microsoft.com/office/officeart/2005/8/layout/vList5"/>
    <dgm:cxn modelId="{58ACCC7D-A1D9-4525-85F8-4CF9A4CD5E19}" type="presParOf" srcId="{C5A593AC-F1E1-4CBF-A9F9-387AA8F5DE01}" destId="{D0500BC9-FCCF-4169-AF29-75665CB6D42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32D6DC-B566-41E5-8589-0C1354E22C13}">
      <dsp:nvSpPr>
        <dsp:cNvPr id="0" name=""/>
        <dsp:cNvSpPr/>
      </dsp:nvSpPr>
      <dsp:spPr>
        <a:xfrm rot="5400000">
          <a:off x="4556561" y="-1667404"/>
          <a:ext cx="1215533" cy="48605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800" kern="1200" dirty="0"/>
            <a:t>Vilka produkter som används – miljömärkta?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800" kern="1200" dirty="0"/>
            <a:t>Rutiner för städning – hur ofta och vad? </a:t>
          </a:r>
        </a:p>
      </dsp:txBody>
      <dsp:txXfrm rot="-5400000">
        <a:off x="2734056" y="214438"/>
        <a:ext cx="4801207" cy="1096859"/>
      </dsp:txXfrm>
    </dsp:sp>
    <dsp:sp modelId="{CCB1E237-9B38-4609-9139-B8F3AC378394}">
      <dsp:nvSpPr>
        <dsp:cNvPr id="0" name=""/>
        <dsp:cNvSpPr/>
      </dsp:nvSpPr>
      <dsp:spPr>
        <a:xfrm>
          <a:off x="0" y="3159"/>
          <a:ext cx="2734056" cy="15194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400" kern="1200" dirty="0"/>
            <a:t>Städning &amp; Rengöring</a:t>
          </a:r>
        </a:p>
      </dsp:txBody>
      <dsp:txXfrm>
        <a:off x="74172" y="77331"/>
        <a:ext cx="2585712" cy="1371073"/>
      </dsp:txXfrm>
    </dsp:sp>
    <dsp:sp modelId="{EF48AB44-D62D-4AEE-B1C2-192EC49BB465}">
      <dsp:nvSpPr>
        <dsp:cNvPr id="0" name=""/>
        <dsp:cNvSpPr/>
      </dsp:nvSpPr>
      <dsp:spPr>
        <a:xfrm rot="5400000">
          <a:off x="4556561" y="-72016"/>
          <a:ext cx="1215533" cy="48605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800" kern="1200" dirty="0"/>
            <a:t>Handskar – vilka handskar används?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800" kern="1200" dirty="0"/>
            <a:t>Tvål och Tvätt – miljömärkta produkter?</a:t>
          </a:r>
        </a:p>
      </dsp:txBody>
      <dsp:txXfrm rot="-5400000">
        <a:off x="2734056" y="1809826"/>
        <a:ext cx="4801207" cy="1096859"/>
      </dsp:txXfrm>
    </dsp:sp>
    <dsp:sp modelId="{36E26C0E-FDE6-40D4-84AE-8546AE40A0C2}">
      <dsp:nvSpPr>
        <dsp:cNvPr id="0" name=""/>
        <dsp:cNvSpPr/>
      </dsp:nvSpPr>
      <dsp:spPr>
        <a:xfrm>
          <a:off x="0" y="1598547"/>
          <a:ext cx="2734056" cy="15194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400" kern="1200" dirty="0"/>
            <a:t>Hygien</a:t>
          </a:r>
        </a:p>
      </dsp:txBody>
      <dsp:txXfrm>
        <a:off x="74172" y="1672719"/>
        <a:ext cx="2585712" cy="1371073"/>
      </dsp:txXfrm>
    </dsp:sp>
    <dsp:sp modelId="{1361E1AA-FC92-4BAB-BCA1-91EB95E59831}">
      <dsp:nvSpPr>
        <dsp:cNvPr id="0" name=""/>
        <dsp:cNvSpPr/>
      </dsp:nvSpPr>
      <dsp:spPr>
        <a:xfrm rot="5400000">
          <a:off x="4556561" y="1523372"/>
          <a:ext cx="1215533" cy="48605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800" kern="1200" dirty="0"/>
            <a:t>Material på möbler – textil, plast, konstgjort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800" kern="1200" dirty="0"/>
            <a:t>Textilier – filtar, kuddar, dukar</a:t>
          </a:r>
        </a:p>
      </dsp:txBody>
      <dsp:txXfrm rot="-5400000">
        <a:off x="2734056" y="3405215"/>
        <a:ext cx="4801207" cy="1096859"/>
      </dsp:txXfrm>
    </dsp:sp>
    <dsp:sp modelId="{164F4B6B-BBBA-435D-8B1C-7CDCB71EE620}">
      <dsp:nvSpPr>
        <dsp:cNvPr id="0" name=""/>
        <dsp:cNvSpPr/>
      </dsp:nvSpPr>
      <dsp:spPr>
        <a:xfrm>
          <a:off x="0" y="3193935"/>
          <a:ext cx="2734056" cy="15194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400" kern="1200" dirty="0"/>
            <a:t>Inredning</a:t>
          </a:r>
        </a:p>
      </dsp:txBody>
      <dsp:txXfrm>
        <a:off x="74172" y="3268107"/>
        <a:ext cx="2585712" cy="1371073"/>
      </dsp:txXfrm>
    </dsp:sp>
    <dsp:sp modelId="{D0500BC9-FCCF-4169-AF29-75665CB6D42F}">
      <dsp:nvSpPr>
        <dsp:cNvPr id="0" name=""/>
        <dsp:cNvSpPr/>
      </dsp:nvSpPr>
      <dsp:spPr>
        <a:xfrm rot="5400000">
          <a:off x="4556561" y="3118760"/>
          <a:ext cx="1215533" cy="48605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800" kern="1200" dirty="0"/>
            <a:t>Slevar och spadar – svart plast?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800" kern="1200" dirty="0"/>
            <a:t>Teflonbelagda material – skick på dessa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800" kern="1200" dirty="0"/>
            <a:t>Plastprodukter</a:t>
          </a:r>
        </a:p>
      </dsp:txBody>
      <dsp:txXfrm rot="-5400000">
        <a:off x="2734056" y="5000603"/>
        <a:ext cx="4801207" cy="1096859"/>
      </dsp:txXfrm>
    </dsp:sp>
    <dsp:sp modelId="{E285526E-A8E4-48BD-912F-21365312A682}">
      <dsp:nvSpPr>
        <dsp:cNvPr id="0" name=""/>
        <dsp:cNvSpPr/>
      </dsp:nvSpPr>
      <dsp:spPr>
        <a:xfrm>
          <a:off x="0" y="4789323"/>
          <a:ext cx="2734056" cy="15194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400" i="0" kern="1200" dirty="0"/>
            <a:t>Kök och matlagning</a:t>
          </a:r>
        </a:p>
      </dsp:txBody>
      <dsp:txXfrm>
        <a:off x="74172" y="4863495"/>
        <a:ext cx="2585712" cy="1371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757FA-69D5-4492-B688-06D1669904DE}" type="datetimeFigureOut">
              <a:rPr lang="sv-SE" smtClean="0"/>
              <a:t>2018-01-16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2701E-EB61-4955-90F8-FD5AE84F44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2696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Minska exponeringen av miljö-och hälsoskadliga kemikalier inom VOF</a:t>
            </a:r>
          </a:p>
          <a:p>
            <a:endParaRPr lang="sv-S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Projekt liknande Operation Giftfri Förskola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2701E-EB61-4955-90F8-FD5AE84F4435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1672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Varför gör vi detta inom VOF?</a:t>
            </a:r>
          </a:p>
          <a:p>
            <a:endParaRPr lang="sv-SE" dirty="0"/>
          </a:p>
          <a:p>
            <a:r>
              <a:rPr lang="sv-SE" dirty="0"/>
              <a:t>I kommunens vision för sitt miljöarbete är en av punkterna denna: 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>I miljöplanen som finns för hela kommunen har man valt att ett av de prioriterade områdena för 2017 är: </a:t>
            </a:r>
          </a:p>
          <a:p>
            <a:endParaRPr lang="sv-SE" dirty="0"/>
          </a:p>
          <a:p>
            <a:r>
              <a:rPr lang="sv-SE" dirty="0"/>
              <a:t>Därför har man gett alla nämnder i uppdrag att: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2701E-EB61-4955-90F8-FD5AE84F4435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4266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Vård- och omsorgsnämnden har därför gett förvaltningen i uppdrag att påbörja denna utfasning och man har därför satt upp dessa mål för hur det ska gå till: </a:t>
            </a:r>
          </a:p>
          <a:p>
            <a:endParaRPr lang="sv-SE" dirty="0"/>
          </a:p>
          <a:p>
            <a:r>
              <a:rPr lang="sv-SE" dirty="0"/>
              <a:t>I mitt uppdrag som utredare arbetar jag med punkt 1 och två på denna lista under hösten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2701E-EB61-4955-90F8-FD5AE84F4435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375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Det första jag arbetar med och som jag fortfarande gör är en inventering av verksamheter </a:t>
            </a:r>
          </a:p>
          <a:p>
            <a:endParaRPr lang="sv-SE" dirty="0"/>
          </a:p>
          <a:p>
            <a:r>
              <a:rPr lang="sv-SE" dirty="0"/>
              <a:t>Vi har valt att i första hand titta på dessa olika verksamheter för att få en bild av hur det ser ut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2701E-EB61-4955-90F8-FD5AE84F4435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2822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Här är några av de områden som jag tittar på och där det finns risk för exponering av miljö- och hälsoskadliga kemikalier</a:t>
            </a:r>
          </a:p>
          <a:p>
            <a:endParaRPr lang="sv-SE" dirty="0"/>
          </a:p>
          <a:p>
            <a:r>
              <a:rPr lang="sv-SE" dirty="0"/>
              <a:t>Miljömärkta – innehåller inga konserveringsmedel eller allergiframkallande ämnen</a:t>
            </a:r>
            <a:br>
              <a:rPr lang="sv-SE" dirty="0"/>
            </a:br>
            <a:r>
              <a:rPr lang="sv-SE" dirty="0"/>
              <a:t>Bättre för huden – och miljön avloppsvattnet hamnar i </a:t>
            </a:r>
          </a:p>
          <a:p>
            <a:endParaRPr lang="sv-SE" dirty="0"/>
          </a:p>
          <a:p>
            <a:r>
              <a:rPr lang="sv-SE" dirty="0" err="1"/>
              <a:t>Nitril</a:t>
            </a:r>
            <a:r>
              <a:rPr lang="sv-SE" dirty="0"/>
              <a:t> – har lägre miljöbelastning, innehåller inte </a:t>
            </a:r>
            <a:r>
              <a:rPr lang="sv-SE" dirty="0" err="1"/>
              <a:t>Ftlater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Fuskskinn</a:t>
            </a:r>
            <a:r>
              <a:rPr lang="sv-SE" dirty="0"/>
              <a:t> / Konstläder – PVC plast som innehåller </a:t>
            </a:r>
            <a:r>
              <a:rPr lang="sv-SE" dirty="0" err="1"/>
              <a:t>Ftlater</a:t>
            </a:r>
            <a:endParaRPr lang="sv-SE" dirty="0"/>
          </a:p>
          <a:p>
            <a:endParaRPr lang="sv-SE" dirty="0"/>
          </a:p>
          <a:p>
            <a:r>
              <a:rPr lang="sv-SE" dirty="0"/>
              <a:t>Textilier – vilka material är de av?</a:t>
            </a:r>
          </a:p>
          <a:p>
            <a:endParaRPr lang="sv-SE" dirty="0"/>
          </a:p>
          <a:p>
            <a:r>
              <a:rPr lang="sv-SE" dirty="0"/>
              <a:t>Plast som blir varm eller i kontakt med fet mat läcker de ämnen från plasten</a:t>
            </a:r>
          </a:p>
          <a:p>
            <a:endParaRPr lang="sv-SE" dirty="0"/>
          </a:p>
          <a:p>
            <a:r>
              <a:rPr lang="sv-SE" dirty="0"/>
              <a:t>Teflon – vid repor hamnar materialet i maten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2701E-EB61-4955-90F8-FD5AE84F4435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7368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Dammtorka – kemikalierna som läcker ut från produkterna hamnar i luften som sedan stannar i dammet</a:t>
            </a:r>
          </a:p>
          <a:p>
            <a:endParaRPr lang="sv-SE" dirty="0"/>
          </a:p>
          <a:p>
            <a:r>
              <a:rPr lang="sv-SE" dirty="0"/>
              <a:t>Textilier kan innehålla miljögifter från tillverkning – tvätta för att minska exponeringen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2701E-EB61-4955-90F8-FD5AE84F4435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4957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9C49-BBFE-404F-8215-7A149D8342AA}" type="datetimeFigureOut">
              <a:rPr lang="sv-SE" smtClean="0"/>
              <a:t>2018-01-16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099B7-1569-4EAC-85B2-D5AFD16ACE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5844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A9C49-BBFE-404F-8215-7A149D8342AA}" type="datetimeFigureOut">
              <a:rPr lang="sv-SE" smtClean="0"/>
              <a:t>2018-01-16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099B7-1569-4EAC-85B2-D5AFD16ACE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900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3" name="Bildobjekt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xmlns="" id="{8C2AF6B8-03EA-48AF-8D2A-139B0D74248C}"/>
              </a:ext>
            </a:extLst>
          </p:cNvPr>
          <p:cNvSpPr/>
          <p:nvPr/>
        </p:nvSpPr>
        <p:spPr>
          <a:xfrm>
            <a:off x="558799" y="1641039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Kemikalieexponering i</a:t>
            </a:r>
            <a:r>
              <a:rPr lang="sv-SE" sz="4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br>
              <a:rPr lang="sv-SE" sz="4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sv-SE" sz="4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Vård- och omsorgsförvaltningen 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xmlns="" id="{06F2D330-EDFA-4929-86AA-9738E0C73A2E}"/>
              </a:ext>
            </a:extLst>
          </p:cNvPr>
          <p:cNvSpPr/>
          <p:nvPr/>
        </p:nvSpPr>
        <p:spPr>
          <a:xfrm rot="10800000" flipV="1">
            <a:off x="1948753" y="4361875"/>
            <a:ext cx="636409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3200" i="1" cap="none" spc="0" dirty="0" err="1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Inventeringsprojekt</a:t>
            </a:r>
            <a:r>
              <a:rPr lang="sv-SE" sz="3200" i="1" cap="none" spc="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 hösten 2017</a:t>
            </a:r>
          </a:p>
          <a:p>
            <a:pPr algn="ctr"/>
            <a:r>
              <a:rPr lang="sv-SE" sz="2800" i="1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Utredare: Nora Lundblad</a:t>
            </a:r>
            <a:endParaRPr lang="sv-SE" sz="2800" i="1" cap="none" spc="0" dirty="0">
              <a:ln w="0"/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241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xmlns="" id="{637B8F0E-ED90-4968-B738-89EB145A3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3" name="Bildobjekt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xmlns="" id="{CAD032A7-7304-4B9E-A802-789A374C6088}"/>
              </a:ext>
            </a:extLst>
          </p:cNvPr>
          <p:cNvSpPr txBox="1"/>
          <p:nvPr/>
        </p:nvSpPr>
        <p:spPr>
          <a:xfrm>
            <a:off x="1651000" y="815113"/>
            <a:ext cx="7035800" cy="1600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sz="2000" b="1" dirty="0"/>
              <a:t>Vision</a:t>
            </a:r>
            <a:r>
              <a:rPr lang="sv-SE" sz="2000" dirty="0"/>
              <a:t> </a:t>
            </a:r>
            <a:r>
              <a:rPr lang="sv-SE" dirty="0"/>
              <a:t/>
            </a:r>
            <a:br>
              <a:rPr lang="sv-SE" dirty="0"/>
            </a:br>
            <a:r>
              <a:rPr lang="sv-SE" sz="2000" dirty="0"/>
              <a:t>Östersunds kommun ska arbeta för att minimera användningen och spridningen av kemikalier som påverkar människor och miljö negativt </a:t>
            </a:r>
            <a:endParaRPr lang="sv-SE" dirty="0"/>
          </a:p>
          <a:p>
            <a:endParaRPr lang="sv-SE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xmlns="" id="{F2819594-024E-4865-9FAD-7CBF6BC49052}"/>
              </a:ext>
            </a:extLst>
          </p:cNvPr>
          <p:cNvSpPr txBox="1"/>
          <p:nvPr/>
        </p:nvSpPr>
        <p:spPr>
          <a:xfrm>
            <a:off x="1651000" y="3329303"/>
            <a:ext cx="6845300" cy="7078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sz="2000" b="1" dirty="0"/>
              <a:t>Miljöplanen; prioriterade områden 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/>
              <a:t>Exponering för miljö- och hälsostörande ämnen</a:t>
            </a:r>
          </a:p>
        </p:txBody>
      </p:sp>
      <p:sp>
        <p:nvSpPr>
          <p:cNvPr id="10" name="Pil: nedåt 9">
            <a:extLst>
              <a:ext uri="{FF2B5EF4-FFF2-40B4-BE49-F238E27FC236}">
                <a16:creationId xmlns:a16="http://schemas.microsoft.com/office/drawing/2014/main" xmlns="" id="{20A0BE41-57FA-4F01-88EB-B476B9D009FB}"/>
              </a:ext>
            </a:extLst>
          </p:cNvPr>
          <p:cNvSpPr/>
          <p:nvPr/>
        </p:nvSpPr>
        <p:spPr>
          <a:xfrm>
            <a:off x="4933950" y="2535393"/>
            <a:ext cx="292100" cy="685800"/>
          </a:xfrm>
          <a:prstGeom prst="downArrow">
            <a:avLst>
              <a:gd name="adj1" fmla="val 50000"/>
              <a:gd name="adj2" fmla="val 1248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xmlns="" id="{13DF2419-F916-4ABA-9BFC-250BBC5EAFC1}"/>
              </a:ext>
            </a:extLst>
          </p:cNvPr>
          <p:cNvSpPr txBox="1"/>
          <p:nvPr/>
        </p:nvSpPr>
        <p:spPr>
          <a:xfrm>
            <a:off x="1651000" y="5132858"/>
            <a:ext cx="68453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2000" b="1" dirty="0"/>
              <a:t>Uppdrag till alla nämnder: Prioritera utfasning av </a:t>
            </a:r>
            <a:br>
              <a:rPr lang="sv-SE" sz="2000" b="1" dirty="0"/>
            </a:br>
            <a:r>
              <a:rPr lang="sv-SE" sz="2000" b="1" dirty="0"/>
              <a:t>miljö- och hälsostörande ämnen i sina verksamheter</a:t>
            </a:r>
          </a:p>
        </p:txBody>
      </p:sp>
      <p:sp>
        <p:nvSpPr>
          <p:cNvPr id="12" name="Pil: nedåt 11">
            <a:extLst>
              <a:ext uri="{FF2B5EF4-FFF2-40B4-BE49-F238E27FC236}">
                <a16:creationId xmlns:a16="http://schemas.microsoft.com/office/drawing/2014/main" xmlns="" id="{67CBADFC-FE54-45D2-9B6A-6107793050B6}"/>
              </a:ext>
            </a:extLst>
          </p:cNvPr>
          <p:cNvSpPr/>
          <p:nvPr/>
        </p:nvSpPr>
        <p:spPr>
          <a:xfrm>
            <a:off x="4933950" y="4278486"/>
            <a:ext cx="292100" cy="685800"/>
          </a:xfrm>
          <a:prstGeom prst="downArrow">
            <a:avLst>
              <a:gd name="adj1" fmla="val 50000"/>
              <a:gd name="adj2" fmla="val 1248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624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3" name="Bildobjekt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xmlns="" id="{80C00E7C-D6BC-48A9-8B9F-AD2D572B79DA}"/>
              </a:ext>
            </a:extLst>
          </p:cNvPr>
          <p:cNvSpPr/>
          <p:nvPr/>
        </p:nvSpPr>
        <p:spPr>
          <a:xfrm>
            <a:off x="876300" y="981730"/>
            <a:ext cx="82677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Vård- och omsorgsförvaltningens mål 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xmlns="" id="{B9849593-EC61-42F3-925C-9C9FACE1ACE5}"/>
              </a:ext>
            </a:extLst>
          </p:cNvPr>
          <p:cNvSpPr txBox="1"/>
          <p:nvPr/>
        </p:nvSpPr>
        <p:spPr>
          <a:xfrm>
            <a:off x="1409700" y="1769239"/>
            <a:ext cx="75819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sv-SE" sz="2100" b="1" dirty="0">
                <a:solidFill>
                  <a:schemeClr val="accent1">
                    <a:lumMod val="75000"/>
                  </a:schemeClr>
                </a:solidFill>
              </a:rPr>
              <a:t>Göra en kartläggning av nuläget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sv-SE" sz="2100" b="1" dirty="0">
                <a:solidFill>
                  <a:schemeClr val="accent1">
                    <a:lumMod val="75000"/>
                  </a:schemeClr>
                </a:solidFill>
              </a:rPr>
              <a:t>Ta fram en lista över vad som behöver åtgärdas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sv-SE" sz="21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Genomföra åtgärderna utan ekonomiska/personella tillskott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sv-SE" sz="21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Ta fram en plan för de insatser som kräver planering i budgeten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sv-SE" sz="21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Genomföra planen steg för steg med start 2019</a:t>
            </a:r>
          </a:p>
        </p:txBody>
      </p:sp>
    </p:spTree>
    <p:extLst>
      <p:ext uri="{BB962C8B-B14F-4D97-AF65-F5344CB8AC3E}">
        <p14:creationId xmlns:p14="http://schemas.microsoft.com/office/powerpoint/2010/main" val="60446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3" name="Bildobjekt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xmlns="" id="{DB4CA3C2-1DED-4D7C-8D98-B2C7DF0F02F5}"/>
              </a:ext>
            </a:extLst>
          </p:cNvPr>
          <p:cNvSpPr txBox="1"/>
          <p:nvPr/>
        </p:nvSpPr>
        <p:spPr>
          <a:xfrm>
            <a:off x="1381125" y="721753"/>
            <a:ext cx="63817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v-SE" sz="3200" b="1" dirty="0">
                <a:solidFill>
                  <a:schemeClr val="accent1">
                    <a:lumMod val="75000"/>
                  </a:schemeClr>
                </a:solidFill>
              </a:rPr>
              <a:t>Göra en kartläggning av nuläget </a:t>
            </a:r>
          </a:p>
          <a:p>
            <a:endParaRPr lang="sv-SE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xmlns="" id="{17D00E69-B6B4-486E-AD59-AEECFAA42EA1}"/>
              </a:ext>
            </a:extLst>
          </p:cNvPr>
          <p:cNvSpPr txBox="1"/>
          <p:nvPr/>
        </p:nvSpPr>
        <p:spPr>
          <a:xfrm>
            <a:off x="1517650" y="1818896"/>
            <a:ext cx="762635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2200" b="1" dirty="0">
                <a:solidFill>
                  <a:schemeClr val="tx2">
                    <a:lumMod val="75000"/>
                  </a:schemeClr>
                </a:solidFill>
              </a:rPr>
              <a:t>Inventering av verksamheterna inom VOF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sv-SE" sz="2200" dirty="0">
                <a:solidFill>
                  <a:schemeClr val="tx2">
                    <a:lumMod val="75000"/>
                  </a:schemeClr>
                </a:solidFill>
              </a:rPr>
              <a:t>Få en bild av hur det ser ut inom verksamheterna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sv-SE" sz="2200" dirty="0">
                <a:solidFill>
                  <a:schemeClr val="tx2">
                    <a:lumMod val="75000"/>
                  </a:schemeClr>
                </a:solidFill>
              </a:rPr>
              <a:t>Vilka produkter och material finns och används?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sv-SE" sz="2200" dirty="0">
                <a:solidFill>
                  <a:schemeClr val="tx2">
                    <a:lumMod val="75000"/>
                  </a:schemeClr>
                </a:solidFill>
              </a:rPr>
              <a:t>Vilka rutiner finns för rengöring och städning?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xmlns="" id="{3F5B0634-067F-4BF3-BB01-AAEABB980877}"/>
              </a:ext>
            </a:extLst>
          </p:cNvPr>
          <p:cNvSpPr txBox="1"/>
          <p:nvPr/>
        </p:nvSpPr>
        <p:spPr>
          <a:xfrm>
            <a:off x="1517650" y="4360842"/>
            <a:ext cx="7334250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200" b="1" dirty="0">
                <a:solidFill>
                  <a:schemeClr val="tx2">
                    <a:lumMod val="75000"/>
                  </a:schemeClr>
                </a:solidFill>
              </a:rPr>
              <a:t>Verksamheter som inventeras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chemeClr val="tx2">
                    <a:lumMod val="75000"/>
                  </a:schemeClr>
                </a:solidFill>
              </a:rPr>
              <a:t>Särskilda boenden (SÄBO)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chemeClr val="tx2">
                    <a:lumMod val="75000"/>
                  </a:schemeClr>
                </a:solidFill>
              </a:rPr>
              <a:t>Hemtjänstlokaler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chemeClr val="tx2">
                    <a:lumMod val="75000"/>
                  </a:schemeClr>
                </a:solidFill>
              </a:rPr>
              <a:t>FÖS: Mötesplats, Fjällripan/Falken, Södra Strand, Elevhem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312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3" name="Bildobjekt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C151458F-CFD6-4B3C-9C9E-3A0E2B09AC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0039501"/>
              </p:ext>
            </p:extLst>
          </p:nvPr>
        </p:nvGraphicFramePr>
        <p:xfrm>
          <a:off x="1409700" y="342900"/>
          <a:ext cx="7594600" cy="631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94965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3" name="Bildobjekt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xmlns="" id="{17C8FB51-C693-4291-8ED7-71375C867A89}"/>
              </a:ext>
            </a:extLst>
          </p:cNvPr>
          <p:cNvSpPr/>
          <p:nvPr/>
        </p:nvSpPr>
        <p:spPr>
          <a:xfrm>
            <a:off x="876300" y="647413"/>
            <a:ext cx="82677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Generella råd till verksamheterna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xmlns="" id="{9B46622B-5462-454A-ADD7-0279918D2641}"/>
              </a:ext>
            </a:extLst>
          </p:cNvPr>
          <p:cNvSpPr txBox="1"/>
          <p:nvPr/>
        </p:nvSpPr>
        <p:spPr>
          <a:xfrm>
            <a:off x="1809750" y="1686272"/>
            <a:ext cx="640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accent1">
                    <a:lumMod val="50000"/>
                  </a:schemeClr>
                </a:solidFill>
              </a:rPr>
              <a:t>Välj miljömärkta städ- och hygienprodukter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accent1">
                    <a:lumMod val="50000"/>
                  </a:schemeClr>
                </a:solidFill>
              </a:rPr>
              <a:t>Värm inte plast i mikron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accent1">
                    <a:lumMod val="50000"/>
                  </a:schemeClr>
                </a:solidFill>
              </a:rPr>
              <a:t>Byt ut teflonbelagda produkter som är slitna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accent1">
                    <a:lumMod val="50000"/>
                  </a:schemeClr>
                </a:solidFill>
              </a:rPr>
              <a:t>Använd rostfria stål- och träslevar vid tillagning och servering av varm 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accent1">
                    <a:lumMod val="50000"/>
                  </a:schemeClr>
                </a:solidFill>
              </a:rPr>
              <a:t>Dammtorka på hög höjd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accent1">
                    <a:lumMod val="50000"/>
                  </a:schemeClr>
                </a:solidFill>
              </a:rPr>
              <a:t>Tvätta nya textilier innan användning</a:t>
            </a:r>
          </a:p>
        </p:txBody>
      </p:sp>
    </p:spTree>
    <p:extLst>
      <p:ext uri="{BB962C8B-B14F-4D97-AF65-F5344CB8AC3E}">
        <p14:creationId xmlns:p14="http://schemas.microsoft.com/office/powerpoint/2010/main" val="4244424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xmlns="" id="{D7148D6C-949A-4883-873F-2FF5B2B3C7E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xmlns="" id="{7CE9C510-5D23-4BA4-B8CD-EC41324BC28B}"/>
              </a:ext>
            </a:extLst>
          </p:cNvPr>
          <p:cNvSpPr txBox="1"/>
          <p:nvPr/>
        </p:nvSpPr>
        <p:spPr>
          <a:xfrm>
            <a:off x="2311400" y="2146300"/>
            <a:ext cx="55753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>
                <a:solidFill>
                  <a:schemeClr val="accent1">
                    <a:lumMod val="50000"/>
                  </a:schemeClr>
                </a:solidFill>
              </a:rPr>
              <a:t>Tack!</a:t>
            </a:r>
          </a:p>
          <a:p>
            <a:endParaRPr lang="sv-SE" sz="3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sv-SE" sz="3600" dirty="0">
                <a:solidFill>
                  <a:schemeClr val="accent1">
                    <a:lumMod val="50000"/>
                  </a:schemeClr>
                </a:solidFill>
              </a:rPr>
              <a:t>Frågor eller funderingar?</a:t>
            </a:r>
          </a:p>
        </p:txBody>
      </p:sp>
    </p:spTree>
    <p:extLst>
      <p:ext uri="{BB962C8B-B14F-4D97-AF65-F5344CB8AC3E}">
        <p14:creationId xmlns:p14="http://schemas.microsoft.com/office/powerpoint/2010/main" val="829948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018E9D1B85F241BE34C30AAD5A5F18" ma:contentTypeVersion="2" ma:contentTypeDescription="Skapa ett nytt dokument." ma:contentTypeScope="" ma:versionID="d7ae0e7cfda01bb8ea882353cb5f76e1">
  <xsd:schema xmlns:xsd="http://www.w3.org/2001/XMLSchema" xmlns:xs="http://www.w3.org/2001/XMLSchema" xmlns:p="http://schemas.microsoft.com/office/2006/metadata/properties" xmlns:ns2="5f649250-7e90-418c-9c4d-944cc00ea1ad" targetNamespace="http://schemas.microsoft.com/office/2006/metadata/properties" ma:root="true" ma:fieldsID="cdb4def9fe3af653cf135ee67d294fa3" ns2:_="">
    <xsd:import namespace="5f649250-7e90-418c-9c4d-944cc00ea1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49250-7e90-418c-9c4d-944cc00ea1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AA4A51-447E-40BB-AA9F-FC513435FDE5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5f649250-7e90-418c-9c4d-944cc00ea1ad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D73A618-5A02-4DF8-B5E3-F6B8694969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816BCF-DB86-4BE3-8AC4-27EC4DC72B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649250-7e90-418c-9c4d-944cc00ea1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420</Words>
  <Application>Microsoft Office PowerPoint</Application>
  <PresentationFormat>Bildspel på skärmen (4:3)</PresentationFormat>
  <Paragraphs>86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Nora Lundblad</dc:creator>
  <cp:lastModifiedBy>Christina Breding</cp:lastModifiedBy>
  <cp:revision>33</cp:revision>
  <dcterms:created xsi:type="dcterms:W3CDTF">2017-11-20T08:07:18Z</dcterms:created>
  <dcterms:modified xsi:type="dcterms:W3CDTF">2018-01-16T12:39:12Z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0x01010050018E9D1B85F241BE34C30AAD5A5F18</vt:lpwstr>
  </property>
</Properties>
</file>